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708" r:id="rId6"/>
    <p:sldMasterId id="2147483735" r:id="rId7"/>
  </p:sldMasterIdLst>
  <p:notesMasterIdLst>
    <p:notesMasterId r:id="rId25"/>
  </p:notesMasterIdLst>
  <p:sldIdLst>
    <p:sldId id="283" r:id="rId8"/>
    <p:sldId id="536" r:id="rId9"/>
    <p:sldId id="260" r:id="rId10"/>
    <p:sldId id="530" r:id="rId11"/>
    <p:sldId id="566" r:id="rId12"/>
    <p:sldId id="458" r:id="rId13"/>
    <p:sldId id="339" r:id="rId14"/>
    <p:sldId id="397" r:id="rId15"/>
    <p:sldId id="395" r:id="rId16"/>
    <p:sldId id="398" r:id="rId17"/>
    <p:sldId id="542" r:id="rId18"/>
    <p:sldId id="552" r:id="rId19"/>
    <p:sldId id="568" r:id="rId20"/>
    <p:sldId id="524" r:id="rId21"/>
    <p:sldId id="541" r:id="rId22"/>
    <p:sldId id="383" r:id="rId23"/>
    <p:sldId id="3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448" autoAdjust="0"/>
  </p:normalViewPr>
  <p:slideViewPr>
    <p:cSldViewPr snapToGrid="0">
      <p:cViewPr varScale="1">
        <p:scale>
          <a:sx n="85" d="100"/>
          <a:sy n="85" d="100"/>
        </p:scale>
        <p:origin x="14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LAN, Pryanka" userId="8ad57fcb-5455-4546-9fa5-575560880577" providerId="ADAL" clId="{10C88DD8-01C5-463C-A2DA-E86F024EA0A8}"/>
    <pc:docChg chg="modSld">
      <pc:chgData name="RELAN, Pryanka" userId="8ad57fcb-5455-4546-9fa5-575560880577" providerId="ADAL" clId="{10C88DD8-01C5-463C-A2DA-E86F024EA0A8}" dt="2019-12-09T08:46:50.580" v="0" actId="20577"/>
      <pc:docMkLst>
        <pc:docMk/>
      </pc:docMkLst>
      <pc:sldChg chg="modSp">
        <pc:chgData name="RELAN, Pryanka" userId="8ad57fcb-5455-4546-9fa5-575560880577" providerId="ADAL" clId="{10C88DD8-01C5-463C-A2DA-E86F024EA0A8}" dt="2019-12-09T08:46:50.580" v="0" actId="20577"/>
        <pc:sldMkLst>
          <pc:docMk/>
          <pc:sldMk cId="3126168844" sldId="458"/>
        </pc:sldMkLst>
        <pc:spChg chg="mod">
          <ac:chgData name="RELAN, Pryanka" userId="8ad57fcb-5455-4546-9fa5-575560880577" providerId="ADAL" clId="{10C88DD8-01C5-463C-A2DA-E86F024EA0A8}" dt="2019-12-09T08:46:50.580" v="0" actId="20577"/>
          <ac:spMkLst>
            <pc:docMk/>
            <pc:sldMk cId="3126168844" sldId="458"/>
            <ac:spMk id="4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75282-FDF4-44D7-874B-FD87CF5D8051}"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5F57E-2A47-4544-B566-BE308D75D64F}" type="slidenum">
              <a:rPr lang="en-US" smtClean="0"/>
              <a:t>‹#›</a:t>
            </a:fld>
            <a:endParaRPr lang="en-US"/>
          </a:p>
        </p:txBody>
      </p:sp>
    </p:spTree>
    <p:extLst>
      <p:ext uri="{BB962C8B-B14F-4D97-AF65-F5344CB8AC3E}">
        <p14:creationId xmlns:p14="http://schemas.microsoft.com/office/powerpoint/2010/main" val="890900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o.int/emergencycare/irtec/e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drive.google.com/drive/folders/1bpkwjEH-f9_REmQXQEh4qnjQ_hG40oyb?usp=sharin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ps.who.int/gb/ebwha/pdf_files/WHA72/A72_R16-en.pdf?ua=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ho.int/emergencycare/emergencycare_infographic/e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td0AJjUWIpc&amp;feature=youtu.b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ho.int/emergencycare/publications/Basic-Emergency-Care/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o.int/emergencycare/trauma-care-checklist-launch/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591D9-EC84-4350-92DF-D9DCCB7270A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939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5F57E-2A47-4544-B566-BE308D75D64F}" type="slidenum">
              <a:rPr lang="en-US" smtClean="0"/>
              <a:t>12</a:t>
            </a:fld>
            <a:endParaRPr lang="en-US"/>
          </a:p>
        </p:txBody>
      </p:sp>
    </p:spTree>
    <p:extLst>
      <p:ext uri="{BB962C8B-B14F-4D97-AF65-F5344CB8AC3E}">
        <p14:creationId xmlns:p14="http://schemas.microsoft.com/office/powerpoint/2010/main" val="2166189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5F57E-2A47-4544-B566-BE308D75D64F}" type="slidenum">
              <a:rPr lang="en-US" smtClean="0"/>
              <a:t>13</a:t>
            </a:fld>
            <a:endParaRPr lang="en-US"/>
          </a:p>
        </p:txBody>
      </p:sp>
    </p:spTree>
    <p:extLst>
      <p:ext uri="{BB962C8B-B14F-4D97-AF65-F5344CB8AC3E}">
        <p14:creationId xmlns:p14="http://schemas.microsoft.com/office/powerpoint/2010/main" val="1967356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a:t>
            </a:r>
            <a:r>
              <a:rPr lang="en-US" sz="1200" b="1" i="1" u="none" strike="noStrike" kern="1200" dirty="0">
                <a:solidFill>
                  <a:schemeClr val="tx1"/>
                </a:solidFill>
                <a:effectLst/>
                <a:latin typeface="+mn-lt"/>
                <a:ea typeface="+mn-ea"/>
                <a:cs typeface="+mn-cs"/>
              </a:rPr>
              <a:t>WHO International Registry for Trauma and Emergency Care</a:t>
            </a:r>
            <a:r>
              <a:rPr lang="en-US" sz="1200" b="0" i="0" u="none" strike="noStrike" kern="1200" dirty="0">
                <a:solidFill>
                  <a:schemeClr val="tx1"/>
                </a:solidFill>
                <a:effectLst/>
                <a:latin typeface="+mn-lt"/>
                <a:ea typeface="+mn-ea"/>
                <a:cs typeface="+mn-cs"/>
              </a:rPr>
              <a:t> is a web-based platform for aggregation and analysis of case-based data from emergency care visits. The platform is free to users and provides a range of automated reports to facilitate quality improvement, system planning and scholarly publication. Standardized audit filters allow rapid identification of cases where simple process changes can save lives. The registry is currently available for use with acute injury cases presenting to facilities and will expand to include general emergency conditions in the coming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https://www.who.int/emergencycare/irtec/en/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4"/>
              </a:rPr>
              <a:t>https://drive.google.com/drive/folders/1bpkwjEH-f9_REmQXQEh4qnjQ_hG40oyb?usp=sharing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F5F57E-2A47-4544-B566-BE308D75D64F}" type="slidenum">
              <a:rPr lang="en-US" smtClean="0"/>
              <a:t>15</a:t>
            </a:fld>
            <a:endParaRPr lang="en-US"/>
          </a:p>
        </p:txBody>
      </p:sp>
    </p:spTree>
    <p:extLst>
      <p:ext uri="{BB962C8B-B14F-4D97-AF65-F5344CB8AC3E}">
        <p14:creationId xmlns:p14="http://schemas.microsoft.com/office/powerpoint/2010/main" val="90274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hlinkClick r:id="rId3"/>
              </a:rPr>
              <a:t>https://apps.who.int/gb/ebwha/pdf_files/WHA72/A72_R16-en.pdf?ua=1</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D3E4B-CD3C-DB49-BA74-6771882A9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57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https://www.who.int/emergencycare/emergencycare_infographic/en/</a:t>
            </a:r>
            <a:endParaRPr lang="en-US" dirty="0"/>
          </a:p>
          <a:p>
            <a:r>
              <a:rPr lang="en-US" dirty="0">
                <a:hlinkClick r:id="rId4"/>
              </a:rPr>
              <a:t>https://www.youtube.com/watch?v=td0AJjUWIpc&amp;feature=youtu.be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4F5F57E-2A47-4544-B566-BE308D75D64F}" type="slidenum">
              <a:rPr lang="en-US" smtClean="0"/>
              <a:t>4</a:t>
            </a:fld>
            <a:endParaRPr lang="en-US"/>
          </a:p>
        </p:txBody>
      </p:sp>
    </p:spTree>
    <p:extLst>
      <p:ext uri="{BB962C8B-B14F-4D97-AF65-F5344CB8AC3E}">
        <p14:creationId xmlns:p14="http://schemas.microsoft.com/office/powerpoint/2010/main" val="10427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Shared challenges across countries have been identified by the Emergency Care Systems Assessment (ECSA), conducted in over 30 countries.  Areas for priority action are targeted during the ECSA process as well as through creation of a National Roadmap</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ECSA is a structured appraisal of the essential emergency care system components in order to generate country-specific action priorities.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Legislative Toolkit</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A toolkit that provides examples to support country development of laws on access to emergency care and protection of bystanders who assist the acutely ill and injured</a:t>
            </a:r>
          </a:p>
          <a:p>
            <a:pPr lvl="0"/>
            <a:r>
              <a:rPr lang="en-US" sz="1200" b="1" kern="1200" dirty="0">
                <a:solidFill>
                  <a:schemeClr val="tx1"/>
                </a:solidFill>
                <a:effectLst/>
                <a:latin typeface="+mn-lt"/>
                <a:ea typeface="+mn-ea"/>
                <a:cs typeface="+mn-cs"/>
              </a:rPr>
              <a:t>Formal triage and other protocols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 range of clinical process guidance to improve the safety and quality of care, including a triage tool and checklists to ensure that no life-threatening conditions are missed and that timely, life-saving interventions are performed</a:t>
            </a:r>
          </a:p>
          <a:p>
            <a:pPr lvl="0"/>
            <a:r>
              <a:rPr lang="en-US" sz="1200" b="1" kern="1200" dirty="0">
                <a:solidFill>
                  <a:schemeClr val="tx1"/>
                </a:solidFill>
                <a:effectLst/>
                <a:latin typeface="+mn-lt"/>
                <a:ea typeface="+mn-ea"/>
                <a:cs typeface="+mn-cs"/>
              </a:rPr>
              <a:t>Emergency Care Training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WHO/ICRC </a:t>
            </a:r>
            <a:r>
              <a:rPr lang="en-US" sz="1200" i="1" kern="1200" dirty="0">
                <a:solidFill>
                  <a:schemeClr val="tx1"/>
                </a:solidFill>
                <a:effectLst/>
                <a:latin typeface="+mn-lt"/>
                <a:ea typeface="+mn-ea"/>
                <a:cs typeface="+mn-cs"/>
              </a:rPr>
              <a:t>Basic Emergency Care </a:t>
            </a:r>
            <a:r>
              <a:rPr lang="en-US" sz="1200" i="0" kern="1200" dirty="0">
                <a:solidFill>
                  <a:schemeClr val="tx1"/>
                </a:solidFill>
                <a:effectLst/>
                <a:latin typeface="+mn-lt"/>
                <a:ea typeface="+mn-ea"/>
                <a:cs typeface="+mn-cs"/>
              </a:rPr>
              <a:t>course is an</a:t>
            </a:r>
            <a:r>
              <a:rPr lang="en-US" sz="1200" kern="1200" dirty="0">
                <a:solidFill>
                  <a:schemeClr val="tx1"/>
                </a:solidFill>
                <a:effectLst/>
                <a:latin typeface="+mn-lt"/>
                <a:ea typeface="+mn-ea"/>
                <a:cs typeface="+mn-cs"/>
              </a:rPr>
              <a:t> open-access training course for frontline providers who manage acute illness and injury</a:t>
            </a:r>
            <a:r>
              <a:rPr lang="en-US" sz="1200" i="0" kern="1200" dirty="0">
                <a:solidFill>
                  <a:schemeClr val="tx1"/>
                </a:solidFill>
                <a:effectLst/>
                <a:latin typeface="+mn-lt"/>
                <a:ea typeface="+mn-ea"/>
                <a:cs typeface="+mn-cs"/>
              </a:rPr>
              <a:t>. It teaches a systematic approach to the initial assessment and management of time-sensitive conditions.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Standards for Quality Improvement and Data: Clinical Forms, Dataset, International Registry for Trauma and Emergency Care (IRTEC)</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Standardized clinical forms facilitate systematic care delivery for every patient. The forms contain core data elements needed to guide quality improvement and system planning.  </a:t>
            </a:r>
          </a:p>
          <a:p>
            <a:pPr lvl="1"/>
            <a:r>
              <a:rPr lang="en-US" sz="1200" kern="1200" dirty="0">
                <a:solidFill>
                  <a:schemeClr val="tx1"/>
                </a:solidFill>
                <a:effectLst/>
                <a:latin typeface="+mn-lt"/>
                <a:ea typeface="+mn-ea"/>
                <a:cs typeface="+mn-cs"/>
              </a:rPr>
              <a:t>The WHO registry is a web-based platform free to users for aggregation and analysis of case-based data from emergency care visits. It is built on the DHIS2 platform.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Prehospital systems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WHO has a set of procedural standards and clinical protocols for prehospital systems, including for linkages with hospitals. that countries can adapt to their needs.  </a:t>
            </a:r>
          </a:p>
          <a:p>
            <a:pPr lvl="0"/>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53F87-0FCF-4BE6-A612-9716B52FDD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025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Developed by WHO and International Committee of the Red Cross (ICRC), in collaboration with the International Federation for Emergency Medicine, </a:t>
            </a:r>
            <a:r>
              <a:rPr lang="en-US" sz="1200" b="1" i="1" u="none" strike="noStrike" kern="1200" dirty="0">
                <a:solidFill>
                  <a:schemeClr val="tx1"/>
                </a:solidFill>
                <a:effectLst/>
                <a:latin typeface="+mn-lt"/>
                <a:ea typeface="+mn-ea"/>
                <a:cs typeface="+mn-cs"/>
              </a:rPr>
              <a:t>Basic Emergency Care (BEC): Approach to the acutely ill and injured</a:t>
            </a:r>
            <a:r>
              <a:rPr lang="en-US" sz="1200" b="0" i="0" u="none" strike="noStrike" kern="1200" dirty="0">
                <a:solidFill>
                  <a:schemeClr val="tx1"/>
                </a:solidFill>
                <a:effectLst/>
                <a:latin typeface="+mn-lt"/>
                <a:ea typeface="+mn-ea"/>
                <a:cs typeface="+mn-cs"/>
              </a:rPr>
              <a:t> is an open-access training course for frontline healthcare providers who manage acute illness and injury with limited resources. Produced in response to requests from multiple countries and international partners, the BEC package includes a Participant Workbook, Facilitator Guide and electronic slide decks for each module. BEC teaches a systematic approach to the initial assessment and management of every injured person. </a:t>
            </a:r>
            <a:endParaRPr lang="en-US" b="0" dirty="0">
              <a:effectLst/>
            </a:endParaRPr>
          </a:p>
          <a:p>
            <a:br>
              <a:rPr lang="en-US" dirty="0"/>
            </a:br>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https://www.who.int/emergencycare/publications/Basic-Emergency-Care/en/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53F87-0FCF-4BE6-A612-9716B52FDD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15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dirty="0">
                <a:solidFill>
                  <a:schemeClr val="tx1"/>
                </a:solidFill>
                <a:effectLst/>
                <a:latin typeface="+mn-lt"/>
                <a:ea typeface="+mn-ea"/>
                <a:cs typeface="+mn-cs"/>
              </a:rPr>
              <a:t>Integrated Interagency Triage Tool</a:t>
            </a:r>
            <a:r>
              <a:rPr lang="en-US" sz="1200" b="0" i="0" u="none" strike="noStrike" kern="1200" dirty="0">
                <a:solidFill>
                  <a:schemeClr val="tx1"/>
                </a:solidFill>
                <a:effectLst/>
                <a:latin typeface="+mn-lt"/>
                <a:ea typeface="+mn-ea"/>
                <a:cs typeface="+mn-cs"/>
              </a:rPr>
              <a:t>, developed in a collaboration among WHO, ICRC, and </a:t>
            </a:r>
            <a:r>
              <a:rPr lang="en-US" sz="1200" b="0" i="0" u="none" strike="noStrike" kern="1200" dirty="0" err="1">
                <a:solidFill>
                  <a:schemeClr val="tx1"/>
                </a:solidFill>
                <a:effectLst/>
                <a:latin typeface="+mn-lt"/>
                <a:ea typeface="+mn-ea"/>
                <a:cs typeface="+mn-cs"/>
              </a:rPr>
              <a:t>Médecins</a:t>
            </a:r>
            <a:r>
              <a:rPr lang="en-US" sz="1200" b="0" i="0" u="none" strike="noStrike" kern="1200" dirty="0">
                <a:solidFill>
                  <a:schemeClr val="tx1"/>
                </a:solidFill>
                <a:effectLst/>
                <a:latin typeface="+mn-lt"/>
                <a:ea typeface="+mn-ea"/>
                <a:cs typeface="+mn-cs"/>
              </a:rPr>
              <a:t> Sans </a:t>
            </a:r>
            <a:r>
              <a:rPr lang="en-US" sz="1200" b="0" i="0" u="none" strike="noStrike" kern="1200" dirty="0" err="1">
                <a:solidFill>
                  <a:schemeClr val="tx1"/>
                </a:solidFill>
                <a:effectLst/>
                <a:latin typeface="+mn-lt"/>
                <a:ea typeface="+mn-ea"/>
                <a:cs typeface="+mn-cs"/>
              </a:rPr>
              <a:t>Frontières</a:t>
            </a:r>
            <a:r>
              <a:rPr lang="en-US" sz="1200" b="0" i="0" u="none" strike="noStrike" kern="1200" dirty="0">
                <a:solidFill>
                  <a:schemeClr val="tx1"/>
                </a:solidFill>
                <a:effectLst/>
                <a:latin typeface="+mn-lt"/>
                <a:ea typeface="+mn-ea"/>
                <a:cs typeface="+mn-cs"/>
              </a:rPr>
              <a:t> provides an integrated set of protocols for routine facility-based triage for adults and children, as well as for pre-hospital and surge triage. Formal triage helps ensure that people presenting with major trauma are identified early and their management prioritized. </a:t>
            </a:r>
            <a:endParaRPr lang="en-US" dirty="0"/>
          </a:p>
        </p:txBody>
      </p:sp>
      <p:sp>
        <p:nvSpPr>
          <p:cNvPr id="4" name="Slide Number Placeholder 3"/>
          <p:cNvSpPr>
            <a:spLocks noGrp="1"/>
          </p:cNvSpPr>
          <p:nvPr>
            <p:ph type="sldNum" sz="quarter" idx="10"/>
          </p:nvPr>
        </p:nvSpPr>
        <p:spPr/>
        <p:txBody>
          <a:bodyPr/>
          <a:lstStyle/>
          <a:p>
            <a:fld id="{64F5F57E-2A47-4544-B566-BE308D75D64F}" type="slidenum">
              <a:rPr lang="en-US" smtClean="0"/>
              <a:t>8</a:t>
            </a:fld>
            <a:endParaRPr lang="en-US"/>
          </a:p>
        </p:txBody>
      </p:sp>
    </p:spTree>
    <p:extLst>
      <p:ext uri="{BB962C8B-B14F-4D97-AF65-F5344CB8AC3E}">
        <p14:creationId xmlns:p14="http://schemas.microsoft.com/office/powerpoint/2010/main" val="234231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Clinical process guidance includes the </a:t>
            </a:r>
            <a:r>
              <a:rPr lang="en-US" sz="1200" b="1" i="1" u="none" strike="noStrike" kern="1200" dirty="0">
                <a:solidFill>
                  <a:schemeClr val="tx1"/>
                </a:solidFill>
                <a:effectLst/>
                <a:latin typeface="+mn-lt"/>
                <a:ea typeface="+mn-ea"/>
                <a:cs typeface="+mn-cs"/>
              </a:rPr>
              <a:t>WHO Trauma Care Checklist</a:t>
            </a:r>
            <a:r>
              <a:rPr lang="en-US" sz="1200" b="0" i="1"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 simple list of key actions to ensure that no life-threatening conditions are missed and that timely, live-saving interventions are performed.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https://www.who.int/emergencycare/trauma-care-checklist-launch/en/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53F87-0FCF-4BE6-A612-9716B52FDD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3282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a:t>
            </a:r>
            <a:r>
              <a:rPr lang="en-US" sz="1200" b="1" i="1" u="none" strike="noStrike" kern="1200" dirty="0">
                <a:solidFill>
                  <a:schemeClr val="tx1"/>
                </a:solidFill>
                <a:effectLst/>
                <a:latin typeface="+mn-lt"/>
                <a:ea typeface="+mn-ea"/>
                <a:cs typeface="+mn-cs"/>
              </a:rPr>
              <a:t>WHO Standardized Clinical Form </a:t>
            </a:r>
            <a:r>
              <a:rPr lang="en-US" sz="1200" b="0" i="0" u="none" strike="noStrike" kern="1200" dirty="0">
                <a:solidFill>
                  <a:schemeClr val="tx1"/>
                </a:solidFill>
                <a:effectLst/>
                <a:latin typeface="+mn-lt"/>
                <a:ea typeface="+mn-ea"/>
                <a:cs typeface="+mn-cs"/>
              </a:rPr>
              <a:t>improves care by ensuring a systematic and structured approach to every injured person, and provides a simple mechanism for collecting the WHO registry data points. </a:t>
            </a:r>
          </a:p>
          <a:p>
            <a:endParaRPr lang="en-US" dirty="0"/>
          </a:p>
        </p:txBody>
      </p:sp>
      <p:sp>
        <p:nvSpPr>
          <p:cNvPr id="4" name="Slide Number Placeholder 3"/>
          <p:cNvSpPr>
            <a:spLocks noGrp="1"/>
          </p:cNvSpPr>
          <p:nvPr>
            <p:ph type="sldNum" sz="quarter" idx="10"/>
          </p:nvPr>
        </p:nvSpPr>
        <p:spPr/>
        <p:txBody>
          <a:bodyPr/>
          <a:lstStyle/>
          <a:p>
            <a:fld id="{64F5F57E-2A47-4544-B566-BE308D75D64F}" type="slidenum">
              <a:rPr lang="en-US" smtClean="0"/>
              <a:t>10</a:t>
            </a:fld>
            <a:endParaRPr lang="en-US"/>
          </a:p>
        </p:txBody>
      </p:sp>
    </p:spTree>
    <p:extLst>
      <p:ext uri="{BB962C8B-B14F-4D97-AF65-F5344CB8AC3E}">
        <p14:creationId xmlns:p14="http://schemas.microsoft.com/office/powerpoint/2010/main" val="138127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guidance on </a:t>
            </a:r>
            <a:r>
              <a:rPr lang="en-US" sz="1200" b="1" i="1" u="none" strike="noStrike" kern="1200" dirty="0">
                <a:solidFill>
                  <a:schemeClr val="tx1"/>
                </a:solidFill>
                <a:effectLst/>
                <a:latin typeface="+mn-lt"/>
                <a:ea typeface="+mn-ea"/>
                <a:cs typeface="+mn-cs"/>
              </a:rPr>
              <a:t>Resuscitation Area Designation</a:t>
            </a:r>
            <a:r>
              <a:rPr lang="en-US" sz="1200" b="0" i="0" u="none" strike="noStrike" kern="1200" dirty="0">
                <a:solidFill>
                  <a:schemeClr val="tx1"/>
                </a:solidFill>
                <a:effectLst/>
                <a:latin typeface="+mn-lt"/>
                <a:ea typeface="+mn-ea"/>
                <a:cs typeface="+mn-cs"/>
              </a:rPr>
              <a:t> describes a standardized approach to organize resuscitation areas and keep essential resources close at hand, ensuring the sickest patients in the emergency unit are clearly identified and receive needed care</a:t>
            </a:r>
            <a:endParaRPr lang="en-US" dirty="0"/>
          </a:p>
        </p:txBody>
      </p:sp>
      <p:sp>
        <p:nvSpPr>
          <p:cNvPr id="4" name="Slide Number Placeholder 3"/>
          <p:cNvSpPr>
            <a:spLocks noGrp="1"/>
          </p:cNvSpPr>
          <p:nvPr>
            <p:ph type="sldNum" sz="quarter" idx="10"/>
          </p:nvPr>
        </p:nvSpPr>
        <p:spPr/>
        <p:txBody>
          <a:bodyPr/>
          <a:lstStyle/>
          <a:p>
            <a:fld id="{64F5F57E-2A47-4544-B566-BE308D75D64F}" type="slidenum">
              <a:rPr lang="en-US" smtClean="0"/>
              <a:t>11</a:t>
            </a:fld>
            <a:endParaRPr lang="en-US"/>
          </a:p>
        </p:txBody>
      </p:sp>
    </p:spTree>
    <p:extLst>
      <p:ext uri="{BB962C8B-B14F-4D97-AF65-F5344CB8AC3E}">
        <p14:creationId xmlns:p14="http://schemas.microsoft.com/office/powerpoint/2010/main" val="1291831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4"/>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FF7B28"/>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US" dirty="0"/>
          </a:p>
        </p:txBody>
      </p:sp>
      <p:sp>
        <p:nvSpPr>
          <p:cNvPr id="9" name="TextBox 8"/>
          <p:cNvSpPr txBox="1"/>
          <p:nvPr userDrawn="1"/>
        </p:nvSpPr>
        <p:spPr>
          <a:xfrm>
            <a:off x="1845706" y="6520897"/>
            <a:ext cx="184731" cy="369332"/>
          </a:xfrm>
          <a:prstGeom prst="rect">
            <a:avLst/>
          </a:prstGeom>
          <a:noFill/>
        </p:spPr>
        <p:txBody>
          <a:bodyPr wrap="none" rtlCol="0">
            <a:spAutoFit/>
          </a:bodyPr>
          <a:lstStyle/>
          <a:p>
            <a:pPr defTabSz="457178"/>
            <a:endParaRPr lang="en-US" sz="1800" dirty="0">
              <a:solidFill>
                <a:prstClr val="black"/>
              </a:solidFill>
            </a:endParaRPr>
          </a:p>
        </p:txBody>
      </p:sp>
    </p:spTree>
    <p:extLst>
      <p:ext uri="{BB962C8B-B14F-4D97-AF65-F5344CB8AC3E}">
        <p14:creationId xmlns:p14="http://schemas.microsoft.com/office/powerpoint/2010/main" val="370142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14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30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FF7B28"/>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1845706" y="6520897"/>
            <a:ext cx="184731" cy="369332"/>
          </a:xfrm>
          <a:prstGeom prst="rect">
            <a:avLst/>
          </a:prstGeom>
          <a:noFill/>
        </p:spPr>
        <p:txBody>
          <a:bodyPr wrap="none" rtlCol="0">
            <a:spAutoFit/>
          </a:bodyPr>
          <a:lstStyle/>
          <a:p>
            <a:pPr defTabSz="457178"/>
            <a:endParaRPr lang="en-US" sz="1800" dirty="0">
              <a:solidFill>
                <a:prstClr val="black"/>
              </a:solidFill>
            </a:endParaRPr>
          </a:p>
        </p:txBody>
      </p:sp>
    </p:spTree>
    <p:extLst>
      <p:ext uri="{BB962C8B-B14F-4D97-AF65-F5344CB8AC3E}">
        <p14:creationId xmlns:p14="http://schemas.microsoft.com/office/powerpoint/2010/main" val="77921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824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21090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400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202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8288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116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420042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039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584449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224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5691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FF7B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1845709" y="6520897"/>
            <a:ext cx="184731" cy="369332"/>
          </a:xfrm>
          <a:prstGeom prst="rect">
            <a:avLst/>
          </a:prstGeom>
          <a:noFill/>
        </p:spPr>
        <p:txBody>
          <a:bodyPr wrap="none" rtlCol="0">
            <a:spAutoFit/>
          </a:bodyPr>
          <a:lstStyle/>
          <a:p>
            <a:pPr defTabSz="457200"/>
            <a:endParaRPr lang="en-US" sz="1800" dirty="0">
              <a:solidFill>
                <a:prstClr val="black"/>
              </a:solidFill>
            </a:endParaRPr>
          </a:p>
        </p:txBody>
      </p:sp>
    </p:spTree>
    <p:extLst>
      <p:ext uri="{BB962C8B-B14F-4D97-AF65-F5344CB8AC3E}">
        <p14:creationId xmlns:p14="http://schemas.microsoft.com/office/powerpoint/2010/main" val="4064374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7007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6481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968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255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9134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86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18401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66901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5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307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101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190632" y="2268144"/>
            <a:ext cx="9810751" cy="2321719"/>
          </a:xfrm>
          <a:prstGeom prst="rect">
            <a:avLst/>
          </a:prstGeom>
        </p:spPr>
        <p:txBody>
          <a:bodyPr/>
          <a:lstStyle/>
          <a:p>
            <a:pPr lvl="0">
              <a:defRPr sz="1800"/>
            </a:pPr>
            <a:r>
              <a:rPr sz="5600"/>
              <a:t>Title Text</a:t>
            </a:r>
          </a:p>
        </p:txBody>
      </p:sp>
    </p:spTree>
    <p:extLst>
      <p:ext uri="{BB962C8B-B14F-4D97-AF65-F5344CB8AC3E}">
        <p14:creationId xmlns:p14="http://schemas.microsoft.com/office/powerpoint/2010/main" val="275780641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A2CE-388D-438E-B180-26C843B8DA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60D2EA-F2F8-4E8A-8EE1-1228502CE60F}"/>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962E030F-8944-4113-8B02-2D5E08C73627}"/>
              </a:ext>
            </a:extLst>
          </p:cNvPr>
          <p:cNvSpPr>
            <a:spLocks noGrp="1"/>
          </p:cNvSpPr>
          <p:nvPr>
            <p:ph type="ftr" sz="quarter" idx="11"/>
          </p:nvPr>
        </p:nvSpPr>
        <p:spPr>
          <a:xfrm>
            <a:off x="1129553" y="6356356"/>
            <a:ext cx="9714155" cy="365125"/>
          </a:xfrm>
        </p:spPr>
        <p:txBody>
          <a:bodyPr/>
          <a:lstStyle>
            <a:lvl1pPr>
              <a:defRPr>
                <a:solidFill>
                  <a:srgbClr val="FF0000"/>
                </a:solidFill>
              </a:defRPr>
            </a:lvl1pPr>
          </a:lstStyle>
          <a:p>
            <a:r>
              <a:rPr lang="en-US" b="1" dirty="0"/>
              <a:t>Please note these results are raw data from responses received and have not yet been discussed at the in-country consensus meeting with key stakeholders.  Thus, these may not represent true final answers.</a:t>
            </a:r>
            <a:endParaRPr lang="en-US" dirty="0"/>
          </a:p>
          <a:p>
            <a:endParaRPr lang="en-US" dirty="0"/>
          </a:p>
        </p:txBody>
      </p:sp>
    </p:spTree>
    <p:extLst>
      <p:ext uri="{BB962C8B-B14F-4D97-AF65-F5344CB8AC3E}">
        <p14:creationId xmlns:p14="http://schemas.microsoft.com/office/powerpoint/2010/main" val="909587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56BF-C232-4BBD-8E08-87DB973C4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4805C-3E01-4D18-91DD-007189A38C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D29B3-E135-4E79-9279-98BE7EFA0DCA}"/>
              </a:ext>
            </a:extLst>
          </p:cNvPr>
          <p:cNvSpPr>
            <a:spLocks noGrp="1"/>
          </p:cNvSpPr>
          <p:nvPr>
            <p:ph type="dt" sz="half" idx="10"/>
          </p:nvPr>
        </p:nvSpPr>
        <p:spPr/>
        <p:txBody>
          <a:bodyPr/>
          <a:lstStyle/>
          <a:p>
            <a:fld id="{20D24877-2EB3-4571-93E1-B466AF0E65D9}" type="datetimeFigureOut">
              <a:rPr lang="en-US" smtClean="0"/>
              <a:t>12/9/2019</a:t>
            </a:fld>
            <a:endParaRPr lang="en-US"/>
          </a:p>
        </p:txBody>
      </p:sp>
      <p:sp>
        <p:nvSpPr>
          <p:cNvPr id="5" name="Footer Placeholder 4">
            <a:extLst>
              <a:ext uri="{FF2B5EF4-FFF2-40B4-BE49-F238E27FC236}">
                <a16:creationId xmlns:a16="http://schemas.microsoft.com/office/drawing/2014/main" id="{E608A620-10E6-4BFC-AF5D-BF75254EF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9BD2D-2605-414E-BCEC-7D9655F96352}"/>
              </a:ext>
            </a:extLst>
          </p:cNvPr>
          <p:cNvSpPr>
            <a:spLocks noGrp="1"/>
          </p:cNvSpPr>
          <p:nvPr>
            <p:ph type="sldNum" sz="quarter" idx="12"/>
          </p:nvPr>
        </p:nvSpPr>
        <p:spPr/>
        <p:txBody>
          <a:bodyPr/>
          <a:lstStyle/>
          <a:p>
            <a:fld id="{1F822C1D-00C0-498C-B445-0D2F4372A232}" type="slidenum">
              <a:rPr lang="en-US" smtClean="0"/>
              <a:t>‹#›</a:t>
            </a:fld>
            <a:endParaRPr lang="en-US"/>
          </a:p>
        </p:txBody>
      </p:sp>
    </p:spTree>
    <p:extLst>
      <p:ext uri="{BB962C8B-B14F-4D97-AF65-F5344CB8AC3E}">
        <p14:creationId xmlns:p14="http://schemas.microsoft.com/office/powerpoint/2010/main" val="37303360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D017-5D71-4FBB-933B-B1D756A787D8}"/>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6960F3-70C6-4CED-A2B3-1101EA8C6C8D}"/>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07C139-E6A3-471F-9F48-AE2841B638C6}"/>
              </a:ext>
            </a:extLst>
          </p:cNvPr>
          <p:cNvSpPr>
            <a:spLocks noGrp="1"/>
          </p:cNvSpPr>
          <p:nvPr>
            <p:ph type="dt" sz="half" idx="10"/>
          </p:nvPr>
        </p:nvSpPr>
        <p:spPr/>
        <p:txBody>
          <a:bodyPr/>
          <a:lstStyle/>
          <a:p>
            <a:fld id="{20D24877-2EB3-4571-93E1-B466AF0E65D9}" type="datetimeFigureOut">
              <a:rPr lang="en-US" smtClean="0"/>
              <a:t>12/9/2019</a:t>
            </a:fld>
            <a:endParaRPr lang="en-US"/>
          </a:p>
        </p:txBody>
      </p:sp>
      <p:sp>
        <p:nvSpPr>
          <p:cNvPr id="5" name="Footer Placeholder 4">
            <a:extLst>
              <a:ext uri="{FF2B5EF4-FFF2-40B4-BE49-F238E27FC236}">
                <a16:creationId xmlns:a16="http://schemas.microsoft.com/office/drawing/2014/main" id="{21350B13-E56D-4966-A168-3CFDFDCB7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EB618-9719-43A8-9A48-E23AF24A46F0}"/>
              </a:ext>
            </a:extLst>
          </p:cNvPr>
          <p:cNvSpPr>
            <a:spLocks noGrp="1"/>
          </p:cNvSpPr>
          <p:nvPr>
            <p:ph type="sldNum" sz="quarter" idx="12"/>
          </p:nvPr>
        </p:nvSpPr>
        <p:spPr/>
        <p:txBody>
          <a:bodyPr/>
          <a:lstStyle/>
          <a:p>
            <a:fld id="{1F822C1D-00C0-498C-B445-0D2F4372A232}" type="slidenum">
              <a:rPr lang="en-US" smtClean="0"/>
              <a:t>‹#›</a:t>
            </a:fld>
            <a:endParaRPr lang="en-US"/>
          </a:p>
        </p:txBody>
      </p:sp>
    </p:spTree>
    <p:extLst>
      <p:ext uri="{BB962C8B-B14F-4D97-AF65-F5344CB8AC3E}">
        <p14:creationId xmlns:p14="http://schemas.microsoft.com/office/powerpoint/2010/main" val="2791325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A44AB-10FF-4AE5-930E-17B6F3D9D1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4D71BC-26FF-46A0-8682-F040A81B3A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D4229D-4310-49F2-AB03-464F043CB8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92022A-D782-4985-A260-4069A9FF11EB}"/>
              </a:ext>
            </a:extLst>
          </p:cNvPr>
          <p:cNvSpPr>
            <a:spLocks noGrp="1"/>
          </p:cNvSpPr>
          <p:nvPr>
            <p:ph type="dt" sz="half" idx="10"/>
          </p:nvPr>
        </p:nvSpPr>
        <p:spPr/>
        <p:txBody>
          <a:bodyPr/>
          <a:lstStyle/>
          <a:p>
            <a:fld id="{20D24877-2EB3-4571-93E1-B466AF0E65D9}" type="datetimeFigureOut">
              <a:rPr lang="en-US" smtClean="0"/>
              <a:t>12/9/2019</a:t>
            </a:fld>
            <a:endParaRPr lang="en-US"/>
          </a:p>
        </p:txBody>
      </p:sp>
      <p:sp>
        <p:nvSpPr>
          <p:cNvPr id="6" name="Footer Placeholder 5">
            <a:extLst>
              <a:ext uri="{FF2B5EF4-FFF2-40B4-BE49-F238E27FC236}">
                <a16:creationId xmlns:a16="http://schemas.microsoft.com/office/drawing/2014/main" id="{2124188E-3267-42F6-A5B6-A30930F5A2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419C06-2D40-4698-871A-BDF8289A7E92}"/>
              </a:ext>
            </a:extLst>
          </p:cNvPr>
          <p:cNvSpPr>
            <a:spLocks noGrp="1"/>
          </p:cNvSpPr>
          <p:nvPr>
            <p:ph type="sldNum" sz="quarter" idx="12"/>
          </p:nvPr>
        </p:nvSpPr>
        <p:spPr/>
        <p:txBody>
          <a:bodyPr/>
          <a:lstStyle/>
          <a:p>
            <a:fld id="{1F822C1D-00C0-498C-B445-0D2F4372A232}" type="slidenum">
              <a:rPr lang="en-US" smtClean="0"/>
              <a:t>‹#›</a:t>
            </a:fld>
            <a:endParaRPr lang="en-US"/>
          </a:p>
        </p:txBody>
      </p:sp>
    </p:spTree>
    <p:extLst>
      <p:ext uri="{BB962C8B-B14F-4D97-AF65-F5344CB8AC3E}">
        <p14:creationId xmlns:p14="http://schemas.microsoft.com/office/powerpoint/2010/main" val="2772910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7173-FA07-4072-B0D8-06D65776FCAB}"/>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A5CF97-0919-4FE1-AE77-5720A913161B}"/>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EBC934-9213-4BBE-B188-54CDE0A8840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A7F5FA-9C7C-4C8F-AEFA-768DE1D8ABB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549773-C599-443E-BC2F-E97A9997BD20}"/>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C7E728-3801-45AF-8A2F-398F4B1105CF}"/>
              </a:ext>
            </a:extLst>
          </p:cNvPr>
          <p:cNvSpPr>
            <a:spLocks noGrp="1"/>
          </p:cNvSpPr>
          <p:nvPr>
            <p:ph type="dt" sz="half" idx="10"/>
          </p:nvPr>
        </p:nvSpPr>
        <p:spPr/>
        <p:txBody>
          <a:bodyPr/>
          <a:lstStyle/>
          <a:p>
            <a:fld id="{20D24877-2EB3-4571-93E1-B466AF0E65D9}" type="datetimeFigureOut">
              <a:rPr lang="en-US" smtClean="0"/>
              <a:t>12/9/2019</a:t>
            </a:fld>
            <a:endParaRPr lang="en-US"/>
          </a:p>
        </p:txBody>
      </p:sp>
      <p:sp>
        <p:nvSpPr>
          <p:cNvPr id="8" name="Footer Placeholder 7">
            <a:extLst>
              <a:ext uri="{FF2B5EF4-FFF2-40B4-BE49-F238E27FC236}">
                <a16:creationId xmlns:a16="http://schemas.microsoft.com/office/drawing/2014/main" id="{94A22AFA-A8ED-43B3-A0B4-7DCA433A29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4228C2-DBFC-4668-A02A-39163064544E}"/>
              </a:ext>
            </a:extLst>
          </p:cNvPr>
          <p:cNvSpPr>
            <a:spLocks noGrp="1"/>
          </p:cNvSpPr>
          <p:nvPr>
            <p:ph type="sldNum" sz="quarter" idx="12"/>
          </p:nvPr>
        </p:nvSpPr>
        <p:spPr/>
        <p:txBody>
          <a:bodyPr/>
          <a:lstStyle/>
          <a:p>
            <a:fld id="{1F822C1D-00C0-498C-B445-0D2F4372A232}" type="slidenum">
              <a:rPr lang="en-US" smtClean="0"/>
              <a:t>‹#›</a:t>
            </a:fld>
            <a:endParaRPr lang="en-US"/>
          </a:p>
        </p:txBody>
      </p:sp>
    </p:spTree>
    <p:extLst>
      <p:ext uri="{BB962C8B-B14F-4D97-AF65-F5344CB8AC3E}">
        <p14:creationId xmlns:p14="http://schemas.microsoft.com/office/powerpoint/2010/main" val="176909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849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B0E2-CFEE-4C0D-9D41-69A9479AD6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A89A7-2013-4F33-A35B-5E9074CE2E66}"/>
              </a:ext>
            </a:extLst>
          </p:cNvPr>
          <p:cNvSpPr>
            <a:spLocks noGrp="1"/>
          </p:cNvSpPr>
          <p:nvPr>
            <p:ph type="dt" sz="half" idx="10"/>
          </p:nvPr>
        </p:nvSpPr>
        <p:spPr/>
        <p:txBody>
          <a:bodyPr/>
          <a:lstStyle/>
          <a:p>
            <a:fld id="{20D24877-2EB3-4571-93E1-B466AF0E65D9}" type="datetimeFigureOut">
              <a:rPr lang="en-US" smtClean="0"/>
              <a:t>12/9/2019</a:t>
            </a:fld>
            <a:endParaRPr lang="en-US"/>
          </a:p>
        </p:txBody>
      </p:sp>
      <p:sp>
        <p:nvSpPr>
          <p:cNvPr id="4" name="Footer Placeholder 3">
            <a:extLst>
              <a:ext uri="{FF2B5EF4-FFF2-40B4-BE49-F238E27FC236}">
                <a16:creationId xmlns:a16="http://schemas.microsoft.com/office/drawing/2014/main" id="{95870F0B-1C84-4503-985E-1844A530C9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7A0A01-02C7-4B77-8988-8080B66DA276}"/>
              </a:ext>
            </a:extLst>
          </p:cNvPr>
          <p:cNvSpPr>
            <a:spLocks noGrp="1"/>
          </p:cNvSpPr>
          <p:nvPr>
            <p:ph type="sldNum" sz="quarter" idx="12"/>
          </p:nvPr>
        </p:nvSpPr>
        <p:spPr/>
        <p:txBody>
          <a:bodyPr/>
          <a:lstStyle/>
          <a:p>
            <a:fld id="{1F822C1D-00C0-498C-B445-0D2F4372A232}" type="slidenum">
              <a:rPr lang="en-US" smtClean="0"/>
              <a:t>‹#›</a:t>
            </a:fld>
            <a:endParaRPr lang="en-US"/>
          </a:p>
        </p:txBody>
      </p:sp>
    </p:spTree>
    <p:extLst>
      <p:ext uri="{BB962C8B-B14F-4D97-AF65-F5344CB8AC3E}">
        <p14:creationId xmlns:p14="http://schemas.microsoft.com/office/powerpoint/2010/main" val="1564784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B7D533-A685-442A-B37F-000E3EE31E69}"/>
              </a:ext>
            </a:extLst>
          </p:cNvPr>
          <p:cNvSpPr>
            <a:spLocks noGrp="1"/>
          </p:cNvSpPr>
          <p:nvPr>
            <p:ph type="dt" sz="half" idx="10"/>
          </p:nvPr>
        </p:nvSpPr>
        <p:spPr/>
        <p:txBody>
          <a:bodyPr/>
          <a:lstStyle/>
          <a:p>
            <a:fld id="{20D24877-2EB3-4571-93E1-B466AF0E65D9}" type="datetimeFigureOut">
              <a:rPr lang="en-US" smtClean="0"/>
              <a:t>12/9/2019</a:t>
            </a:fld>
            <a:endParaRPr lang="en-US"/>
          </a:p>
        </p:txBody>
      </p:sp>
      <p:sp>
        <p:nvSpPr>
          <p:cNvPr id="3" name="Footer Placeholder 2">
            <a:extLst>
              <a:ext uri="{FF2B5EF4-FFF2-40B4-BE49-F238E27FC236}">
                <a16:creationId xmlns:a16="http://schemas.microsoft.com/office/drawing/2014/main" id="{A742E267-1633-46BF-993B-EA6387B1DCC6}"/>
              </a:ext>
            </a:extLst>
          </p:cNvPr>
          <p:cNvSpPr>
            <a:spLocks noGrp="1"/>
          </p:cNvSpPr>
          <p:nvPr>
            <p:ph type="ftr" sz="quarter" idx="11"/>
          </p:nvPr>
        </p:nvSpPr>
        <p:spPr/>
        <p:txBody>
          <a:bodyPr/>
          <a:lstStyle>
            <a:lvl1pPr>
              <a:defRPr b="1"/>
            </a:lvl1pPr>
          </a:lstStyle>
          <a:p>
            <a:endParaRPr lang="en-US" dirty="0"/>
          </a:p>
        </p:txBody>
      </p:sp>
      <p:sp>
        <p:nvSpPr>
          <p:cNvPr id="4" name="Slide Number Placeholder 3">
            <a:extLst>
              <a:ext uri="{FF2B5EF4-FFF2-40B4-BE49-F238E27FC236}">
                <a16:creationId xmlns:a16="http://schemas.microsoft.com/office/drawing/2014/main" id="{D9F1F131-2861-4E6D-BE72-ACBCF618E3BF}"/>
              </a:ext>
            </a:extLst>
          </p:cNvPr>
          <p:cNvSpPr>
            <a:spLocks noGrp="1"/>
          </p:cNvSpPr>
          <p:nvPr>
            <p:ph type="sldNum" sz="quarter" idx="12"/>
          </p:nvPr>
        </p:nvSpPr>
        <p:spPr/>
        <p:txBody>
          <a:bodyPr/>
          <a:lstStyle/>
          <a:p>
            <a:fld id="{1F822C1D-00C0-498C-B445-0D2F4372A232}" type="slidenum">
              <a:rPr lang="en-US" smtClean="0"/>
              <a:t>‹#›</a:t>
            </a:fld>
            <a:endParaRPr lang="en-US"/>
          </a:p>
        </p:txBody>
      </p:sp>
    </p:spTree>
    <p:extLst>
      <p:ext uri="{BB962C8B-B14F-4D97-AF65-F5344CB8AC3E}">
        <p14:creationId xmlns:p14="http://schemas.microsoft.com/office/powerpoint/2010/main" val="3864770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02FA-B759-4744-9FD8-3163D5DAED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0F2946-15BD-473C-AF94-1E252084974E}"/>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A0DC7-9B58-4000-8398-9BD7C8ABE2D1}"/>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BA23C3-E6AF-4D0F-848B-055DC7F50E70}"/>
              </a:ext>
            </a:extLst>
          </p:cNvPr>
          <p:cNvSpPr>
            <a:spLocks noGrp="1"/>
          </p:cNvSpPr>
          <p:nvPr>
            <p:ph type="dt" sz="half" idx="10"/>
          </p:nvPr>
        </p:nvSpPr>
        <p:spPr/>
        <p:txBody>
          <a:bodyPr/>
          <a:lstStyle/>
          <a:p>
            <a:fld id="{20D24877-2EB3-4571-93E1-B466AF0E65D9}" type="datetimeFigureOut">
              <a:rPr lang="en-US" smtClean="0"/>
              <a:t>12/9/2019</a:t>
            </a:fld>
            <a:endParaRPr lang="en-US"/>
          </a:p>
        </p:txBody>
      </p:sp>
      <p:sp>
        <p:nvSpPr>
          <p:cNvPr id="6" name="Footer Placeholder 5">
            <a:extLst>
              <a:ext uri="{FF2B5EF4-FFF2-40B4-BE49-F238E27FC236}">
                <a16:creationId xmlns:a16="http://schemas.microsoft.com/office/drawing/2014/main" id="{1A7EE08A-FFEC-4F07-BF62-800489316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793F17-000A-4D1A-BE92-0275F8128632}"/>
              </a:ext>
            </a:extLst>
          </p:cNvPr>
          <p:cNvSpPr>
            <a:spLocks noGrp="1"/>
          </p:cNvSpPr>
          <p:nvPr>
            <p:ph type="sldNum" sz="quarter" idx="12"/>
          </p:nvPr>
        </p:nvSpPr>
        <p:spPr/>
        <p:txBody>
          <a:bodyPr/>
          <a:lstStyle/>
          <a:p>
            <a:fld id="{1F822C1D-00C0-498C-B445-0D2F4372A232}" type="slidenum">
              <a:rPr lang="en-US" smtClean="0"/>
              <a:t>‹#›</a:t>
            </a:fld>
            <a:endParaRPr lang="en-US"/>
          </a:p>
        </p:txBody>
      </p:sp>
    </p:spTree>
    <p:extLst>
      <p:ext uri="{BB962C8B-B14F-4D97-AF65-F5344CB8AC3E}">
        <p14:creationId xmlns:p14="http://schemas.microsoft.com/office/powerpoint/2010/main" val="2026785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357A-3C8A-435A-9CAE-771B39460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7CA42E-4628-4EE8-9359-D655CE953325}"/>
              </a:ext>
            </a:extLst>
          </p:cNvPr>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a:extLst>
              <a:ext uri="{FF2B5EF4-FFF2-40B4-BE49-F238E27FC236}">
                <a16:creationId xmlns:a16="http://schemas.microsoft.com/office/drawing/2014/main" id="{5CA25D1B-3D98-460B-93DF-DB02A31422C2}"/>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334FA8-6272-4AC8-9A90-F21AD812098D}"/>
              </a:ext>
            </a:extLst>
          </p:cNvPr>
          <p:cNvSpPr>
            <a:spLocks noGrp="1"/>
          </p:cNvSpPr>
          <p:nvPr>
            <p:ph type="dt" sz="half" idx="10"/>
          </p:nvPr>
        </p:nvSpPr>
        <p:spPr/>
        <p:txBody>
          <a:bodyPr/>
          <a:lstStyle/>
          <a:p>
            <a:fld id="{20D24877-2EB3-4571-93E1-B466AF0E65D9}" type="datetimeFigureOut">
              <a:rPr lang="en-US" smtClean="0"/>
              <a:t>12/9/2019</a:t>
            </a:fld>
            <a:endParaRPr lang="en-US"/>
          </a:p>
        </p:txBody>
      </p:sp>
      <p:sp>
        <p:nvSpPr>
          <p:cNvPr id="6" name="Footer Placeholder 5">
            <a:extLst>
              <a:ext uri="{FF2B5EF4-FFF2-40B4-BE49-F238E27FC236}">
                <a16:creationId xmlns:a16="http://schemas.microsoft.com/office/drawing/2014/main" id="{1239A0C2-53D8-4389-82CB-A71BD3DA3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5449C-C7A2-4DF4-8EE2-2310B11BCB06}"/>
              </a:ext>
            </a:extLst>
          </p:cNvPr>
          <p:cNvSpPr>
            <a:spLocks noGrp="1"/>
          </p:cNvSpPr>
          <p:nvPr>
            <p:ph type="sldNum" sz="quarter" idx="12"/>
          </p:nvPr>
        </p:nvSpPr>
        <p:spPr/>
        <p:txBody>
          <a:bodyPr/>
          <a:lstStyle/>
          <a:p>
            <a:fld id="{1F822C1D-00C0-498C-B445-0D2F4372A232}" type="slidenum">
              <a:rPr lang="en-US" smtClean="0"/>
              <a:t>‹#›</a:t>
            </a:fld>
            <a:endParaRPr lang="en-US"/>
          </a:p>
        </p:txBody>
      </p:sp>
    </p:spTree>
    <p:extLst>
      <p:ext uri="{BB962C8B-B14F-4D97-AF65-F5344CB8AC3E}">
        <p14:creationId xmlns:p14="http://schemas.microsoft.com/office/powerpoint/2010/main" val="1973325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D690C-C40C-45F1-8A3F-6D479C418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8CB04B-55D1-485C-948E-5A956F2963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FF77D6-5BC0-434A-BCEF-D67A8B46EF7B}"/>
              </a:ext>
            </a:extLst>
          </p:cNvPr>
          <p:cNvSpPr>
            <a:spLocks noGrp="1"/>
          </p:cNvSpPr>
          <p:nvPr>
            <p:ph type="dt" sz="half" idx="10"/>
          </p:nvPr>
        </p:nvSpPr>
        <p:spPr/>
        <p:txBody>
          <a:bodyPr/>
          <a:lstStyle/>
          <a:p>
            <a:fld id="{20D24877-2EB3-4571-93E1-B466AF0E65D9}" type="datetimeFigureOut">
              <a:rPr lang="en-US" smtClean="0"/>
              <a:t>12/9/2019</a:t>
            </a:fld>
            <a:endParaRPr lang="en-US"/>
          </a:p>
        </p:txBody>
      </p:sp>
      <p:sp>
        <p:nvSpPr>
          <p:cNvPr id="5" name="Footer Placeholder 4">
            <a:extLst>
              <a:ext uri="{FF2B5EF4-FFF2-40B4-BE49-F238E27FC236}">
                <a16:creationId xmlns:a16="http://schemas.microsoft.com/office/drawing/2014/main" id="{782B87B7-9C2F-4401-BAE2-21C6C6E17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13FD1-E1E3-4BC5-AF9D-A7A2CAEED2AD}"/>
              </a:ext>
            </a:extLst>
          </p:cNvPr>
          <p:cNvSpPr>
            <a:spLocks noGrp="1"/>
          </p:cNvSpPr>
          <p:nvPr>
            <p:ph type="sldNum" sz="quarter" idx="12"/>
          </p:nvPr>
        </p:nvSpPr>
        <p:spPr/>
        <p:txBody>
          <a:bodyPr/>
          <a:lstStyle/>
          <a:p>
            <a:fld id="{1F822C1D-00C0-498C-B445-0D2F4372A232}" type="slidenum">
              <a:rPr lang="en-US" smtClean="0"/>
              <a:t>‹#›</a:t>
            </a:fld>
            <a:endParaRPr lang="en-US"/>
          </a:p>
        </p:txBody>
      </p:sp>
    </p:spTree>
    <p:extLst>
      <p:ext uri="{BB962C8B-B14F-4D97-AF65-F5344CB8AC3E}">
        <p14:creationId xmlns:p14="http://schemas.microsoft.com/office/powerpoint/2010/main" val="3465174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E55C2D-1A15-4958-A527-CCB8AE3FFA40}"/>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AB25F5-47C6-4056-B258-27E12AFEF090}"/>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4EA3A-ECB9-46CF-9287-64BC65C144B5}"/>
              </a:ext>
            </a:extLst>
          </p:cNvPr>
          <p:cNvSpPr>
            <a:spLocks noGrp="1"/>
          </p:cNvSpPr>
          <p:nvPr>
            <p:ph type="dt" sz="half" idx="10"/>
          </p:nvPr>
        </p:nvSpPr>
        <p:spPr/>
        <p:txBody>
          <a:bodyPr/>
          <a:lstStyle/>
          <a:p>
            <a:fld id="{20D24877-2EB3-4571-93E1-B466AF0E65D9}" type="datetimeFigureOut">
              <a:rPr lang="en-US" smtClean="0"/>
              <a:t>12/9/2019</a:t>
            </a:fld>
            <a:endParaRPr lang="en-US"/>
          </a:p>
        </p:txBody>
      </p:sp>
      <p:sp>
        <p:nvSpPr>
          <p:cNvPr id="5" name="Footer Placeholder 4">
            <a:extLst>
              <a:ext uri="{FF2B5EF4-FFF2-40B4-BE49-F238E27FC236}">
                <a16:creationId xmlns:a16="http://schemas.microsoft.com/office/drawing/2014/main" id="{D7A5B741-CD78-47D0-9660-3535E1BBE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E1309-E960-41C2-914B-F050263EA195}"/>
              </a:ext>
            </a:extLst>
          </p:cNvPr>
          <p:cNvSpPr>
            <a:spLocks noGrp="1"/>
          </p:cNvSpPr>
          <p:nvPr>
            <p:ph type="sldNum" sz="quarter" idx="12"/>
          </p:nvPr>
        </p:nvSpPr>
        <p:spPr/>
        <p:txBody>
          <a:bodyPr/>
          <a:lstStyle/>
          <a:p>
            <a:fld id="{1F822C1D-00C0-498C-B445-0D2F4372A232}" type="slidenum">
              <a:rPr lang="en-US" smtClean="0"/>
              <a:t>‹#›</a:t>
            </a:fld>
            <a:endParaRPr lang="en-US"/>
          </a:p>
        </p:txBody>
      </p:sp>
    </p:spTree>
    <p:extLst>
      <p:ext uri="{BB962C8B-B14F-4D97-AF65-F5344CB8AC3E}">
        <p14:creationId xmlns:p14="http://schemas.microsoft.com/office/powerpoint/2010/main" val="198559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64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721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44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196933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1582070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976BF"/>
        </a:solidFill>
        <a:effectLst/>
      </p:bgPr>
    </p:bg>
    <p:spTree>
      <p:nvGrpSpPr>
        <p:cNvPr id="1" name=""/>
        <p:cNvGrpSpPr/>
        <p:nvPr/>
      </p:nvGrpSpPr>
      <p:grpSpPr>
        <a:xfrm>
          <a:off x="0" y="0"/>
          <a:ext cx="0" cy="0"/>
          <a:chOff x="0" y="0"/>
          <a:chExt cx="0" cy="0"/>
        </a:xfrm>
      </p:grpSpPr>
      <p:sp>
        <p:nvSpPr>
          <p:cNvPr id="8" name="Rectangle 7"/>
          <p:cNvSpPr/>
          <p:nvPr/>
        </p:nvSpPr>
        <p:spPr>
          <a:xfrm>
            <a:off x="0" y="6297278"/>
            <a:ext cx="12211688" cy="57549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228333" y="6429473"/>
            <a:ext cx="6412339" cy="307777"/>
          </a:xfrm>
          <a:prstGeom prst="rect">
            <a:avLst/>
          </a:prstGeom>
          <a:noFill/>
        </p:spPr>
        <p:txBody>
          <a:bodyPr wrap="square" rtlCol="0">
            <a:spAutoFit/>
          </a:bodyPr>
          <a:lstStyle/>
          <a:p>
            <a:pPr defTabSz="457178"/>
            <a:r>
              <a:rPr lang="en-US" sz="1400" dirty="0">
                <a:solidFill>
                  <a:srgbClr val="1976BF"/>
                </a:solidFill>
              </a:rPr>
              <a:t>Emergency, Trauma and Acute Care</a:t>
            </a:r>
          </a:p>
        </p:txBody>
      </p:sp>
      <p:pic>
        <p:nvPicPr>
          <p:cNvPr id="10" name="Picture 9" descr="WHO-EN-C-H.png"/>
          <p:cNvPicPr>
            <a:picLocks noChangeAspect="1"/>
          </p:cNvPicPr>
          <p:nvPr/>
        </p:nvPicPr>
        <p:blipFill>
          <a:blip r:embed="rId13" cstate="print">
            <a:extLst>
              <a:ext uri="{BEBA8EAE-BF5A-486C-A8C5-ECC9F3942E4B}">
                <a14:imgProps xmlns:a14="http://schemas.microsoft.com/office/drawing/2010/main">
                  <a14:imgLayer r:embed="rId14">
                    <a14:imgEffect>
                      <a14:saturation sat="66000"/>
                    </a14:imgEffect>
                  </a14:imgLayer>
                </a14:imgProps>
              </a:ext>
              <a:ext uri="{28A0092B-C50C-407E-A947-70E740481C1C}">
                <a14:useLocalDpi xmlns:a14="http://schemas.microsoft.com/office/drawing/2010/main"/>
              </a:ext>
            </a:extLst>
          </a:blip>
          <a:stretch>
            <a:fillRect/>
          </a:stretch>
        </p:blipFill>
        <p:spPr>
          <a:xfrm>
            <a:off x="9838062" y="6338446"/>
            <a:ext cx="1743609" cy="498281"/>
          </a:xfrm>
          <a:prstGeom prst="rect">
            <a:avLst/>
          </a:prstGeom>
        </p:spPr>
      </p:pic>
      <p:pic>
        <p:nvPicPr>
          <p:cNvPr id="11" name="Picture 10" descr="WHO-EN-W-H.png"/>
          <p:cNvPicPr>
            <a:picLocks noChangeAspect="1"/>
          </p:cNvPicPr>
          <p:nvPr/>
        </p:nvPicPr>
        <p:blipFill rotWithShape="1">
          <a:blip r:embed="rId15" cstate="hqprint">
            <a:alphaModFix amt="55000"/>
            <a:extLst>
              <a:ext uri="{28A0092B-C50C-407E-A947-70E740481C1C}">
                <a14:useLocalDpi xmlns:a14="http://schemas.microsoft.com/office/drawing/2010/main"/>
              </a:ext>
            </a:extLst>
          </a:blip>
          <a:srcRect/>
          <a:stretch/>
        </p:blipFill>
        <p:spPr>
          <a:xfrm>
            <a:off x="9044848" y="3429000"/>
            <a:ext cx="2978230" cy="2662031"/>
          </a:xfrm>
          <a:prstGeom prst="rect">
            <a:avLst/>
          </a:prstGeom>
        </p:spPr>
      </p:pic>
    </p:spTree>
    <p:extLst>
      <p:ext uri="{BB962C8B-B14F-4D97-AF65-F5344CB8AC3E}">
        <p14:creationId xmlns:p14="http://schemas.microsoft.com/office/powerpoint/2010/main" val="2863565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178" rtl="0" eaLnBrk="1" latinLnBrk="0" hangingPunct="1">
        <a:spcBef>
          <a:spcPct val="0"/>
        </a:spcBef>
        <a:buNone/>
        <a:defRPr sz="4400" kern="1200">
          <a:solidFill>
            <a:schemeClr val="bg1"/>
          </a:solidFill>
          <a:latin typeface="+mj-lt"/>
          <a:ea typeface="+mj-ea"/>
          <a:cs typeface="+mj-cs"/>
        </a:defRPr>
      </a:lvl1pPr>
    </p:titleStyle>
    <p:bodyStyle>
      <a:lvl1pPr marL="342882" indent="-342882" algn="l" defTabSz="457178" rtl="0" eaLnBrk="1" latinLnBrk="0" hangingPunct="1">
        <a:spcBef>
          <a:spcPct val="20000"/>
        </a:spcBef>
        <a:buFont typeface="Arial"/>
        <a:buChar char="•"/>
        <a:defRPr sz="3200" kern="1200">
          <a:solidFill>
            <a:srgbClr val="FFFFFF"/>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rgbClr val="FFFFFF"/>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rgbClr val="FFFFFF"/>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rgbClr val="FFFFFF"/>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rgbClr val="FFFFFF"/>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297278"/>
            <a:ext cx="12211688" cy="575490"/>
          </a:xfrm>
          <a:prstGeom prst="rect">
            <a:avLst/>
          </a:prstGeom>
          <a:solidFill>
            <a:srgbClr val="1976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78"/>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107149" y="6426820"/>
            <a:ext cx="6412339" cy="307777"/>
          </a:xfrm>
          <a:prstGeom prst="rect">
            <a:avLst/>
          </a:prstGeom>
          <a:noFill/>
        </p:spPr>
        <p:txBody>
          <a:bodyPr wrap="square" rtlCol="0">
            <a:spAutoFit/>
          </a:bodyPr>
          <a:lstStyle/>
          <a:p>
            <a:pPr defTabSz="457178"/>
            <a:r>
              <a:rPr lang="en-US" sz="1400" dirty="0">
                <a:solidFill>
                  <a:prstClr val="white"/>
                </a:solidFill>
              </a:rPr>
              <a:t>Emergency, Trauma and Acute Care</a:t>
            </a:r>
          </a:p>
        </p:txBody>
      </p:sp>
      <p:pic>
        <p:nvPicPr>
          <p:cNvPr id="9" name="Picture 8" descr="WHO-EN-W-H.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38066" y="6331571"/>
            <a:ext cx="1743609" cy="498281"/>
          </a:xfrm>
          <a:prstGeom prst="rect">
            <a:avLst/>
          </a:prstGeom>
        </p:spPr>
      </p:pic>
    </p:spTree>
    <p:extLst>
      <p:ext uri="{BB962C8B-B14F-4D97-AF65-F5344CB8AC3E}">
        <p14:creationId xmlns:p14="http://schemas.microsoft.com/office/powerpoint/2010/main" val="34894674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457178"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297278"/>
            <a:ext cx="12211688" cy="575490"/>
          </a:xfrm>
          <a:prstGeom prst="rect">
            <a:avLst/>
          </a:prstGeom>
          <a:solidFill>
            <a:srgbClr val="1976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219788" y="6426826"/>
            <a:ext cx="6412339" cy="307777"/>
          </a:xfrm>
          <a:prstGeom prst="rect">
            <a:avLst/>
          </a:prstGeom>
          <a:noFill/>
        </p:spPr>
        <p:txBody>
          <a:bodyPr wrap="square" rtlCol="0">
            <a:spAutoFit/>
          </a:bodyPr>
          <a:lstStyle/>
          <a:p>
            <a:pPr defTabSz="457200"/>
            <a:r>
              <a:rPr lang="en-US" sz="1400" dirty="0">
                <a:solidFill>
                  <a:prstClr val="white"/>
                </a:solidFill>
              </a:rPr>
              <a:t>Emergency, Trauma and Acute Care</a:t>
            </a:r>
          </a:p>
        </p:txBody>
      </p:sp>
      <p:pic>
        <p:nvPicPr>
          <p:cNvPr id="9" name="Picture 8" descr="WHO-EN-W-H.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36208" y="6331575"/>
            <a:ext cx="1745463" cy="498281"/>
          </a:xfrm>
          <a:prstGeom prst="rect">
            <a:avLst/>
          </a:prstGeom>
        </p:spPr>
      </p:pic>
    </p:spTree>
    <p:extLst>
      <p:ext uri="{BB962C8B-B14F-4D97-AF65-F5344CB8AC3E}">
        <p14:creationId xmlns:p14="http://schemas.microsoft.com/office/powerpoint/2010/main" val="9802709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C7AFE-D888-4B97-900B-BB49162C418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8724E3-F2B5-48C8-BA56-1DD783DC36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3E3D7-758B-417E-8081-67FEB5F136B0}"/>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24877-2EB3-4571-93E1-B466AF0E65D9}" type="datetimeFigureOut">
              <a:rPr lang="en-US" smtClean="0"/>
              <a:t>12/9/2019</a:t>
            </a:fld>
            <a:endParaRPr lang="en-US"/>
          </a:p>
        </p:txBody>
      </p:sp>
      <p:sp>
        <p:nvSpPr>
          <p:cNvPr id="5" name="Footer Placeholder 4">
            <a:extLst>
              <a:ext uri="{FF2B5EF4-FFF2-40B4-BE49-F238E27FC236}">
                <a16:creationId xmlns:a16="http://schemas.microsoft.com/office/drawing/2014/main" id="{C14AD8F6-6BB1-41B0-A609-9437A9507B03}"/>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979212-8359-45C1-AE92-0EB9507EDB6F}"/>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22C1D-00C0-498C-B445-0D2F4372A232}" type="slidenum">
              <a:rPr lang="en-US" smtClean="0"/>
              <a:t>‹#›</a:t>
            </a:fld>
            <a:endParaRPr lang="en-US"/>
          </a:p>
        </p:txBody>
      </p:sp>
    </p:spTree>
    <p:extLst>
      <p:ext uri="{BB962C8B-B14F-4D97-AF65-F5344CB8AC3E}">
        <p14:creationId xmlns:p14="http://schemas.microsoft.com/office/powerpoint/2010/main" val="222660172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8.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tif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973" y="2168739"/>
            <a:ext cx="10320259" cy="1470025"/>
          </a:xfrm>
        </p:spPr>
        <p:txBody>
          <a:bodyPr>
            <a:noAutofit/>
          </a:bodyPr>
          <a:lstStyle/>
          <a:p>
            <a:pPr>
              <a:spcBef>
                <a:spcPts val="1000"/>
              </a:spcBef>
            </a:pPr>
            <a:br>
              <a:rPr lang="en-GB" sz="4000" dirty="0"/>
            </a:br>
            <a:br>
              <a:rPr lang="en-GB" sz="4000" dirty="0"/>
            </a:br>
            <a:r>
              <a:rPr lang="en-US" b="1" dirty="0"/>
              <a:t>WHO tools for strengthening emergency care systems</a:t>
            </a:r>
            <a:br>
              <a:rPr lang="en-US" b="1" dirty="0"/>
            </a:br>
            <a:br>
              <a:rPr lang="en-US" sz="3600" b="1" dirty="0"/>
            </a:br>
            <a:br>
              <a:rPr lang="en-US" sz="4000" b="1" dirty="0"/>
            </a:br>
            <a:r>
              <a:rPr lang="en-US" sz="2000" b="1" dirty="0"/>
              <a:t>November 2019</a:t>
            </a:r>
            <a:endParaRPr lang="en-US" sz="4000" b="1" dirty="0"/>
          </a:p>
        </p:txBody>
      </p:sp>
      <p:pic>
        <p:nvPicPr>
          <p:cNvPr id="1026" name="Picture 2" descr="Image result for world health organization logos">
            <a:extLst>
              <a:ext uri="{FF2B5EF4-FFF2-40B4-BE49-F238E27FC236}">
                <a16:creationId xmlns:a16="http://schemas.microsoft.com/office/drawing/2014/main" id="{84CF368B-0991-3F4C-8CED-BE6B8E7D0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615" y="3954248"/>
            <a:ext cx="3090044" cy="278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7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E8D5-AFC9-41AE-9FAE-FD4005EAB945}"/>
              </a:ext>
            </a:extLst>
          </p:cNvPr>
          <p:cNvSpPr>
            <a:spLocks noGrp="1"/>
          </p:cNvSpPr>
          <p:nvPr>
            <p:ph type="title"/>
          </p:nvPr>
        </p:nvSpPr>
        <p:spPr>
          <a:xfrm>
            <a:off x="364838" y="946945"/>
            <a:ext cx="5908964" cy="1325563"/>
          </a:xfrm>
        </p:spPr>
        <p:txBody>
          <a:bodyPr>
            <a:noAutofit/>
          </a:bodyPr>
          <a:lstStyle/>
          <a:p>
            <a:r>
              <a:rPr lang="en-US" sz="3200" b="1" dirty="0">
                <a:latin typeface="Calibri (body)"/>
              </a:rPr>
              <a:t>Clinical Process Guidance: </a:t>
            </a:r>
            <a:br>
              <a:rPr lang="en-US" sz="3200" b="1" dirty="0">
                <a:latin typeface="Calibri (body)"/>
              </a:rPr>
            </a:br>
            <a:r>
              <a:rPr lang="en-US" sz="3200" b="1" dirty="0">
                <a:latin typeface="Calibri (body)"/>
              </a:rPr>
              <a:t>WHO Standardized Clinical Forms </a:t>
            </a:r>
            <a:r>
              <a:rPr lang="en-US" sz="3200" b="1" dirty="0">
                <a:solidFill>
                  <a:schemeClr val="accent1"/>
                </a:solidFill>
                <a:latin typeface="Calibri (body)"/>
              </a:rPr>
              <a:t>(and reference card)</a:t>
            </a:r>
            <a:br>
              <a:rPr lang="en-US" sz="3200" b="1" dirty="0">
                <a:solidFill>
                  <a:schemeClr val="accent1"/>
                </a:solidFill>
                <a:latin typeface="Calibri (body)"/>
              </a:rPr>
            </a:br>
            <a:br>
              <a:rPr lang="en-US" sz="3200" b="1" dirty="0">
                <a:solidFill>
                  <a:schemeClr val="accent1"/>
                </a:solidFill>
                <a:latin typeface="Calibri (body)"/>
              </a:rPr>
            </a:br>
            <a:endParaRPr lang="en-US" sz="3200" dirty="0">
              <a:latin typeface="Calibri (body)"/>
            </a:endParaRPr>
          </a:p>
        </p:txBody>
      </p:sp>
      <p:pic>
        <p:nvPicPr>
          <p:cNvPr id="21" name="Picture 2">
            <a:extLst>
              <a:ext uri="{FF2B5EF4-FFF2-40B4-BE49-F238E27FC236}">
                <a16:creationId xmlns:a16="http://schemas.microsoft.com/office/drawing/2014/main" id="{C5206491-4A4C-4CC9-894B-E9EA27DDD593}"/>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3814"/>
          <a:stretch/>
        </p:blipFill>
        <p:spPr bwMode="auto">
          <a:xfrm>
            <a:off x="7086575" y="152403"/>
            <a:ext cx="4953235" cy="4889500"/>
          </a:xfrm>
          <a:prstGeom prst="rect">
            <a:avLst/>
          </a:prstGeom>
          <a:noFill/>
          <a:ln w="38100">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20" name="Picture 3">
            <a:extLst>
              <a:ext uri="{FF2B5EF4-FFF2-40B4-BE49-F238E27FC236}">
                <a16:creationId xmlns:a16="http://schemas.microsoft.com/office/drawing/2014/main" id="{08E133A1-ACAA-4402-A873-0408B8E883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469" y="5144278"/>
            <a:ext cx="6563343" cy="1561324"/>
          </a:xfrm>
          <a:prstGeom prst="rect">
            <a:avLst/>
          </a:prstGeom>
          <a:noFill/>
          <a:ln w="82550">
            <a:solidFill>
              <a:schemeClr val="accent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43251DA6-FAB8-4FD0-913F-4048BCE01E72}"/>
              </a:ext>
            </a:extLst>
          </p:cNvPr>
          <p:cNvSpPr txBox="1"/>
          <p:nvPr/>
        </p:nvSpPr>
        <p:spPr>
          <a:xfrm>
            <a:off x="364837" y="2077118"/>
            <a:ext cx="4953235" cy="5509200"/>
          </a:xfrm>
          <a:prstGeom prst="rect">
            <a:avLst/>
          </a:prstGeom>
          <a:noFill/>
        </p:spPr>
        <p:txBody>
          <a:bodyPr wrap="square" rtlCol="0">
            <a:spAutoFit/>
          </a:bodyPr>
          <a:lstStyle/>
          <a:p>
            <a:pPr marL="514326" marR="0" lvl="0" indent="-514326"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200" b="1" i="0" u="none" strike="noStrike" kern="1200" cap="none" spc="0" normalizeH="0" baseline="0" noProof="0" dirty="0">
                <a:ln>
                  <a:noFill/>
                </a:ln>
                <a:solidFill>
                  <a:prstClr val="black"/>
                </a:solidFill>
                <a:effectLst/>
                <a:uLnTx/>
                <a:uFillTx/>
                <a:latin typeface="Calibri (body)"/>
                <a:ea typeface="+mn-ea"/>
                <a:cs typeface="+mn-cs"/>
              </a:rPr>
              <a:t>Facilitate systematic care delivery for every patient</a:t>
            </a:r>
          </a:p>
          <a:p>
            <a:pPr marL="514326" marR="0" lvl="0" indent="-514326"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3200" b="1" i="0" u="none" strike="noStrike" kern="1200" cap="none" spc="0" normalizeH="0" baseline="0" noProof="0" dirty="0">
              <a:ln>
                <a:noFill/>
              </a:ln>
              <a:solidFill>
                <a:prstClr val="black"/>
              </a:solidFill>
              <a:effectLst/>
              <a:uLnTx/>
              <a:uFillTx/>
              <a:latin typeface="Calibri (body)"/>
              <a:ea typeface="+mn-ea"/>
              <a:cs typeface="+mn-cs"/>
            </a:endParaRPr>
          </a:p>
          <a:p>
            <a:pPr marL="514326" marR="0" lvl="0" indent="-514326"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200" b="1" i="0" u="none" strike="noStrike" kern="1200" cap="none" spc="0" normalizeH="0" baseline="0" noProof="0" dirty="0">
                <a:ln>
                  <a:noFill/>
                </a:ln>
                <a:solidFill>
                  <a:prstClr val="black"/>
                </a:solidFill>
                <a:effectLst/>
                <a:uLnTx/>
                <a:uFillTx/>
                <a:latin typeface="Calibri (body)"/>
                <a:ea typeface="+mn-ea"/>
                <a:cs typeface="+mn-cs"/>
              </a:rPr>
              <a:t>Sustainable collection of standardised data to guide quality improvement and system planning</a:t>
            </a:r>
            <a:br>
              <a:rPr kumimoji="0" lang="en-GB" sz="3200" b="1" i="0" u="none" strike="noStrike" kern="1200" cap="none" spc="0" normalizeH="0" baseline="0" noProof="0" dirty="0">
                <a:ln>
                  <a:noFill/>
                </a:ln>
                <a:solidFill>
                  <a:prstClr val="black"/>
                </a:solidFill>
                <a:effectLst/>
                <a:uLnTx/>
                <a:uFillTx/>
                <a:latin typeface="Calibri (body)"/>
                <a:ea typeface="+mn-ea"/>
                <a:cs typeface="+mn-cs"/>
              </a:rPr>
            </a:br>
            <a:br>
              <a:rPr kumimoji="0" lang="en-US" sz="3200" b="1" i="0" u="none" strike="noStrike" kern="1200" cap="none" spc="0" normalizeH="0" baseline="0" noProof="0" dirty="0">
                <a:ln>
                  <a:noFill/>
                </a:ln>
                <a:solidFill>
                  <a:prstClr val="black"/>
                </a:solidFill>
                <a:effectLst/>
                <a:uLnTx/>
                <a:uFillTx/>
                <a:latin typeface="Calibri (body)"/>
                <a:ea typeface="+mn-ea"/>
                <a:cs typeface="+mn-cs"/>
              </a:rPr>
            </a:b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97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94936D5-491F-407B-B7D5-43C6039D46D9}"/>
              </a:ext>
            </a:extLst>
          </p:cNvPr>
          <p:cNvSpPr>
            <a:spLocks noGrp="1"/>
          </p:cNvSpPr>
          <p:nvPr>
            <p:ph type="title"/>
          </p:nvPr>
        </p:nvSpPr>
        <p:spPr>
          <a:xfrm>
            <a:off x="4921629" y="432810"/>
            <a:ext cx="7003036" cy="683237"/>
          </a:xfrm>
          <a:noFill/>
          <a:ln w="19050">
            <a:solidFill>
              <a:schemeClr val="tx1"/>
            </a:solidFill>
          </a:ln>
        </p:spPr>
        <p:txBody>
          <a:bodyPr vert="horz" wrap="square" lIns="91440" tIns="45720" rIns="91440" bIns="45720" rtlCol="0" anchor="ctr">
            <a:noAutofit/>
          </a:bodyPr>
          <a:lstStyle/>
          <a:p>
            <a:pPr algn="ctr" defTabSz="914400"/>
            <a:r>
              <a:rPr lang="en-US" sz="3200" b="1" kern="1200" dirty="0">
                <a:solidFill>
                  <a:schemeClr val="accent2"/>
                </a:solidFill>
                <a:latin typeface="+mn-lt"/>
                <a:ea typeface="+mj-ea"/>
                <a:cs typeface="+mj-cs"/>
              </a:rPr>
              <a:t>Clinical Process Guidance: </a:t>
            </a:r>
            <a:br>
              <a:rPr lang="en-US" sz="3200" b="1" kern="1200" dirty="0">
                <a:solidFill>
                  <a:schemeClr val="accent2"/>
                </a:solidFill>
                <a:latin typeface="+mn-lt"/>
                <a:ea typeface="+mj-ea"/>
                <a:cs typeface="+mj-cs"/>
              </a:rPr>
            </a:br>
            <a:r>
              <a:rPr lang="en-US" sz="3200" b="1" kern="1200" dirty="0">
                <a:solidFill>
                  <a:schemeClr val="accent2"/>
                </a:solidFill>
                <a:latin typeface="+mn-lt"/>
                <a:ea typeface="+mj-ea"/>
                <a:cs typeface="+mj-cs"/>
              </a:rPr>
              <a:t>Resuscitation Area Designation</a:t>
            </a:r>
            <a:endParaRPr lang="en-US" sz="3200" kern="1200" dirty="0">
              <a:solidFill>
                <a:schemeClr val="accent2"/>
              </a:solidFill>
              <a:latin typeface="+mn-lt"/>
              <a:ea typeface="+mj-ea"/>
              <a:cs typeface="+mj-cs"/>
            </a:endParaRPr>
          </a:p>
        </p:txBody>
      </p:sp>
      <p:sp>
        <p:nvSpPr>
          <p:cNvPr id="6" name="Content Placeholder 5">
            <a:extLst>
              <a:ext uri="{FF2B5EF4-FFF2-40B4-BE49-F238E27FC236}">
                <a16:creationId xmlns:a16="http://schemas.microsoft.com/office/drawing/2014/main" id="{7942B734-EBD7-4772-B482-CA71F0A022EA}"/>
              </a:ext>
            </a:extLst>
          </p:cNvPr>
          <p:cNvSpPr>
            <a:spLocks noGrp="1"/>
          </p:cNvSpPr>
          <p:nvPr>
            <p:ph sz="half" idx="1"/>
          </p:nvPr>
        </p:nvSpPr>
        <p:spPr>
          <a:xfrm>
            <a:off x="267335" y="255104"/>
            <a:ext cx="4185395" cy="6347791"/>
          </a:xfrm>
        </p:spPr>
        <p:txBody>
          <a:bodyPr vert="horz" lIns="91440" tIns="45720" rIns="91440" bIns="45720" rtlCol="0">
            <a:normAutofit/>
          </a:bodyPr>
          <a:lstStyle/>
          <a:p>
            <a:pPr indent="-228600" defTabSz="914400"/>
            <a:r>
              <a:rPr lang="en-US" sz="2400" b="1" dirty="0"/>
              <a:t>Provides guidance on:</a:t>
            </a:r>
          </a:p>
          <a:p>
            <a:pPr lvl="1" indent="-228600" defTabSz="914400"/>
            <a:r>
              <a:rPr lang="en-US" sz="2000" b="1" dirty="0"/>
              <a:t>Space</a:t>
            </a:r>
          </a:p>
          <a:p>
            <a:pPr lvl="1" indent="-228600" defTabSz="914400"/>
            <a:r>
              <a:rPr lang="en-US" sz="2000" b="1" dirty="0"/>
              <a:t>Material Resources</a:t>
            </a:r>
          </a:p>
          <a:p>
            <a:pPr lvl="1" indent="-228600" defTabSz="914400"/>
            <a:r>
              <a:rPr lang="en-US" sz="2000" b="1" dirty="0"/>
              <a:t>Human Resources</a:t>
            </a:r>
          </a:p>
          <a:p>
            <a:pPr lvl="1" indent="-228600" defTabSz="914400"/>
            <a:r>
              <a:rPr lang="en-US" sz="2000" b="1" dirty="0"/>
              <a:t>Use of the Area </a:t>
            </a:r>
          </a:p>
          <a:p>
            <a:pPr indent="-228600" defTabSz="914400"/>
            <a:endParaRPr lang="en-US" sz="2400" b="1" dirty="0"/>
          </a:p>
          <a:p>
            <a:pPr indent="-228600" defTabSz="914400"/>
            <a:r>
              <a:rPr lang="en-US" sz="2400" b="1" dirty="0"/>
              <a:t>Because we know</a:t>
            </a:r>
          </a:p>
          <a:p>
            <a:pPr lvl="1" indent="-228600" defTabSz="914400"/>
            <a:r>
              <a:rPr lang="en-US" b="1" dirty="0"/>
              <a:t>Early recognition of critical patients saves lives;</a:t>
            </a:r>
          </a:p>
          <a:p>
            <a:pPr lvl="1" indent="-228600" defTabSz="914400"/>
            <a:r>
              <a:rPr lang="en-US" b="1" dirty="0"/>
              <a:t>A designated resuscitation area ensures that critical patients are clearly identified to all staff and needed resources are at hand to deliver life-saving care</a:t>
            </a:r>
          </a:p>
          <a:p>
            <a:pPr indent="-228600" defTabSz="914400"/>
            <a:endParaRPr lang="en-US" sz="2400" b="1" dirty="0"/>
          </a:p>
        </p:txBody>
      </p:sp>
      <p:pic>
        <p:nvPicPr>
          <p:cNvPr id="5" name="Picture 4">
            <a:extLst>
              <a:ext uri="{FF2B5EF4-FFF2-40B4-BE49-F238E27FC236}">
                <a16:creationId xmlns:a16="http://schemas.microsoft.com/office/drawing/2014/main" id="{660BEC9D-B0D4-4A2A-8805-3AA725C681E9}"/>
              </a:ext>
            </a:extLst>
          </p:cNvPr>
          <p:cNvPicPr>
            <a:picLocks noChangeAspect="1"/>
          </p:cNvPicPr>
          <p:nvPr/>
        </p:nvPicPr>
        <p:blipFill rotWithShape="1">
          <a:blip r:embed="rId3"/>
          <a:srcRect l="6944" t="18462" r="5075" b="18089"/>
          <a:stretch/>
        </p:blipFill>
        <p:spPr>
          <a:xfrm>
            <a:off x="5838661" y="2255034"/>
            <a:ext cx="5296511" cy="2387303"/>
          </a:xfrm>
          <a:prstGeom prst="rect">
            <a:avLst/>
          </a:prstGeom>
        </p:spPr>
      </p:pic>
    </p:spTree>
    <p:extLst>
      <p:ext uri="{BB962C8B-B14F-4D97-AF65-F5344CB8AC3E}">
        <p14:creationId xmlns:p14="http://schemas.microsoft.com/office/powerpoint/2010/main" val="381906109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2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A37AD7-1937-6B47-9D9A-CE9D036DBFEF}"/>
              </a:ext>
            </a:extLst>
          </p:cNvPr>
          <p:cNvSpPr>
            <a:spLocks noGrp="1"/>
          </p:cNvSpPr>
          <p:nvPr>
            <p:ph type="title"/>
          </p:nvPr>
        </p:nvSpPr>
        <p:spPr>
          <a:xfrm>
            <a:off x="524256" y="4767072"/>
            <a:ext cx="6594189" cy="1625210"/>
          </a:xfrm>
        </p:spPr>
        <p:txBody>
          <a:bodyPr>
            <a:normAutofit/>
          </a:bodyPr>
          <a:lstStyle/>
          <a:p>
            <a:pPr algn="r"/>
            <a:r>
              <a:rPr lang="en-US" sz="3700" b="1" dirty="0">
                <a:solidFill>
                  <a:srgbClr val="FFFFFF"/>
                </a:solidFill>
                <a:latin typeface="Calibri" panose="020F0502020204030204"/>
              </a:rPr>
              <a:t>Clinical Process Guidance: </a:t>
            </a:r>
            <a:br>
              <a:rPr lang="en-US" sz="3700" b="1" dirty="0">
                <a:solidFill>
                  <a:srgbClr val="FFFFFF"/>
                </a:solidFill>
                <a:latin typeface="Calibri" panose="020F0502020204030204"/>
              </a:rPr>
            </a:br>
            <a:r>
              <a:rPr lang="en-US" sz="3700" b="1" dirty="0">
                <a:solidFill>
                  <a:srgbClr val="FFFFFF"/>
                </a:solidFill>
                <a:latin typeface="Calibri" panose="020F0502020204030204"/>
              </a:rPr>
              <a:t>Emergency Unit Management course</a:t>
            </a:r>
          </a:p>
        </p:txBody>
      </p:sp>
      <p:pic>
        <p:nvPicPr>
          <p:cNvPr id="4" name="Picture 3" descr="A group of people standing in a room&#10;&#10;Description generated with very high confidence">
            <a:extLst>
              <a:ext uri="{FF2B5EF4-FFF2-40B4-BE49-F238E27FC236}">
                <a16:creationId xmlns:a16="http://schemas.microsoft.com/office/drawing/2014/main" id="{5BCD174F-593E-A04A-9FB8-C2E8C1E921D4}"/>
              </a:ext>
            </a:extLst>
          </p:cNvPr>
          <p:cNvPicPr>
            <a:picLocks noChangeAspect="1"/>
          </p:cNvPicPr>
          <p:nvPr/>
        </p:nvPicPr>
        <p:blipFill rotWithShape="1">
          <a:blip r:embed="rId3"/>
          <a:srcRect t="9802" r="1"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51CF6B7-792B-8D4D-B68A-A66E06BECF7C}"/>
              </a:ext>
            </a:extLst>
          </p:cNvPr>
          <p:cNvSpPr>
            <a:spLocks noGrp="1"/>
          </p:cNvSpPr>
          <p:nvPr>
            <p:ph idx="1"/>
          </p:nvPr>
        </p:nvSpPr>
        <p:spPr>
          <a:xfrm>
            <a:off x="8029319" y="917724"/>
            <a:ext cx="3488604" cy="5474557"/>
          </a:xfrm>
        </p:spPr>
        <p:txBody>
          <a:bodyPr anchor="ctr">
            <a:normAutofit fontScale="92500" lnSpcReduction="10000"/>
          </a:bodyPr>
          <a:lstStyle/>
          <a:p>
            <a:r>
              <a:rPr lang="en-US" sz="2400" b="1" dirty="0">
                <a:solidFill>
                  <a:srgbClr val="FFFFFF"/>
                </a:solidFill>
              </a:rPr>
              <a:t>Systematic approach to management to improve quality of care in emergency units</a:t>
            </a:r>
          </a:p>
          <a:p>
            <a:endParaRPr lang="en-US" sz="2400" b="1" dirty="0">
              <a:solidFill>
                <a:srgbClr val="FFFFFF"/>
              </a:solidFill>
            </a:endParaRPr>
          </a:p>
          <a:p>
            <a:r>
              <a:rPr lang="en-US" sz="2400" b="1" dirty="0">
                <a:solidFill>
                  <a:srgbClr val="FFFFFF"/>
                </a:solidFill>
              </a:rPr>
              <a:t>For all senior clinical providers including nurses, clinical officers doctors</a:t>
            </a:r>
          </a:p>
          <a:p>
            <a:pPr marL="0" indent="0">
              <a:buNone/>
            </a:pPr>
            <a:endParaRPr lang="en-US" sz="2400" b="1" dirty="0">
              <a:solidFill>
                <a:srgbClr val="FFFFFF"/>
              </a:solidFill>
            </a:endParaRPr>
          </a:p>
          <a:p>
            <a:r>
              <a:rPr lang="en-US" sz="2400" b="1" dirty="0">
                <a:solidFill>
                  <a:srgbClr val="FFFFFF"/>
                </a:solidFill>
              </a:rPr>
              <a:t>Builds crucial management skills </a:t>
            </a:r>
          </a:p>
          <a:p>
            <a:pPr lvl="1"/>
            <a:r>
              <a:rPr lang="en-US" b="1" dirty="0">
                <a:solidFill>
                  <a:srgbClr val="FFFFFF"/>
                </a:solidFill>
              </a:rPr>
              <a:t>Leadership </a:t>
            </a:r>
          </a:p>
          <a:p>
            <a:pPr lvl="1"/>
            <a:r>
              <a:rPr lang="en-US" b="1" dirty="0">
                <a:solidFill>
                  <a:srgbClr val="FFFFFF"/>
                </a:solidFill>
              </a:rPr>
              <a:t>Patient safety</a:t>
            </a:r>
          </a:p>
          <a:p>
            <a:pPr lvl="1"/>
            <a:r>
              <a:rPr lang="en-US" b="1" dirty="0">
                <a:solidFill>
                  <a:srgbClr val="FFFFFF"/>
                </a:solidFill>
              </a:rPr>
              <a:t>Emergency unit design and patient flow</a:t>
            </a:r>
          </a:p>
          <a:p>
            <a:pPr lvl="1"/>
            <a:r>
              <a:rPr lang="en-US" b="1" dirty="0">
                <a:solidFill>
                  <a:srgbClr val="FFFFFF"/>
                </a:solidFill>
              </a:rPr>
              <a:t>Quality improvement</a:t>
            </a:r>
          </a:p>
          <a:p>
            <a:pPr lvl="1"/>
            <a:endParaRPr lang="en-US" b="1" dirty="0">
              <a:solidFill>
                <a:srgbClr val="FFFFFF"/>
              </a:solidFill>
            </a:endParaRPr>
          </a:p>
          <a:p>
            <a:endParaRPr lang="en-US" sz="2400" b="1" dirty="0">
              <a:solidFill>
                <a:srgbClr val="FFFFFF"/>
              </a:solidFill>
            </a:endParaRPr>
          </a:p>
        </p:txBody>
      </p:sp>
    </p:spTree>
    <p:extLst>
      <p:ext uri="{BB962C8B-B14F-4D97-AF65-F5344CB8AC3E}">
        <p14:creationId xmlns:p14="http://schemas.microsoft.com/office/powerpoint/2010/main" val="366522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2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745566-375D-7A4A-B240-D5B3935A57E2}"/>
              </a:ext>
            </a:extLst>
          </p:cNvPr>
          <p:cNvSpPr>
            <a:spLocks noGrp="1"/>
          </p:cNvSpPr>
          <p:nvPr>
            <p:ph type="title"/>
          </p:nvPr>
        </p:nvSpPr>
        <p:spPr>
          <a:xfrm>
            <a:off x="178744" y="4741528"/>
            <a:ext cx="6594189" cy="1625210"/>
          </a:xfrm>
        </p:spPr>
        <p:txBody>
          <a:bodyPr vert="horz" lIns="91440" tIns="45720" rIns="91440" bIns="45720" rtlCol="0" anchor="ctr">
            <a:normAutofit/>
          </a:bodyPr>
          <a:lstStyle/>
          <a:p>
            <a:pPr algn="r" defTabSz="914400"/>
            <a:r>
              <a:rPr lang="en-US" dirty="0">
                <a:solidFill>
                  <a:srgbClr val="FFFFFF"/>
                </a:solidFill>
              </a:rPr>
              <a:t>Hospital Emergency Unit Assessment Tool (HEAT)</a:t>
            </a:r>
          </a:p>
        </p:txBody>
      </p:sp>
      <p:pic>
        <p:nvPicPr>
          <p:cNvPr id="3" name="Picture 2">
            <a:extLst>
              <a:ext uri="{FF2B5EF4-FFF2-40B4-BE49-F238E27FC236}">
                <a16:creationId xmlns:a16="http://schemas.microsoft.com/office/drawing/2014/main" id="{3382C0F6-AA90-BF4F-A693-5C1DE8B42A2A}"/>
              </a:ext>
            </a:extLst>
          </p:cNvPr>
          <p:cNvPicPr>
            <a:picLocks noChangeAspect="1"/>
          </p:cNvPicPr>
          <p:nvPr/>
        </p:nvPicPr>
        <p:blipFill rotWithShape="1">
          <a:blip r:embed="rId3"/>
          <a:srcRect t="8119" r="2" b="43146"/>
          <a:stretch/>
        </p:blipFill>
        <p:spPr>
          <a:xfrm>
            <a:off x="229017" y="379844"/>
            <a:ext cx="7058306" cy="4107392"/>
          </a:xfrm>
          <a:prstGeom prst="rect">
            <a:avLst/>
          </a:prstGeom>
          <a:scene3d>
            <a:camera prst="orthographicFront"/>
            <a:lightRig rig="threePt" dir="t">
              <a:rot lat="0" lon="0" rev="1800000"/>
            </a:lightRig>
          </a:scene3d>
          <a:sp3d prstMaterial="plastic">
            <a:bevelB prst="convex"/>
          </a:sp3d>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E8DF8BBD-C9B7-914D-BD7D-5A60A5441886}"/>
              </a:ext>
            </a:extLst>
          </p:cNvPr>
          <p:cNvSpPr>
            <a:spLocks noGrp="1"/>
          </p:cNvSpPr>
          <p:nvPr>
            <p:ph sz="half" idx="2"/>
          </p:nvPr>
        </p:nvSpPr>
        <p:spPr>
          <a:xfrm>
            <a:off x="8029320" y="917724"/>
            <a:ext cx="3418266" cy="5618541"/>
          </a:xfrm>
        </p:spPr>
        <p:txBody>
          <a:bodyPr vert="horz" lIns="91440" tIns="45720" rIns="91440" bIns="45720" rtlCol="0" anchor="ctr">
            <a:noAutofit/>
          </a:bodyPr>
          <a:lstStyle/>
          <a:p>
            <a:pPr marL="285739" indent="-285750" defTabSz="914400">
              <a:buFont typeface="Wingdings" panose="05000000000000000000" pitchFamily="2" charset="2"/>
              <a:buChar char="§"/>
            </a:pPr>
            <a:r>
              <a:rPr lang="en-US" sz="2200" b="1" dirty="0">
                <a:solidFill>
                  <a:srgbClr val="FFFFFF"/>
                </a:solidFill>
              </a:rPr>
              <a:t>Evaluates structure and key functions of an emergency unit</a:t>
            </a:r>
          </a:p>
          <a:p>
            <a:pPr marL="285739" indent="-285750" defTabSz="914400">
              <a:buFont typeface="Wingdings" panose="05000000000000000000" pitchFamily="2" charset="2"/>
              <a:buChar char="§"/>
            </a:pPr>
            <a:endParaRPr lang="en-US" sz="2200" b="1" dirty="0">
              <a:solidFill>
                <a:srgbClr val="FFFFFF"/>
              </a:solidFill>
            </a:endParaRPr>
          </a:p>
          <a:p>
            <a:pPr marL="285739" indent="-285750" defTabSz="914400">
              <a:buFont typeface="Wingdings" panose="05000000000000000000" pitchFamily="2" charset="2"/>
              <a:buChar char="§"/>
            </a:pPr>
            <a:r>
              <a:rPr lang="en-US" sz="2200" b="1" dirty="0">
                <a:solidFill>
                  <a:srgbClr val="FFFFFF"/>
                </a:solidFill>
              </a:rPr>
              <a:t>Developed from multiple validated instruments and tools </a:t>
            </a:r>
          </a:p>
          <a:p>
            <a:pPr marL="285739" indent="-285750" defTabSz="914400">
              <a:buFont typeface="Wingdings" panose="05000000000000000000" pitchFamily="2" charset="2"/>
              <a:buChar char="§"/>
            </a:pPr>
            <a:endParaRPr lang="en-US" sz="2200" b="1" dirty="0">
              <a:solidFill>
                <a:srgbClr val="FFFFFF"/>
              </a:solidFill>
            </a:endParaRPr>
          </a:p>
          <a:p>
            <a:pPr marL="285739" indent="-285750" defTabSz="914400">
              <a:buFont typeface="Wingdings" panose="05000000000000000000" pitchFamily="2" charset="2"/>
              <a:buChar char="§"/>
            </a:pPr>
            <a:r>
              <a:rPr lang="en-US" sz="2200" b="1" dirty="0">
                <a:solidFill>
                  <a:srgbClr val="FFFFFF"/>
                </a:solidFill>
              </a:rPr>
              <a:t>Identifies gaps that can be addressed by implementation of standards</a:t>
            </a:r>
          </a:p>
          <a:p>
            <a:pPr marL="285739" indent="-285750" defTabSz="914400">
              <a:buFont typeface="Wingdings" panose="05000000000000000000" pitchFamily="2" charset="2"/>
              <a:buChar char="§"/>
            </a:pPr>
            <a:endParaRPr lang="en-US" sz="2200" b="1" dirty="0">
              <a:solidFill>
                <a:srgbClr val="FFFFFF"/>
              </a:solidFill>
            </a:endParaRPr>
          </a:p>
          <a:p>
            <a:pPr marL="285739" indent="-285750" defTabSz="914400">
              <a:buFont typeface="Wingdings" panose="05000000000000000000" pitchFamily="2" charset="2"/>
              <a:buChar char="§"/>
            </a:pPr>
            <a:r>
              <a:rPr lang="en-US" sz="2200" b="1" dirty="0">
                <a:solidFill>
                  <a:srgbClr val="FFFFFF"/>
                </a:solidFill>
              </a:rPr>
              <a:t>Allows planners to develop targeted strategies for emergency unit improvements</a:t>
            </a:r>
          </a:p>
          <a:p>
            <a:pPr marL="285739" indent="-285750" defTabSz="914400">
              <a:buFont typeface="Wingdings" panose="05000000000000000000" pitchFamily="2" charset="2"/>
              <a:buChar char="§"/>
            </a:pPr>
            <a:endParaRPr lang="en-US" sz="2200" b="1" dirty="0">
              <a:solidFill>
                <a:srgbClr val="FFFFFF"/>
              </a:solidFill>
            </a:endParaRPr>
          </a:p>
        </p:txBody>
      </p:sp>
    </p:spTree>
    <p:extLst>
      <p:ext uri="{BB962C8B-B14F-4D97-AF65-F5344CB8AC3E}">
        <p14:creationId xmlns:p14="http://schemas.microsoft.com/office/powerpoint/2010/main" val="213854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items&#10;&#10;Description generated with high confidence">
            <a:extLst>
              <a:ext uri="{FF2B5EF4-FFF2-40B4-BE49-F238E27FC236}">
                <a16:creationId xmlns:a16="http://schemas.microsoft.com/office/drawing/2014/main" id="{49F104C2-344C-4644-8548-8684F18C60DD}"/>
              </a:ext>
            </a:extLst>
          </p:cNvPr>
          <p:cNvPicPr>
            <a:picLocks noChangeAspect="1"/>
          </p:cNvPicPr>
          <p:nvPr/>
        </p:nvPicPr>
        <p:blipFill rotWithShape="1">
          <a:blip r:embed="rId2"/>
          <a:srcRect t="5025" r="-1" b="-1"/>
          <a:stretch/>
        </p:blipFill>
        <p:spPr>
          <a:xfrm>
            <a:off x="6517774" y="1848107"/>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p:spPr>
      </p:pic>
      <p:pic>
        <p:nvPicPr>
          <p:cNvPr id="8" name="Picture 7" descr="A piece of luggage&#10;&#10;Description generated with high confidence">
            <a:extLst>
              <a:ext uri="{FF2B5EF4-FFF2-40B4-BE49-F238E27FC236}">
                <a16:creationId xmlns:a16="http://schemas.microsoft.com/office/drawing/2014/main" id="{48F976A9-D631-436D-A449-3B67C25C3BB9}"/>
              </a:ext>
            </a:extLst>
          </p:cNvPr>
          <p:cNvPicPr>
            <a:picLocks noChangeAspect="1"/>
          </p:cNvPicPr>
          <p:nvPr/>
        </p:nvPicPr>
        <p:blipFill rotWithShape="1">
          <a:blip r:embed="rId3"/>
          <a:srcRect t="12913" r="-2" b="-2"/>
          <a:stretch/>
        </p:blipFill>
        <p:spPr>
          <a:xfrm>
            <a:off x="6556415" y="1636013"/>
            <a:ext cx="5867992" cy="49442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p:spPr>
      </p:pic>
      <p:sp>
        <p:nvSpPr>
          <p:cNvPr id="2" name="Title 1">
            <a:extLst>
              <a:ext uri="{FF2B5EF4-FFF2-40B4-BE49-F238E27FC236}">
                <a16:creationId xmlns:a16="http://schemas.microsoft.com/office/drawing/2014/main" id="{BE38DE49-C3BC-42BF-AF42-2A46E606AD3C}"/>
              </a:ext>
            </a:extLst>
          </p:cNvPr>
          <p:cNvSpPr>
            <a:spLocks noGrp="1"/>
          </p:cNvSpPr>
          <p:nvPr>
            <p:ph type="title"/>
          </p:nvPr>
        </p:nvSpPr>
        <p:spPr>
          <a:xfrm>
            <a:off x="1034527" y="-894997"/>
            <a:ext cx="6384678" cy="3850194"/>
          </a:xfrm>
        </p:spPr>
        <p:txBody>
          <a:bodyPr vert="horz" lIns="91440" tIns="45720" rIns="91440" bIns="45720" rtlCol="0" anchor="b">
            <a:normAutofit/>
          </a:bodyPr>
          <a:lstStyle/>
          <a:p>
            <a:r>
              <a:rPr lang="en-US" sz="5400" b="1" dirty="0">
                <a:solidFill>
                  <a:srgbClr val="FF6501"/>
                </a:solidFill>
                <a:latin typeface="Berlin Sans FB Demi" panose="020E0802020502020306" pitchFamily="34" charset="0"/>
              </a:rPr>
              <a:t>E</a:t>
            </a:r>
            <a:r>
              <a:rPr lang="en-US" sz="5400" dirty="0">
                <a:solidFill>
                  <a:schemeClr val="accent1"/>
                </a:solidFill>
                <a:latin typeface="Berlin Sans FB" panose="020E0602020502020306" pitchFamily="34" charset="0"/>
              </a:rPr>
              <a:t>ssential </a:t>
            </a:r>
            <a:r>
              <a:rPr lang="en-US" sz="5400" b="1" dirty="0">
                <a:solidFill>
                  <a:srgbClr val="FF6501"/>
                </a:solidFill>
                <a:latin typeface="Berlin Sans FB Demi" panose="020E0802020502020306" pitchFamily="34" charset="0"/>
              </a:rPr>
              <a:t>R</a:t>
            </a:r>
            <a:r>
              <a:rPr lang="en-US" sz="5400" dirty="0">
                <a:solidFill>
                  <a:schemeClr val="accent1"/>
                </a:solidFill>
                <a:latin typeface="Berlin Sans FB" panose="020E0602020502020306" pitchFamily="34" charset="0"/>
              </a:rPr>
              <a:t>esources for </a:t>
            </a:r>
            <a:r>
              <a:rPr lang="en-US" sz="5400" b="1" dirty="0">
                <a:solidFill>
                  <a:srgbClr val="FF6501"/>
                </a:solidFill>
                <a:latin typeface="Berlin Sans FB Demi" panose="020E0802020502020306" pitchFamily="34" charset="0"/>
              </a:rPr>
              <a:t>E</a:t>
            </a:r>
            <a:r>
              <a:rPr lang="en-US" sz="5400" dirty="0">
                <a:solidFill>
                  <a:schemeClr val="accent1"/>
                </a:solidFill>
                <a:latin typeface="Berlin Sans FB" panose="020E0602020502020306" pitchFamily="34" charset="0"/>
              </a:rPr>
              <a:t>mergency </a:t>
            </a:r>
            <a:br>
              <a:rPr lang="en-US" sz="5400" dirty="0">
                <a:solidFill>
                  <a:schemeClr val="accent1"/>
                </a:solidFill>
                <a:latin typeface="Berlin Sans FB" panose="020E0602020502020306" pitchFamily="34" charset="0"/>
              </a:rPr>
            </a:br>
            <a:r>
              <a:rPr lang="en-US" sz="5400" b="1" dirty="0">
                <a:solidFill>
                  <a:srgbClr val="FF6501"/>
                </a:solidFill>
                <a:latin typeface="Berlin Sans FB Demi" panose="020E0802020502020306" pitchFamily="34" charset="0"/>
              </a:rPr>
              <a:t>C</a:t>
            </a:r>
            <a:r>
              <a:rPr lang="en-US" sz="5400" dirty="0">
                <a:solidFill>
                  <a:schemeClr val="accent1"/>
                </a:solidFill>
                <a:latin typeface="Berlin Sans FB" panose="020E0602020502020306" pitchFamily="34" charset="0"/>
              </a:rPr>
              <a:t>are</a:t>
            </a:r>
          </a:p>
        </p:txBody>
      </p:sp>
      <p:sp>
        <p:nvSpPr>
          <p:cNvPr id="13" name="Isosceles Triangle 12">
            <a:extLst>
              <a:ext uri="{FF2B5EF4-FFF2-40B4-BE49-F238E27FC236}">
                <a16:creationId xmlns:a16="http://schemas.microsoft.com/office/drawing/2014/main" id="{99818E89-CE03-4546-8DAF-2E9AF9406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1"/>
            <a:ext cx="842596" cy="5666155"/>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F46AD74A-B612-465D-AD39-8E995C0B9C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11129" y="-1"/>
            <a:ext cx="3403115" cy="45043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E23C41A-A5B4-47B2-9FFD-F2206D66BACF}"/>
              </a:ext>
            </a:extLst>
          </p:cNvPr>
          <p:cNvSpPr txBox="1"/>
          <p:nvPr/>
        </p:nvSpPr>
        <p:spPr>
          <a:xfrm>
            <a:off x="932189" y="3226202"/>
            <a:ext cx="6512655" cy="3170099"/>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a:t>Guidance for processes, design, data, protocols and resources needed in emergency care systems </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r>
              <a:rPr lang="en-US" sz="2000" b="1" dirty="0"/>
              <a:t>For policymakers, planners and health professionals</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r>
              <a:rPr lang="en-US" sz="2000" b="1" dirty="0"/>
              <a:t>Comprehensive list of resources for each level of a health system</a:t>
            </a:r>
          </a:p>
          <a:p>
            <a:pPr marL="742950" lvl="1" indent="-285750">
              <a:buFont typeface="Wingdings" panose="05000000000000000000" pitchFamily="2" charset="2"/>
              <a:buChar char="§"/>
            </a:pPr>
            <a:r>
              <a:rPr lang="en-US" sz="2000" b="1" dirty="0"/>
              <a:t>Emergency care services packages</a:t>
            </a:r>
          </a:p>
          <a:p>
            <a:pPr marL="742950" lvl="1" indent="-285750">
              <a:buFont typeface="Wingdings" panose="05000000000000000000" pitchFamily="2" charset="2"/>
              <a:buChar char="§"/>
            </a:pPr>
            <a:r>
              <a:rPr lang="en-US" sz="2000" b="1" dirty="0"/>
              <a:t>Essential medications</a:t>
            </a:r>
          </a:p>
          <a:p>
            <a:pPr marL="742950" lvl="1" indent="-285750">
              <a:buFont typeface="Wingdings" panose="05000000000000000000" pitchFamily="2" charset="2"/>
              <a:buChar char="§"/>
            </a:pPr>
            <a:r>
              <a:rPr lang="en-US" sz="2000" b="1" dirty="0"/>
              <a:t>Consumable and durable equipment</a:t>
            </a:r>
          </a:p>
        </p:txBody>
      </p:sp>
    </p:spTree>
    <p:extLst>
      <p:ext uri="{BB962C8B-B14F-4D97-AF65-F5344CB8AC3E}">
        <p14:creationId xmlns:p14="http://schemas.microsoft.com/office/powerpoint/2010/main" val="115232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C4A2-853C-4E9C-8A23-04E360ACEE5D}"/>
              </a:ext>
            </a:extLst>
          </p:cNvPr>
          <p:cNvSpPr>
            <a:spLocks noGrp="1"/>
          </p:cNvSpPr>
          <p:nvPr>
            <p:ph type="title"/>
          </p:nvPr>
        </p:nvSpPr>
        <p:spPr>
          <a:xfrm>
            <a:off x="288025" y="-300568"/>
            <a:ext cx="4064551" cy="2266133"/>
          </a:xfrm>
        </p:spPr>
        <p:txBody>
          <a:bodyPr vert="horz" lIns="91440" tIns="45720" rIns="91440" bIns="45720" rtlCol="0" anchor="ctr">
            <a:normAutofit/>
          </a:bodyPr>
          <a:lstStyle/>
          <a:p>
            <a:r>
              <a:rPr lang="en-US" sz="2800" b="1" dirty="0">
                <a:solidFill>
                  <a:schemeClr val="accent1"/>
                </a:solidFill>
                <a:latin typeface="Calibri (body)"/>
              </a:rPr>
              <a:t>WHO International Registry for Trauma and Emergency Care (IRTEC)</a:t>
            </a:r>
            <a:r>
              <a:rPr lang="en-US" sz="2800" dirty="0">
                <a:solidFill>
                  <a:schemeClr val="accent1"/>
                </a:solidFill>
                <a:latin typeface="Calibri (body)"/>
              </a:rPr>
              <a:t> </a:t>
            </a:r>
          </a:p>
        </p:txBody>
      </p:sp>
      <p:sp>
        <p:nvSpPr>
          <p:cNvPr id="3" name="Content Placeholder 2">
            <a:extLst>
              <a:ext uri="{FF2B5EF4-FFF2-40B4-BE49-F238E27FC236}">
                <a16:creationId xmlns:a16="http://schemas.microsoft.com/office/drawing/2014/main" id="{0DE5ACB8-DAA3-49B3-A40A-066A7710C483}"/>
              </a:ext>
            </a:extLst>
          </p:cNvPr>
          <p:cNvSpPr>
            <a:spLocks noGrp="1"/>
          </p:cNvSpPr>
          <p:nvPr>
            <p:ph sz="half" idx="1"/>
          </p:nvPr>
        </p:nvSpPr>
        <p:spPr>
          <a:xfrm>
            <a:off x="101599" y="1803400"/>
            <a:ext cx="4545555" cy="5372100"/>
          </a:xfrm>
        </p:spPr>
        <p:txBody>
          <a:bodyPr vert="horz" lIns="91440" tIns="45720" rIns="91440" bIns="45720" rtlCol="0">
            <a:normAutofit/>
          </a:bodyPr>
          <a:lstStyle/>
          <a:p>
            <a:pPr>
              <a:buFont typeface="Wingdings" panose="05000000000000000000" pitchFamily="2" charset="2"/>
              <a:buChar char="§"/>
            </a:pPr>
            <a:r>
              <a:rPr lang="en-US" sz="2000" b="1" dirty="0">
                <a:solidFill>
                  <a:schemeClr val="bg1"/>
                </a:solidFill>
              </a:rPr>
              <a:t>DHIS2: web-based (soon tablet-based) platform</a:t>
            </a:r>
          </a:p>
          <a:p>
            <a:pPr>
              <a:buFont typeface="Wingdings" panose="05000000000000000000" pitchFamily="2" charset="2"/>
              <a:buChar char="§"/>
            </a:pPr>
            <a:r>
              <a:rPr lang="en-US" sz="2000" b="1" dirty="0">
                <a:solidFill>
                  <a:schemeClr val="bg1"/>
                </a:solidFill>
              </a:rPr>
              <a:t>Single facility view or national aggregate view</a:t>
            </a:r>
          </a:p>
          <a:p>
            <a:pPr>
              <a:buFont typeface="Wingdings" panose="05000000000000000000" pitchFamily="2" charset="2"/>
              <a:buChar char="§"/>
            </a:pPr>
            <a:r>
              <a:rPr lang="en-US" sz="2000" b="1" dirty="0">
                <a:solidFill>
                  <a:schemeClr val="bg1"/>
                </a:solidFill>
              </a:rPr>
              <a:t>Automatic aggregation and analysis of case-based data from emergency care visits</a:t>
            </a:r>
          </a:p>
          <a:p>
            <a:pPr lvl="1">
              <a:buFont typeface="Wingdings" panose="05000000000000000000" pitchFamily="2" charset="2"/>
              <a:buChar char="§"/>
            </a:pPr>
            <a:r>
              <a:rPr lang="en-US" sz="2000" b="1" dirty="0">
                <a:solidFill>
                  <a:schemeClr val="bg1"/>
                </a:solidFill>
              </a:rPr>
              <a:t>Automated data visualizations and reports facilitate quality improvement, system planning and scholarly publication</a:t>
            </a:r>
          </a:p>
          <a:p>
            <a:pPr>
              <a:buFont typeface="Wingdings" panose="05000000000000000000" pitchFamily="2" charset="2"/>
              <a:buChar char="§"/>
            </a:pPr>
            <a:r>
              <a:rPr lang="en-US" sz="2000" b="1" dirty="0">
                <a:solidFill>
                  <a:schemeClr val="bg1"/>
                </a:solidFill>
              </a:rPr>
              <a:t>Standardized audit filters allow rapid identification of cases where simple process changes can save lives</a:t>
            </a:r>
          </a:p>
          <a:p>
            <a:pPr>
              <a:buFont typeface="Wingdings" panose="05000000000000000000" pitchFamily="2" charset="2"/>
              <a:buChar char="§"/>
            </a:pPr>
            <a:r>
              <a:rPr lang="en-US" sz="2000" b="1" dirty="0">
                <a:solidFill>
                  <a:schemeClr val="bg1"/>
                </a:solidFill>
              </a:rPr>
              <a:t>Customizable elements</a:t>
            </a:r>
          </a:p>
          <a:p>
            <a:pPr lvl="1">
              <a:buFont typeface="Wingdings" panose="05000000000000000000" pitchFamily="2" charset="2"/>
              <a:buChar char="§"/>
            </a:pPr>
            <a:endParaRPr lang="en-US" sz="2000" b="1" dirty="0">
              <a:solidFill>
                <a:schemeClr val="bg1"/>
              </a:solidFill>
            </a:endParaRPr>
          </a:p>
        </p:txBody>
      </p:sp>
      <p:pic>
        <p:nvPicPr>
          <p:cNvPr id="7" name="Picture 6" descr="Screen Shot 2018-08-22 at 7.32.02 AM.png">
            <a:extLst>
              <a:ext uri="{FF2B5EF4-FFF2-40B4-BE49-F238E27FC236}">
                <a16:creationId xmlns:a16="http://schemas.microsoft.com/office/drawing/2014/main" id="{A96A012C-ECA2-4E03-8CC0-FBD98F10C974}"/>
              </a:ext>
            </a:extLst>
          </p:cNvPr>
          <p:cNvPicPr>
            <a:picLocks noChangeAspect="1"/>
          </p:cNvPicPr>
          <p:nvPr/>
        </p:nvPicPr>
        <p:blipFill rotWithShape="1">
          <a:blip r:embed="rId3">
            <a:extLst>
              <a:ext uri="{28A0092B-C50C-407E-A947-70E740481C1C}">
                <a14:useLocalDpi xmlns:a14="http://schemas.microsoft.com/office/drawing/2010/main" val="0"/>
              </a:ext>
            </a:extLst>
          </a:blip>
          <a:srcRect l="14315"/>
          <a:stretch/>
        </p:blipFill>
        <p:spPr>
          <a:xfrm>
            <a:off x="7316432" y="430210"/>
            <a:ext cx="2720505" cy="2746379"/>
          </a:xfrm>
          <a:prstGeom prst="rect">
            <a:avLst/>
          </a:prstGeom>
        </p:spPr>
      </p:pic>
      <p:pic>
        <p:nvPicPr>
          <p:cNvPr id="8" name="Picture 7" descr="Screen Shot 2018-01-23 at 6.02.51 PM.png">
            <a:extLst>
              <a:ext uri="{FF2B5EF4-FFF2-40B4-BE49-F238E27FC236}">
                <a16:creationId xmlns:a16="http://schemas.microsoft.com/office/drawing/2014/main" id="{284254A3-D207-4FFA-9276-0987AABAD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4912" y="4371717"/>
            <a:ext cx="2913874" cy="2403945"/>
          </a:xfrm>
          <a:prstGeom prst="rect">
            <a:avLst/>
          </a:prstGeom>
        </p:spPr>
      </p:pic>
      <p:pic>
        <p:nvPicPr>
          <p:cNvPr id="9" name="Picture 8" descr="A screenshot of a map&#10;&#10;Description generated with very high confidence">
            <a:extLst>
              <a:ext uri="{FF2B5EF4-FFF2-40B4-BE49-F238E27FC236}">
                <a16:creationId xmlns:a16="http://schemas.microsoft.com/office/drawing/2014/main" id="{D95DF43F-CB0D-4A7E-AE7A-6DD36292CBD2}"/>
              </a:ext>
            </a:extLst>
          </p:cNvPr>
          <p:cNvPicPr>
            <a:picLocks noChangeAspect="1"/>
          </p:cNvPicPr>
          <p:nvPr/>
        </p:nvPicPr>
        <p:blipFill>
          <a:blip r:embed="rId5"/>
          <a:stretch>
            <a:fillRect/>
          </a:stretch>
        </p:blipFill>
        <p:spPr>
          <a:xfrm>
            <a:off x="6594677" y="2406385"/>
            <a:ext cx="4243874" cy="2486558"/>
          </a:xfrm>
          <a:prstGeom prst="rect">
            <a:avLst/>
          </a:prstGeom>
        </p:spPr>
      </p:pic>
    </p:spTree>
    <p:extLst>
      <p:ext uri="{BB962C8B-B14F-4D97-AF65-F5344CB8AC3E}">
        <p14:creationId xmlns:p14="http://schemas.microsoft.com/office/powerpoint/2010/main" val="82274174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p:txBody>
          <a:bodyPr>
            <a:normAutofit/>
          </a:bodyPr>
          <a:lstStyle/>
          <a:p>
            <a:r>
              <a:rPr lang="en-US" b="1" spc="-100" dirty="0">
                <a:solidFill>
                  <a:srgbClr val="D2533C"/>
                </a:solidFill>
                <a:latin typeface="+mn-lt"/>
              </a:rPr>
              <a:t>WHO Trauma Care Resources</a:t>
            </a:r>
            <a:endParaRPr lang="en-US" b="1" dirty="0">
              <a:latin typeface="+mn-lt"/>
            </a:endParaRPr>
          </a:p>
        </p:txBody>
      </p:sp>
      <p:sp>
        <p:nvSpPr>
          <p:cNvPr id="2" name="AutoShape 2" descr="Image result for who guidelines for trauma car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5" descr="\\WIMS\HQ\GVA11\Home\reynoldst\Desktop\Brazil\Picture2.png"/>
          <p:cNvPicPr>
            <a:picLocks noChangeAspect="1" noChangeArrowheads="1"/>
          </p:cNvPicPr>
          <p:nvPr/>
        </p:nvPicPr>
        <p:blipFill rotWithShape="1">
          <a:blip r:embed="rId2">
            <a:extLst>
              <a:ext uri="{28A0092B-C50C-407E-A947-70E740481C1C}">
                <a14:useLocalDpi xmlns:a14="http://schemas.microsoft.com/office/drawing/2010/main" val="0"/>
              </a:ext>
            </a:extLst>
          </a:blip>
          <a:srcRect l="6272" b="50000"/>
          <a:stretch/>
        </p:blipFill>
        <p:spPr bwMode="auto">
          <a:xfrm rot="5400000">
            <a:off x="1232533" y="2153267"/>
            <a:ext cx="4279289" cy="29571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WIMS\HQ\GVA11\Home\reynoldst\Desktop\Brazil\Picture1.pn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rot="5400000">
            <a:off x="3931691" y="2547976"/>
            <a:ext cx="4310249" cy="2791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426703" y="2493469"/>
            <a:ext cx="2592288" cy="390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68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478" y="0"/>
            <a:ext cx="6500135" cy="6858005"/>
          </a:xfrm>
          <a:prstGeom prst="rect">
            <a:avLst/>
          </a:prstGeom>
        </p:spPr>
      </p:pic>
    </p:spTree>
    <p:extLst>
      <p:ext uri="{BB962C8B-B14F-4D97-AF65-F5344CB8AC3E}">
        <p14:creationId xmlns:p14="http://schemas.microsoft.com/office/powerpoint/2010/main" val="187057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84284" y="115092"/>
            <a:ext cx="8918895" cy="963792"/>
          </a:xfrm>
        </p:spPr>
        <p:txBody>
          <a:bodyPr>
            <a:normAutofit fontScale="90000"/>
          </a:bodyPr>
          <a:lstStyle/>
          <a:p>
            <a:r>
              <a:rPr lang="en-GB" sz="4400" cap="none" dirty="0">
                <a:latin typeface="Calibri" panose="020F0502020204030204" pitchFamily="34" charset="0"/>
                <a:cs typeface="Calibri" panose="020F0502020204030204" pitchFamily="34" charset="0"/>
              </a:rPr>
              <a:t>WHO TOOLS: </a:t>
            </a:r>
            <a:br>
              <a:rPr lang="en-GB" sz="4400" cap="none" dirty="0">
                <a:latin typeface="Calibri" panose="020F0502020204030204" pitchFamily="34" charset="0"/>
                <a:cs typeface="Calibri" panose="020F0502020204030204" pitchFamily="34" charset="0"/>
              </a:rPr>
            </a:br>
            <a:endParaRPr lang="en-US" sz="4400" b="0" cap="none"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B29128A-20BC-42FE-9B14-3B1210E77E83}"/>
              </a:ext>
            </a:extLst>
          </p:cNvPr>
          <p:cNvSpPr txBox="1"/>
          <p:nvPr/>
        </p:nvSpPr>
        <p:spPr>
          <a:xfrm>
            <a:off x="694808" y="960880"/>
            <a:ext cx="5401192" cy="4893647"/>
          </a:xfrm>
          <a:prstGeom prst="rect">
            <a:avLst/>
          </a:prstGeom>
          <a:noFill/>
        </p:spPr>
        <p:txBody>
          <a:bodyPr wrap="square" rtlCol="0">
            <a:spAutoFit/>
          </a:bodyPr>
          <a:lstStyle/>
          <a:p>
            <a:pPr marL="457200" indent="-457200">
              <a:buFont typeface="+mj-lt"/>
              <a:buAutoNum type="arabicPeriod"/>
            </a:pPr>
            <a:r>
              <a:rPr lang="en-GB" sz="2400" dirty="0">
                <a:solidFill>
                  <a:schemeClr val="bg1"/>
                </a:solidFill>
                <a:latin typeface="Calibri" panose="020F0502020204030204" pitchFamily="34" charset="0"/>
                <a:cs typeface="Calibri" panose="020F0502020204030204" pitchFamily="34" charset="0"/>
              </a:rPr>
              <a:t>Emergency Care Systems Framework</a:t>
            </a:r>
          </a:p>
          <a:p>
            <a:pPr marL="457200" indent="-457200">
              <a:buFont typeface="+mj-lt"/>
              <a:buAutoNum type="arabicPeriod"/>
            </a:pPr>
            <a:r>
              <a:rPr lang="en-GB" sz="2400" dirty="0">
                <a:solidFill>
                  <a:schemeClr val="bg1"/>
                </a:solidFill>
                <a:latin typeface="Calibri" panose="020F0502020204030204" pitchFamily="34" charset="0"/>
                <a:cs typeface="Calibri" panose="020F0502020204030204" pitchFamily="34" charset="0"/>
              </a:rPr>
              <a:t>Emergency Care System Assessment (National level)</a:t>
            </a:r>
          </a:p>
          <a:p>
            <a:pPr marL="457200" indent="-457200">
              <a:buFont typeface="+mj-lt"/>
              <a:buAutoNum type="arabicPeriod"/>
            </a:pPr>
            <a:r>
              <a:rPr lang="en-GB" sz="2400" dirty="0">
                <a:solidFill>
                  <a:schemeClr val="bg1"/>
                </a:solidFill>
                <a:latin typeface="Calibri" panose="020F0502020204030204" pitchFamily="34" charset="0"/>
                <a:cs typeface="Calibri" panose="020F0502020204030204" pitchFamily="34" charset="0"/>
              </a:rPr>
              <a:t>Clinical care training:  WHO/ICRC Basic Emergency Care course</a:t>
            </a:r>
          </a:p>
          <a:p>
            <a:pPr marL="457200" indent="-457200">
              <a:buFont typeface="+mj-lt"/>
              <a:buAutoNum type="arabicPeriod"/>
            </a:pPr>
            <a:r>
              <a:rPr lang="en-GB" sz="2400" dirty="0">
                <a:solidFill>
                  <a:schemeClr val="bg1"/>
                </a:solidFill>
                <a:latin typeface="Calibri" panose="020F0502020204030204" pitchFamily="34" charset="0"/>
                <a:cs typeface="Calibri" panose="020F0502020204030204" pitchFamily="34" charset="0"/>
              </a:rPr>
              <a:t>Clinical process guidance</a:t>
            </a:r>
          </a:p>
          <a:p>
            <a:pPr marL="914400" lvl="1" indent="-457200">
              <a:buFont typeface="Wingdings" panose="05000000000000000000" pitchFamily="2" charset="2"/>
              <a:buChar char="§"/>
            </a:pPr>
            <a:r>
              <a:rPr lang="en-GB" sz="2400" dirty="0">
                <a:solidFill>
                  <a:schemeClr val="bg1"/>
                </a:solidFill>
                <a:latin typeface="Calibri" panose="020F0502020204030204" pitchFamily="34" charset="0"/>
                <a:cs typeface="Calibri" panose="020F0502020204030204" pitchFamily="34" charset="0"/>
              </a:rPr>
              <a:t>Interagency Integrated Triage Tool (and manual)</a:t>
            </a:r>
          </a:p>
          <a:p>
            <a:pPr marL="914400" lvl="1" indent="-457200">
              <a:buFont typeface="Wingdings" panose="05000000000000000000" pitchFamily="2" charset="2"/>
              <a:buChar char="§"/>
            </a:pPr>
            <a:r>
              <a:rPr lang="en-GB" sz="2400" dirty="0">
                <a:solidFill>
                  <a:schemeClr val="bg1"/>
                </a:solidFill>
                <a:latin typeface="Calibri" panose="020F0502020204030204" pitchFamily="34" charset="0"/>
                <a:cs typeface="Calibri" panose="020F0502020204030204" pitchFamily="34" charset="0"/>
              </a:rPr>
              <a:t>Clinical checklists</a:t>
            </a:r>
          </a:p>
          <a:p>
            <a:pPr marL="914400" lvl="1" indent="-457200">
              <a:buFont typeface="Wingdings" panose="05000000000000000000" pitchFamily="2" charset="2"/>
              <a:buChar char="§"/>
            </a:pPr>
            <a:r>
              <a:rPr lang="en-GB" sz="2400" dirty="0">
                <a:solidFill>
                  <a:schemeClr val="bg1"/>
                </a:solidFill>
                <a:latin typeface="Calibri" panose="020F0502020204030204" pitchFamily="34" charset="0"/>
                <a:cs typeface="Calibri" panose="020F0502020204030204" pitchFamily="34" charset="0"/>
              </a:rPr>
              <a:t>Standardized clinical forms</a:t>
            </a:r>
          </a:p>
          <a:p>
            <a:pPr marL="914400" lvl="1" indent="-457200">
              <a:buFont typeface="Wingdings" panose="05000000000000000000" pitchFamily="2" charset="2"/>
              <a:buChar char="§"/>
            </a:pPr>
            <a:r>
              <a:rPr lang="en-GB" sz="2400" dirty="0">
                <a:solidFill>
                  <a:schemeClr val="bg1"/>
                </a:solidFill>
                <a:latin typeface="Calibri" panose="020F0502020204030204" pitchFamily="34" charset="0"/>
                <a:cs typeface="Calibri" panose="020F0502020204030204" pitchFamily="34" charset="0"/>
              </a:rPr>
              <a:t>Resuscitation area guidance</a:t>
            </a:r>
          </a:p>
          <a:p>
            <a:pPr marL="914400" lvl="1" indent="-457200">
              <a:buFont typeface="Wingdings" panose="05000000000000000000" pitchFamily="2" charset="2"/>
              <a:buChar char="§"/>
            </a:pPr>
            <a:r>
              <a:rPr lang="en-GB" sz="2400" dirty="0">
                <a:solidFill>
                  <a:schemeClr val="bg1"/>
                </a:solidFill>
                <a:latin typeface="Calibri" panose="020F0502020204030204" pitchFamily="34" charset="0"/>
                <a:cs typeface="Calibri" panose="020F0502020204030204" pitchFamily="34" charset="0"/>
              </a:rPr>
              <a:t>Emergency Unit Management (EUM) course</a:t>
            </a:r>
          </a:p>
        </p:txBody>
      </p:sp>
      <p:sp>
        <p:nvSpPr>
          <p:cNvPr id="6" name="TextBox 5">
            <a:extLst>
              <a:ext uri="{FF2B5EF4-FFF2-40B4-BE49-F238E27FC236}">
                <a16:creationId xmlns:a16="http://schemas.microsoft.com/office/drawing/2014/main" id="{A1E17E14-C3B9-4C37-955D-6A4613BA3B4B}"/>
              </a:ext>
            </a:extLst>
          </p:cNvPr>
          <p:cNvSpPr txBox="1"/>
          <p:nvPr/>
        </p:nvSpPr>
        <p:spPr>
          <a:xfrm>
            <a:off x="6685244" y="46480"/>
            <a:ext cx="4957428" cy="6740307"/>
          </a:xfrm>
          <a:prstGeom prst="rect">
            <a:avLst/>
          </a:prstGeom>
          <a:noFill/>
        </p:spPr>
        <p:txBody>
          <a:bodyPr wrap="square" rtlCol="0">
            <a:spAutoFit/>
          </a:bodyPr>
          <a:lstStyle/>
          <a:p>
            <a:pPr marL="457200" lvl="0" indent="-457200">
              <a:buFont typeface="+mj-lt"/>
              <a:buAutoNum type="arabicPeriod" startAt="5"/>
            </a:pPr>
            <a:r>
              <a:rPr lang="en-GB" sz="2400" dirty="0">
                <a:solidFill>
                  <a:prstClr val="white"/>
                </a:solidFill>
                <a:latin typeface="Calibri" panose="020F0502020204030204" pitchFamily="34" charset="0"/>
                <a:cs typeface="Calibri" panose="020F0502020204030204" pitchFamily="34" charset="0"/>
              </a:rPr>
              <a:t>Hospital Emergency Unit Assessment Tool (HEAT)</a:t>
            </a:r>
          </a:p>
          <a:p>
            <a:pPr marL="457200" lvl="0" indent="-457200">
              <a:buFont typeface="+mj-lt"/>
              <a:buAutoNum type="arabicPeriod" startAt="5"/>
            </a:pPr>
            <a:r>
              <a:rPr lang="en-GB" sz="2400" dirty="0">
                <a:solidFill>
                  <a:prstClr val="white"/>
                </a:solidFill>
                <a:latin typeface="Calibri" panose="020F0502020204030204" pitchFamily="34" charset="0"/>
                <a:cs typeface="Calibri" panose="020F0502020204030204" pitchFamily="34" charset="0"/>
              </a:rPr>
              <a:t>Essential Resources for Emergency Care </a:t>
            </a:r>
            <a:br>
              <a:rPr lang="en-GB" sz="2400" dirty="0">
                <a:solidFill>
                  <a:prstClr val="white"/>
                </a:solidFill>
                <a:latin typeface="Calibri" panose="020F0502020204030204" pitchFamily="34" charset="0"/>
                <a:cs typeface="Calibri" panose="020F0502020204030204" pitchFamily="34" charset="0"/>
              </a:rPr>
            </a:br>
            <a:r>
              <a:rPr lang="en-GB" dirty="0">
                <a:solidFill>
                  <a:prstClr val="white"/>
                </a:solidFill>
                <a:latin typeface="Calibri" panose="020F0502020204030204" pitchFamily="34" charset="0"/>
                <a:cs typeface="Calibri" panose="020F0502020204030204" pitchFamily="34" charset="0"/>
              </a:rPr>
              <a:t>(includes guidance on essential services, medications, supplies at different levels of </a:t>
            </a:r>
            <a:br>
              <a:rPr lang="en-GB" dirty="0">
                <a:solidFill>
                  <a:prstClr val="white"/>
                </a:solidFill>
                <a:latin typeface="Calibri" panose="020F0502020204030204" pitchFamily="34" charset="0"/>
                <a:cs typeface="Calibri" panose="020F0502020204030204" pitchFamily="34" charset="0"/>
              </a:rPr>
            </a:br>
            <a:r>
              <a:rPr lang="en-GB" dirty="0">
                <a:solidFill>
                  <a:prstClr val="white"/>
                </a:solidFill>
                <a:latin typeface="Calibri" panose="020F0502020204030204" pitchFamily="34" charset="0"/>
                <a:cs typeface="Calibri" panose="020F0502020204030204" pitchFamily="34" charset="0"/>
              </a:rPr>
              <a:t>the health system, WHO Emergency Care Services Package)</a:t>
            </a:r>
          </a:p>
          <a:p>
            <a:pPr marL="457200" lvl="0" indent="-457200">
              <a:buFont typeface="+mj-lt"/>
              <a:buAutoNum type="arabicPeriod" startAt="5"/>
            </a:pPr>
            <a:r>
              <a:rPr lang="en-GB" sz="2400" dirty="0">
                <a:solidFill>
                  <a:prstClr val="white"/>
                </a:solidFill>
                <a:latin typeface="Calibri" panose="020F0502020204030204" pitchFamily="34" charset="0"/>
                <a:cs typeface="Calibri" panose="020F0502020204030204" pitchFamily="34" charset="0"/>
              </a:rPr>
              <a:t>Prehospital Standards and Protocols </a:t>
            </a:r>
          </a:p>
          <a:p>
            <a:pPr marL="457200" lvl="0" indent="-457200">
              <a:buFont typeface="+mj-lt"/>
              <a:buAutoNum type="arabicPeriod" startAt="5"/>
            </a:pPr>
            <a:r>
              <a:rPr lang="en-GB" sz="2400" dirty="0">
                <a:solidFill>
                  <a:prstClr val="white"/>
                </a:solidFill>
                <a:latin typeface="Calibri" panose="020F0502020204030204" pitchFamily="34" charset="0"/>
                <a:cs typeface="Calibri" panose="020F0502020204030204" pitchFamily="34" charset="0"/>
              </a:rPr>
              <a:t>Emergency Care Data and Quality Improvement guidance</a:t>
            </a:r>
          </a:p>
          <a:p>
            <a:pPr marL="742950" lvl="1" indent="-285750">
              <a:buFont typeface="Wingdings" panose="05000000000000000000" pitchFamily="2" charset="2"/>
              <a:buChar char="§"/>
            </a:pPr>
            <a:r>
              <a:rPr lang="en-GB" sz="2400" dirty="0">
                <a:solidFill>
                  <a:prstClr val="white"/>
                </a:solidFill>
                <a:latin typeface="Calibri" panose="020F0502020204030204" pitchFamily="34" charset="0"/>
                <a:cs typeface="Calibri" panose="020F0502020204030204" pitchFamily="34" charset="0"/>
              </a:rPr>
              <a:t>Dataset for injury (DSI)</a:t>
            </a:r>
          </a:p>
          <a:p>
            <a:pPr marL="742950" lvl="1" indent="-285750">
              <a:buFont typeface="Wingdings" panose="05000000000000000000" pitchFamily="2" charset="2"/>
              <a:buChar char="§"/>
            </a:pPr>
            <a:r>
              <a:rPr lang="en-GB" sz="2400" dirty="0">
                <a:solidFill>
                  <a:prstClr val="white"/>
                </a:solidFill>
                <a:latin typeface="Calibri" panose="020F0502020204030204" pitchFamily="34" charset="0"/>
                <a:cs typeface="Calibri" panose="020F0502020204030204" pitchFamily="34" charset="0"/>
              </a:rPr>
              <a:t>Dataset for emergency care (DSEC)</a:t>
            </a:r>
          </a:p>
          <a:p>
            <a:pPr marL="742950" lvl="1" indent="-285750">
              <a:buFont typeface="Wingdings" panose="05000000000000000000" pitchFamily="2" charset="2"/>
              <a:buChar char="§"/>
            </a:pPr>
            <a:r>
              <a:rPr lang="en-GB" sz="2400" dirty="0">
                <a:solidFill>
                  <a:prstClr val="white"/>
                </a:solidFill>
                <a:latin typeface="Calibri" panose="020F0502020204030204" pitchFamily="34" charset="0"/>
                <a:cs typeface="Calibri" panose="020F0502020204030204" pitchFamily="34" charset="0"/>
              </a:rPr>
              <a:t>International Registry for Trauma and Emergency Care (IRTEC)</a:t>
            </a:r>
          </a:p>
          <a:p>
            <a:pPr marL="457200" lvl="0" indent="-457200">
              <a:buFont typeface="+mj-lt"/>
              <a:buAutoNum type="arabicPeriod" startAt="5"/>
            </a:pPr>
            <a:r>
              <a:rPr lang="en-GB" sz="2400" dirty="0">
                <a:solidFill>
                  <a:prstClr val="white"/>
                </a:solidFill>
                <a:latin typeface="Calibri" panose="020F0502020204030204" pitchFamily="34" charset="0"/>
                <a:cs typeface="Calibri" panose="020F0502020204030204" pitchFamily="34" charset="0"/>
              </a:rPr>
              <a:t>Trauma Care Resources</a:t>
            </a:r>
            <a:endParaRPr lang="en-US" sz="2400" dirty="0">
              <a:solidFill>
                <a:prstClr val="white"/>
              </a:solidFill>
            </a:endParaRPr>
          </a:p>
        </p:txBody>
      </p:sp>
    </p:spTree>
    <p:extLst>
      <p:ext uri="{BB962C8B-B14F-4D97-AF65-F5344CB8AC3E}">
        <p14:creationId xmlns:p14="http://schemas.microsoft.com/office/powerpoint/2010/main" val="257209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D212C2-9430-4D2F-BBC1-B3414218CB77}"/>
              </a:ext>
            </a:extLst>
          </p:cNvPr>
          <p:cNvPicPr>
            <a:picLocks noChangeAspect="1"/>
          </p:cNvPicPr>
          <p:nvPr/>
        </p:nvPicPr>
        <p:blipFill rotWithShape="1">
          <a:blip r:embed="rId3"/>
          <a:srcRect l="13079" t="22223" r="7754" b="5109"/>
          <a:stretch/>
        </p:blipFill>
        <p:spPr>
          <a:xfrm>
            <a:off x="655729" y="307977"/>
            <a:ext cx="10880551" cy="6242051"/>
          </a:xfrm>
          <a:prstGeom prst="rect">
            <a:avLst/>
          </a:prstGeom>
        </p:spPr>
      </p:pic>
      <p:sp>
        <p:nvSpPr>
          <p:cNvPr id="3" name="Rectangle 2">
            <a:extLst>
              <a:ext uri="{FF2B5EF4-FFF2-40B4-BE49-F238E27FC236}">
                <a16:creationId xmlns:a16="http://schemas.microsoft.com/office/drawing/2014/main" id="{E823B20A-CBDC-4C9F-83B7-BCCC485BDB48}"/>
              </a:ext>
            </a:extLst>
          </p:cNvPr>
          <p:cNvSpPr/>
          <p:nvPr/>
        </p:nvSpPr>
        <p:spPr>
          <a:xfrm>
            <a:off x="9499600" y="952500"/>
            <a:ext cx="1651000" cy="4953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93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E5A06-DA07-41C7-9E57-C8E4C8D04647}"/>
              </a:ext>
            </a:extLst>
          </p:cNvPr>
          <p:cNvSpPr>
            <a:spLocks noGrp="1"/>
          </p:cNvSpPr>
          <p:nvPr>
            <p:ph type="title"/>
          </p:nvPr>
        </p:nvSpPr>
        <p:spPr>
          <a:xfrm>
            <a:off x="8471430" y="1009284"/>
            <a:ext cx="3675706" cy="1293627"/>
          </a:xfrm>
        </p:spPr>
        <p:txBody>
          <a:bodyPr vert="horz" lIns="91440" tIns="45720" rIns="91440" bIns="45720" rtlCol="0" anchor="ctr">
            <a:normAutofit/>
          </a:bodyPr>
          <a:lstStyle/>
          <a:p>
            <a:pPr algn="l" defTabSz="914354">
              <a:lnSpc>
                <a:spcPct val="90000"/>
              </a:lnSpc>
            </a:pPr>
            <a:r>
              <a:rPr lang="en-US" sz="2400" b="1" dirty="0">
                <a:solidFill>
                  <a:schemeClr val="accent6">
                    <a:lumMod val="75000"/>
                  </a:schemeClr>
                </a:solidFill>
                <a:sym typeface="Arial"/>
              </a:rPr>
              <a:t>WHO Emergency Care System Framework</a:t>
            </a:r>
            <a:br>
              <a:rPr lang="en-US" sz="2200" dirty="0">
                <a:sym typeface="Arial"/>
              </a:rPr>
            </a:br>
            <a:endParaRPr lang="en-US" sz="2200" dirty="0"/>
          </a:p>
        </p:txBody>
      </p:sp>
      <p:pic>
        <p:nvPicPr>
          <p:cNvPr id="7" name="Content Placeholder 6" descr="emergency infographics_proof 10_ok.pdf">
            <a:extLst>
              <a:ext uri="{FF2B5EF4-FFF2-40B4-BE49-F238E27FC236}">
                <a16:creationId xmlns:a16="http://schemas.microsoft.com/office/drawing/2014/main" id="{9B4A0FC5-B572-42E3-A1BA-91EF4822C2F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4864" y="593091"/>
            <a:ext cx="8020120" cy="5671820"/>
          </a:xfrm>
          <a:prstGeom prst="rect">
            <a:avLst/>
          </a:prstGeom>
        </p:spPr>
      </p:pic>
      <p:sp>
        <p:nvSpPr>
          <p:cNvPr id="8" name="Content Placeholder 7">
            <a:extLst>
              <a:ext uri="{FF2B5EF4-FFF2-40B4-BE49-F238E27FC236}">
                <a16:creationId xmlns:a16="http://schemas.microsoft.com/office/drawing/2014/main" id="{CCABA084-1864-4686-ACF5-1CD46FA77308}"/>
              </a:ext>
            </a:extLst>
          </p:cNvPr>
          <p:cNvSpPr>
            <a:spLocks noGrp="1"/>
          </p:cNvSpPr>
          <p:nvPr>
            <p:ph sz="half" idx="2"/>
          </p:nvPr>
        </p:nvSpPr>
        <p:spPr>
          <a:xfrm>
            <a:off x="7950498" y="1897241"/>
            <a:ext cx="4021752" cy="4625165"/>
          </a:xfrm>
          <a:prstGeom prst="rect">
            <a:avLst/>
          </a:prstGeom>
        </p:spPr>
        <p:txBody>
          <a:bodyPr vert="horz" lIns="91440" tIns="45720" rIns="91440" bIns="45720" rtlCol="0">
            <a:normAutofit fontScale="92500" lnSpcReduction="20000"/>
          </a:bodyPr>
          <a:lstStyle/>
          <a:p>
            <a:pPr marL="1123743" lvl="1" indent="-457200" defTabSz="914354">
              <a:lnSpc>
                <a:spcPct val="90000"/>
              </a:lnSpc>
              <a:buFont typeface="Wingdings" panose="05000000000000000000" pitchFamily="2" charset="2"/>
              <a:buChar char="§"/>
            </a:pPr>
            <a:r>
              <a:rPr lang="en-US" dirty="0">
                <a:sym typeface="Arial"/>
              </a:rPr>
              <a:t>Consensus-based essential functions of emergency care systems</a:t>
            </a:r>
          </a:p>
          <a:p>
            <a:pPr marL="1123743" lvl="1" indent="-457200" defTabSz="914354">
              <a:lnSpc>
                <a:spcPct val="90000"/>
              </a:lnSpc>
              <a:buFont typeface="Wingdings" panose="05000000000000000000" pitchFamily="2" charset="2"/>
              <a:buChar char="§"/>
            </a:pPr>
            <a:endParaRPr lang="en-US" dirty="0">
              <a:sym typeface="Arial"/>
            </a:endParaRPr>
          </a:p>
          <a:p>
            <a:pPr marL="1123743" lvl="1" indent="-457200" defTabSz="914354">
              <a:lnSpc>
                <a:spcPct val="90000"/>
              </a:lnSpc>
              <a:buFont typeface="Wingdings" panose="05000000000000000000" pitchFamily="2" charset="2"/>
              <a:buChar char="§"/>
            </a:pPr>
            <a:r>
              <a:rPr lang="en-US" dirty="0">
                <a:sym typeface="Arial"/>
              </a:rPr>
              <a:t>Designed for ministries, policy makers, health system administrators, and general advocacy </a:t>
            </a:r>
          </a:p>
          <a:p>
            <a:pPr marL="1123743" lvl="1" indent="-457200" defTabSz="914354">
              <a:lnSpc>
                <a:spcPct val="90000"/>
              </a:lnSpc>
              <a:buFont typeface="Wingdings" panose="05000000000000000000" pitchFamily="2" charset="2"/>
              <a:buChar char="§"/>
            </a:pPr>
            <a:endParaRPr lang="en-US" dirty="0">
              <a:sym typeface="Arial"/>
            </a:endParaRPr>
          </a:p>
          <a:p>
            <a:pPr marL="1123743" lvl="1" indent="-457200" defTabSz="914354">
              <a:lnSpc>
                <a:spcPct val="90000"/>
              </a:lnSpc>
              <a:buFont typeface="Wingdings" panose="05000000000000000000" pitchFamily="2" charset="2"/>
              <a:buChar char="§"/>
            </a:pPr>
            <a:r>
              <a:rPr lang="en-US" dirty="0">
                <a:sym typeface="Arial"/>
              </a:rPr>
              <a:t>Facilitates the identification of system gaps to aid in priority setting</a:t>
            </a:r>
          </a:p>
          <a:p>
            <a:pPr marL="895132" lvl="1" indent="-228589" defTabSz="914354">
              <a:lnSpc>
                <a:spcPct val="90000"/>
              </a:lnSpc>
              <a:buFont typeface="Arial" panose="020B0604020202020204" pitchFamily="34" charset="0"/>
              <a:buChar char="•"/>
            </a:pPr>
            <a:endParaRPr lang="en-US" sz="2000" dirty="0">
              <a:sym typeface="Arial"/>
            </a:endParaRPr>
          </a:p>
          <a:p>
            <a:pPr marL="895132" lvl="1" indent="-228589" defTabSz="914354">
              <a:lnSpc>
                <a:spcPct val="90000"/>
              </a:lnSpc>
              <a:buFont typeface="Arial" panose="020B0604020202020204" pitchFamily="34" charset="0"/>
              <a:buChar char="•"/>
            </a:pPr>
            <a:endParaRPr lang="en-US" sz="2000" dirty="0">
              <a:sym typeface="Arial"/>
            </a:endParaRPr>
          </a:p>
        </p:txBody>
      </p:sp>
      <p:sp>
        <p:nvSpPr>
          <p:cNvPr id="36" name="Freeform: Shape 35">
            <a:extLst>
              <a:ext uri="{FF2B5EF4-FFF2-40B4-BE49-F238E27FC236}">
                <a16:creationId xmlns:a16="http://schemas.microsoft.com/office/drawing/2014/main" id="{43573EFB-E773-46FC-B866-B57ED2E39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5" y="640083"/>
            <a:ext cx="2296028"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355551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F8EB25B1-5A1E-4FEE-BFBE-AA1F522EBA3A}"/>
              </a:ext>
            </a:extLst>
          </p:cNvPr>
          <p:cNvSpPr>
            <a:spLocks noGrp="1"/>
          </p:cNvSpPr>
          <p:nvPr>
            <p:ph sz="half" idx="2"/>
          </p:nvPr>
        </p:nvSpPr>
        <p:spPr>
          <a:xfrm>
            <a:off x="6672331" y="425551"/>
            <a:ext cx="5006336" cy="3181684"/>
          </a:xfrm>
        </p:spPr>
        <p:txBody>
          <a:bodyPr vert="horz" lIns="91440" tIns="45720" rIns="91440" bIns="45720" rtlCol="0" anchor="t">
            <a:noAutofit/>
          </a:bodyPr>
          <a:lstStyle/>
          <a:p>
            <a:pPr marL="400032" indent="-285750" defTabSz="914400">
              <a:lnSpc>
                <a:spcPct val="90000"/>
              </a:lnSpc>
              <a:buFont typeface="Wingdings" panose="05000000000000000000" pitchFamily="2" charset="2"/>
              <a:buChar char="§"/>
            </a:pPr>
            <a:r>
              <a:rPr lang="en-US" sz="2000" dirty="0">
                <a:latin typeface="Calibri (body)"/>
              </a:rPr>
              <a:t>Ministry of Health-driven process supported by WHO</a:t>
            </a:r>
          </a:p>
          <a:p>
            <a:pPr marL="400032" indent="-285750" defTabSz="914400">
              <a:lnSpc>
                <a:spcPct val="90000"/>
              </a:lnSpc>
              <a:buFont typeface="Wingdings" panose="05000000000000000000" pitchFamily="2" charset="2"/>
              <a:buChar char="§"/>
            </a:pPr>
            <a:endParaRPr lang="en-US" sz="2000" dirty="0">
              <a:latin typeface="Calibri (body)"/>
            </a:endParaRPr>
          </a:p>
          <a:p>
            <a:pPr marL="400032" indent="-285750" defTabSz="914400">
              <a:lnSpc>
                <a:spcPct val="90000"/>
              </a:lnSpc>
              <a:buFont typeface="Wingdings" panose="05000000000000000000" pitchFamily="2" charset="2"/>
              <a:buChar char="§"/>
            </a:pPr>
            <a:r>
              <a:rPr lang="en-US" sz="2000" dirty="0">
                <a:latin typeface="Calibri (body)"/>
              </a:rPr>
              <a:t>Systematic and comprehensive </a:t>
            </a:r>
            <a:r>
              <a:rPr lang="en-US" sz="2000" b="1" dirty="0">
                <a:latin typeface="Calibri (body)"/>
              </a:rPr>
              <a:t>internal </a:t>
            </a:r>
            <a:r>
              <a:rPr lang="en-US" sz="2000" dirty="0">
                <a:latin typeface="Calibri (body)"/>
              </a:rPr>
              <a:t>assessment of essential components of a </a:t>
            </a:r>
            <a:r>
              <a:rPr lang="en-US" sz="2000" b="1" dirty="0">
                <a:latin typeface="Calibri (body)"/>
              </a:rPr>
              <a:t>national or subnational </a:t>
            </a:r>
            <a:r>
              <a:rPr lang="en-US" sz="2000" dirty="0">
                <a:latin typeface="Calibri (body)"/>
              </a:rPr>
              <a:t>emergency care system based on the WHO ECS framework</a:t>
            </a:r>
          </a:p>
          <a:p>
            <a:pPr marL="400032" indent="-285750" defTabSz="914400">
              <a:lnSpc>
                <a:spcPct val="90000"/>
              </a:lnSpc>
              <a:buFont typeface="Wingdings" panose="05000000000000000000" pitchFamily="2" charset="2"/>
              <a:buChar char="§"/>
            </a:pPr>
            <a:endParaRPr lang="en-US" sz="2000" dirty="0">
              <a:latin typeface="Calibri (body)"/>
            </a:endParaRPr>
          </a:p>
          <a:p>
            <a:pPr marL="400032" indent="-285750" defTabSz="914400">
              <a:lnSpc>
                <a:spcPct val="90000"/>
              </a:lnSpc>
              <a:buFont typeface="Wingdings" panose="05000000000000000000" pitchFamily="2" charset="2"/>
              <a:buChar char="§"/>
            </a:pPr>
            <a:r>
              <a:rPr lang="en-US" sz="2000" dirty="0">
                <a:latin typeface="Calibri (body)"/>
              </a:rPr>
              <a:t>Evaluates system organization, governance, financing, emergency care data, quality improvement, scene care, transport, transfer, referral, facility-based care and emergency preparedness</a:t>
            </a:r>
          </a:p>
          <a:p>
            <a:pPr marL="114282" indent="0" defTabSz="914400">
              <a:lnSpc>
                <a:spcPct val="90000"/>
              </a:lnSpc>
              <a:buNone/>
            </a:pPr>
            <a:endParaRPr lang="en-US" sz="2000" dirty="0">
              <a:latin typeface="Calibri (body)"/>
            </a:endParaRPr>
          </a:p>
          <a:p>
            <a:pPr marL="400032" indent="-285750" defTabSz="914400">
              <a:lnSpc>
                <a:spcPct val="90000"/>
              </a:lnSpc>
              <a:buFont typeface="Wingdings" panose="05000000000000000000" pitchFamily="2" charset="2"/>
              <a:buChar char="§"/>
            </a:pPr>
            <a:r>
              <a:rPr lang="en-US" sz="2000" dirty="0">
                <a:latin typeface="Calibri (body)"/>
              </a:rPr>
              <a:t>Generates country-specific action priorities for high impact improvements of emergency care system processes and outcomes</a:t>
            </a:r>
          </a:p>
        </p:txBody>
      </p:sp>
      <p:pic>
        <p:nvPicPr>
          <p:cNvPr id="10" name="Picture 9" descr="A close up of a logo&#10;&#10;Description generated with very high confidence">
            <a:extLst>
              <a:ext uri="{FF2B5EF4-FFF2-40B4-BE49-F238E27FC236}">
                <a16:creationId xmlns:a16="http://schemas.microsoft.com/office/drawing/2014/main" id="{C6F7D714-34B2-4A5A-A7A6-214EDD9CB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094" y="824384"/>
            <a:ext cx="2742665" cy="2782851"/>
          </a:xfrm>
          <a:prstGeom prst="rect">
            <a:avLst/>
          </a:prstGeom>
        </p:spPr>
      </p:pic>
      <p:sp>
        <p:nvSpPr>
          <p:cNvPr id="14" name="TextBox 13">
            <a:extLst>
              <a:ext uri="{FF2B5EF4-FFF2-40B4-BE49-F238E27FC236}">
                <a16:creationId xmlns:a16="http://schemas.microsoft.com/office/drawing/2014/main" id="{0F005742-6537-4CCD-9E0F-C6FA53F4C682}"/>
              </a:ext>
            </a:extLst>
          </p:cNvPr>
          <p:cNvSpPr txBox="1"/>
          <p:nvPr/>
        </p:nvSpPr>
        <p:spPr>
          <a:xfrm>
            <a:off x="311231" y="3845515"/>
            <a:ext cx="4372992" cy="1569660"/>
          </a:xfrm>
          <a:prstGeom prst="rect">
            <a:avLst/>
          </a:prstGeom>
          <a:noFill/>
        </p:spPr>
        <p:txBody>
          <a:bodyPr wrap="square" rtlCol="0">
            <a:spAutoFit/>
          </a:bodyPr>
          <a:lstStyle/>
          <a:p>
            <a:pPr algn="ctr"/>
            <a:r>
              <a:rPr lang="en-US" sz="3200" b="1" dirty="0">
                <a:solidFill>
                  <a:schemeClr val="bg1"/>
                </a:solidFill>
                <a:latin typeface="Arial Narrow" panose="020B0606020202030204" pitchFamily="34" charset="0"/>
              </a:rPr>
              <a:t>Emergency Care </a:t>
            </a:r>
          </a:p>
          <a:p>
            <a:pPr algn="ctr"/>
            <a:r>
              <a:rPr lang="en-US" sz="3200" b="1" dirty="0">
                <a:solidFill>
                  <a:schemeClr val="bg1"/>
                </a:solidFill>
                <a:latin typeface="Arial Narrow" panose="020B0606020202030204" pitchFamily="34" charset="0"/>
              </a:rPr>
              <a:t>System Assessment </a:t>
            </a:r>
            <a:br>
              <a:rPr lang="en-US" sz="3200" b="1" dirty="0">
                <a:solidFill>
                  <a:schemeClr val="bg1"/>
                </a:solidFill>
                <a:latin typeface="Arial Narrow" panose="020B0606020202030204" pitchFamily="34" charset="0"/>
              </a:rPr>
            </a:br>
            <a:endParaRPr lang="en-US"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85147983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217217" y="440904"/>
            <a:ext cx="28850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Shared challenges across countries</a:t>
            </a:r>
          </a:p>
        </p:txBody>
      </p:sp>
      <p:grpSp>
        <p:nvGrpSpPr>
          <p:cNvPr id="2" name="Group 1"/>
          <p:cNvGrpSpPr/>
          <p:nvPr/>
        </p:nvGrpSpPr>
        <p:grpSpPr>
          <a:xfrm>
            <a:off x="1955459" y="1460977"/>
            <a:ext cx="2952328" cy="1436852"/>
            <a:chOff x="1139616" y="1854995"/>
            <a:chExt cx="2952328" cy="1436852"/>
          </a:xfrm>
        </p:grpSpPr>
        <p:sp>
          <p:nvSpPr>
            <p:cNvPr id="6" name="Oval 5"/>
            <p:cNvSpPr/>
            <p:nvPr/>
          </p:nvSpPr>
          <p:spPr>
            <a:xfrm>
              <a:off x="1440239" y="1854995"/>
              <a:ext cx="2309137" cy="1436852"/>
            </a:xfrm>
            <a:prstGeom prst="ellipse">
              <a:avLst/>
            </a:prstGeom>
            <a:solidFill>
              <a:srgbClr val="FF7F0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TextBox 15"/>
            <p:cNvSpPr txBox="1"/>
            <p:nvPr/>
          </p:nvSpPr>
          <p:spPr>
            <a:xfrm>
              <a:off x="1139616" y="2147215"/>
              <a:ext cx="295232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Areas targeted for priority action by countries</a:t>
              </a:r>
            </a:p>
          </p:txBody>
        </p:sp>
      </p:grpSp>
      <p:grpSp>
        <p:nvGrpSpPr>
          <p:cNvPr id="40" name="Group 39">
            <a:extLst>
              <a:ext uri="{FF2B5EF4-FFF2-40B4-BE49-F238E27FC236}">
                <a16:creationId xmlns:a16="http://schemas.microsoft.com/office/drawing/2014/main" id="{B2AA33CB-E8B7-F243-BAD8-C8CE10A187BD}"/>
              </a:ext>
            </a:extLst>
          </p:cNvPr>
          <p:cNvGrpSpPr/>
          <p:nvPr/>
        </p:nvGrpSpPr>
        <p:grpSpPr>
          <a:xfrm>
            <a:off x="1648278" y="963816"/>
            <a:ext cx="7354033" cy="3706554"/>
            <a:chOff x="88006" y="990407"/>
            <a:chExt cx="7354033" cy="3706554"/>
          </a:xfrm>
        </p:grpSpPr>
        <p:grpSp>
          <p:nvGrpSpPr>
            <p:cNvPr id="35" name="Group 34">
              <a:extLst>
                <a:ext uri="{FF2B5EF4-FFF2-40B4-BE49-F238E27FC236}">
                  <a16:creationId xmlns:a16="http://schemas.microsoft.com/office/drawing/2014/main" id="{9C3FFA35-4B81-5E4E-B5DB-FDEE7CAFCEC3}"/>
                </a:ext>
              </a:extLst>
            </p:cNvPr>
            <p:cNvGrpSpPr/>
            <p:nvPr/>
          </p:nvGrpSpPr>
          <p:grpSpPr>
            <a:xfrm>
              <a:off x="88006" y="990407"/>
              <a:ext cx="7354033" cy="3706554"/>
              <a:chOff x="88006" y="990407"/>
              <a:chExt cx="7354033" cy="3706554"/>
            </a:xfrm>
          </p:grpSpPr>
          <p:grpSp>
            <p:nvGrpSpPr>
              <p:cNvPr id="4" name="Group 3"/>
              <p:cNvGrpSpPr/>
              <p:nvPr/>
            </p:nvGrpSpPr>
            <p:grpSpPr>
              <a:xfrm>
                <a:off x="2335569" y="990407"/>
                <a:ext cx="5106470" cy="3706554"/>
                <a:chOff x="2407577" y="1182624"/>
                <a:chExt cx="5106470" cy="3706554"/>
              </a:xfrm>
            </p:grpSpPr>
            <p:grpSp>
              <p:nvGrpSpPr>
                <p:cNvPr id="3" name="Group 2"/>
                <p:cNvGrpSpPr/>
                <p:nvPr/>
              </p:nvGrpSpPr>
              <p:grpSpPr>
                <a:xfrm>
                  <a:off x="2407577" y="1182624"/>
                  <a:ext cx="5106470" cy="3706554"/>
                  <a:chOff x="2407577" y="1182624"/>
                  <a:chExt cx="5106470" cy="3706554"/>
                </a:xfrm>
              </p:grpSpPr>
              <p:sp>
                <p:nvSpPr>
                  <p:cNvPr id="8" name="TextBox 7"/>
                  <p:cNvSpPr txBox="1"/>
                  <p:nvPr/>
                </p:nvSpPr>
                <p:spPr>
                  <a:xfrm>
                    <a:off x="4204235" y="2202957"/>
                    <a:ext cx="2205643" cy="1028969"/>
                  </a:xfrm>
                  <a:prstGeom prst="rect">
                    <a:avLst/>
                  </a:prstGeom>
                  <a:noFill/>
                  <a:ln w="73025" cmpd="sng">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Formal triage and other protocols</a:t>
                    </a:r>
                  </a:p>
                </p:txBody>
              </p:sp>
              <p:sp>
                <p:nvSpPr>
                  <p:cNvPr id="12" name="TextBox 11"/>
                  <p:cNvSpPr txBox="1"/>
                  <p:nvPr/>
                </p:nvSpPr>
                <p:spPr>
                  <a:xfrm>
                    <a:off x="5235400" y="1182624"/>
                    <a:ext cx="2278647" cy="1015843"/>
                  </a:xfrm>
                  <a:prstGeom prst="rect">
                    <a:avLst/>
                  </a:prstGeom>
                  <a:noFill/>
                  <a:ln w="73025" cmpd="sng">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Policies to improve access to emergency care</a:t>
                    </a:r>
                  </a:p>
                </p:txBody>
              </p:sp>
              <p:sp>
                <p:nvSpPr>
                  <p:cNvPr id="13" name="TextBox 12"/>
                  <p:cNvSpPr txBox="1"/>
                  <p:nvPr/>
                </p:nvSpPr>
                <p:spPr>
                  <a:xfrm>
                    <a:off x="2575529" y="4274375"/>
                    <a:ext cx="1634558" cy="614803"/>
                  </a:xfrm>
                  <a:prstGeom prst="rect">
                    <a:avLst/>
                  </a:prstGeom>
                  <a:noFill/>
                  <a:ln w="73025" cmpd="sng">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Standards for QI &amp; data</a:t>
                    </a:r>
                  </a:p>
                </p:txBody>
              </p:sp>
              <p:cxnSp>
                <p:nvCxnSpPr>
                  <p:cNvPr id="18" name="Straight Arrow Connector 17"/>
                  <p:cNvCxnSpPr>
                    <a:cxnSpLocks/>
                  </p:cNvCxnSpPr>
                  <p:nvPr/>
                </p:nvCxnSpPr>
                <p:spPr>
                  <a:xfrm flipV="1">
                    <a:off x="3097970" y="1907148"/>
                    <a:ext cx="2129253" cy="2803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cxnSpLocks/>
                  </p:cNvCxnSpPr>
                  <p:nvPr/>
                </p:nvCxnSpPr>
                <p:spPr>
                  <a:xfrm flipV="1">
                    <a:off x="3214835" y="2691741"/>
                    <a:ext cx="920370" cy="472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cxnSpLocks/>
                  </p:cNvCxnSpPr>
                  <p:nvPr/>
                </p:nvCxnSpPr>
                <p:spPr>
                  <a:xfrm>
                    <a:off x="2407577" y="3240517"/>
                    <a:ext cx="576064" cy="9840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811666" y="3547738"/>
                    <a:ext cx="2088232" cy="768281"/>
                  </a:xfrm>
                  <a:prstGeom prst="rect">
                    <a:avLst/>
                  </a:prstGeom>
                  <a:noFill/>
                  <a:ln w="73025" cmpd="sng">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Emergency care training</a:t>
                    </a:r>
                  </a:p>
                </p:txBody>
              </p:sp>
            </p:grpSp>
            <p:cxnSp>
              <p:nvCxnSpPr>
                <p:cNvPr id="33" name="Straight Arrow Connector 32"/>
                <p:cNvCxnSpPr>
                  <a:cxnSpLocks/>
                </p:cNvCxnSpPr>
                <p:nvPr/>
              </p:nvCxnSpPr>
              <p:spPr>
                <a:xfrm>
                  <a:off x="2987229" y="3074967"/>
                  <a:ext cx="1045587" cy="51343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8" name="TextBox 27">
                <a:extLst>
                  <a:ext uri="{FF2B5EF4-FFF2-40B4-BE49-F238E27FC236}">
                    <a16:creationId xmlns:a16="http://schemas.microsoft.com/office/drawing/2014/main" id="{1844010D-0B05-034B-9975-91B5928AD772}"/>
                  </a:ext>
                </a:extLst>
              </p:cNvPr>
              <p:cNvSpPr txBox="1"/>
              <p:nvPr/>
            </p:nvSpPr>
            <p:spPr>
              <a:xfrm>
                <a:off x="88006" y="3516072"/>
                <a:ext cx="2448272" cy="1066931"/>
              </a:xfrm>
              <a:prstGeom prst="rect">
                <a:avLst/>
              </a:prstGeom>
              <a:noFill/>
              <a:ln w="73025" cmpd="sng">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Developing prehospital systems</a:t>
                </a:r>
              </a:p>
            </p:txBody>
          </p:sp>
        </p:grpSp>
        <p:cxnSp>
          <p:nvCxnSpPr>
            <p:cNvPr id="34" name="Straight Arrow Connector 33">
              <a:extLst>
                <a:ext uri="{FF2B5EF4-FFF2-40B4-BE49-F238E27FC236}">
                  <a16:creationId xmlns:a16="http://schemas.microsoft.com/office/drawing/2014/main" id="{6CBA78B7-3A34-DE46-A277-591862F2A6AE}"/>
                </a:ext>
              </a:extLst>
            </p:cNvPr>
            <p:cNvCxnSpPr>
              <a:cxnSpLocks/>
            </p:cNvCxnSpPr>
            <p:nvPr/>
          </p:nvCxnSpPr>
          <p:spPr>
            <a:xfrm flipH="1">
              <a:off x="1197389" y="2971882"/>
              <a:ext cx="1" cy="62138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6F0765E7-364A-43AE-9150-F7B34D744C17}"/>
              </a:ext>
            </a:extLst>
          </p:cNvPr>
          <p:cNvGrpSpPr/>
          <p:nvPr/>
        </p:nvGrpSpPr>
        <p:grpSpPr>
          <a:xfrm>
            <a:off x="998767" y="1523425"/>
            <a:ext cx="11001471" cy="4402879"/>
            <a:chOff x="998767" y="1523425"/>
            <a:chExt cx="11001471" cy="4402879"/>
          </a:xfrm>
        </p:grpSpPr>
        <p:grpSp>
          <p:nvGrpSpPr>
            <p:cNvPr id="31" name="Group 30"/>
            <p:cNvGrpSpPr/>
            <p:nvPr/>
          </p:nvGrpSpPr>
          <p:grpSpPr>
            <a:xfrm>
              <a:off x="4589846" y="1523425"/>
              <a:ext cx="7410392" cy="4303763"/>
              <a:chOff x="2783610" y="1480456"/>
              <a:chExt cx="6612694" cy="4143469"/>
            </a:xfrm>
          </p:grpSpPr>
          <p:grpSp>
            <p:nvGrpSpPr>
              <p:cNvPr id="7" name="Group 6"/>
              <p:cNvGrpSpPr/>
              <p:nvPr/>
            </p:nvGrpSpPr>
            <p:grpSpPr>
              <a:xfrm>
                <a:off x="2783610" y="2534388"/>
                <a:ext cx="6612694" cy="3089537"/>
                <a:chOff x="2783610" y="2534387"/>
                <a:chExt cx="6612693" cy="3089537"/>
              </a:xfrm>
            </p:grpSpPr>
            <p:cxnSp>
              <p:nvCxnSpPr>
                <p:cNvPr id="38" name="Straight Arrow Connector 37"/>
                <p:cNvCxnSpPr>
                  <a:cxnSpLocks/>
                </p:cNvCxnSpPr>
                <p:nvPr/>
              </p:nvCxnSpPr>
              <p:spPr>
                <a:xfrm>
                  <a:off x="3211382" y="4592573"/>
                  <a:ext cx="322194" cy="4919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783610" y="5093405"/>
                  <a:ext cx="2517564" cy="530519"/>
                </a:xfrm>
                <a:prstGeom prst="rect">
                  <a:avLst/>
                </a:prstGeom>
                <a:noFill/>
                <a:ln w="73025"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78BF"/>
                      </a:solidFill>
                      <a:effectLst/>
                      <a:uLnTx/>
                      <a:uFillTx/>
                      <a:latin typeface="Arial"/>
                      <a:ea typeface="+mn-ea"/>
                      <a:cs typeface="+mn-cs"/>
                    </a:rPr>
                    <a:t>WHO Clinical Forms, Dataset &amp; Registry</a:t>
                  </a:r>
                </a:p>
              </p:txBody>
            </p:sp>
            <p:cxnSp>
              <p:nvCxnSpPr>
                <p:cNvPr id="42" name="Straight Arrow Connector 41"/>
                <p:cNvCxnSpPr>
                  <a:cxnSpLocks/>
                </p:cNvCxnSpPr>
                <p:nvPr/>
              </p:nvCxnSpPr>
              <p:spPr>
                <a:xfrm>
                  <a:off x="4812923" y="3877402"/>
                  <a:ext cx="488251" cy="4792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702763" y="4517055"/>
                  <a:ext cx="2714198" cy="530519"/>
                </a:xfrm>
                <a:prstGeom prst="rect">
                  <a:avLst/>
                </a:prstGeom>
                <a:noFill/>
                <a:ln w="73025"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78BF"/>
                      </a:solidFill>
                      <a:effectLst/>
                      <a:uLnTx/>
                      <a:uFillTx/>
                      <a:latin typeface="Arial"/>
                      <a:ea typeface="+mn-ea"/>
                      <a:cs typeface="+mn-cs"/>
                    </a:rPr>
                    <a:t>WHO/ICRC/IFEM Basic Emergency Care</a:t>
                  </a:r>
                </a:p>
              </p:txBody>
            </p:sp>
            <p:cxnSp>
              <p:nvCxnSpPr>
                <p:cNvPr id="46" name="Straight Arrow Connector 45"/>
                <p:cNvCxnSpPr>
                  <a:cxnSpLocks/>
                </p:cNvCxnSpPr>
                <p:nvPr/>
              </p:nvCxnSpPr>
              <p:spPr>
                <a:xfrm>
                  <a:off x="5720188" y="2534387"/>
                  <a:ext cx="679349" cy="357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353442" y="2901060"/>
                  <a:ext cx="3042861" cy="530519"/>
                </a:xfrm>
                <a:prstGeom prst="rect">
                  <a:avLst/>
                </a:prstGeom>
                <a:noFill/>
                <a:ln w="73025"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A78BF"/>
                      </a:solidFill>
                      <a:effectLst/>
                      <a:uLnTx/>
                      <a:uFillTx/>
                      <a:latin typeface="Arial"/>
                      <a:ea typeface="+mn-ea"/>
                      <a:cs typeface="+mn-cs"/>
                    </a:rPr>
                    <a:t>Interagency Triage Tool, </a:t>
                  </a:r>
                  <a:br>
                    <a:rPr kumimoji="0" lang="en-US" sz="1800" b="1" i="0" u="none" strike="noStrike" kern="1200" cap="none" spc="0" normalizeH="0" baseline="0" noProof="0" dirty="0">
                      <a:ln>
                        <a:noFill/>
                      </a:ln>
                      <a:solidFill>
                        <a:srgbClr val="1A78BF"/>
                      </a:solidFill>
                      <a:effectLst/>
                      <a:uLnTx/>
                      <a:uFillTx/>
                      <a:latin typeface="Arial"/>
                      <a:ea typeface="+mn-ea"/>
                      <a:cs typeface="+mn-cs"/>
                    </a:rPr>
                  </a:br>
                  <a:r>
                    <a:rPr kumimoji="0" lang="en-US" sz="1800" b="1" i="0" u="none" strike="noStrike" kern="1200" cap="none" spc="0" normalizeH="0" baseline="0" noProof="0" dirty="0">
                      <a:ln>
                        <a:noFill/>
                      </a:ln>
                      <a:solidFill>
                        <a:srgbClr val="1A78BF"/>
                      </a:solidFill>
                      <a:effectLst/>
                      <a:uLnTx/>
                      <a:uFillTx/>
                      <a:latin typeface="Arial"/>
                      <a:ea typeface="+mn-ea"/>
                      <a:cs typeface="+mn-cs"/>
                    </a:rPr>
                    <a:t>WHO clinical checklists</a:t>
                  </a:r>
                </a:p>
              </p:txBody>
            </p:sp>
          </p:grpSp>
          <p:cxnSp>
            <p:nvCxnSpPr>
              <p:cNvPr id="36" name="Straight Arrow Connector 35"/>
              <p:cNvCxnSpPr>
                <a:cxnSpLocks/>
              </p:cNvCxnSpPr>
              <p:nvPr/>
            </p:nvCxnSpPr>
            <p:spPr>
              <a:xfrm>
                <a:off x="6606531" y="1480456"/>
                <a:ext cx="643235" cy="2074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158878" y="1812956"/>
                <a:ext cx="2223864" cy="854181"/>
              </a:xfrm>
              <a:prstGeom prst="rect">
                <a:avLst/>
              </a:prstGeom>
              <a:noFill/>
              <a:ln w="73025"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78BF"/>
                    </a:solidFill>
                    <a:effectLst/>
                    <a:uLnTx/>
                    <a:uFillTx/>
                    <a:latin typeface="Helvetica Neue" panose="02000503000000020004" pitchFamily="2" charset="0"/>
                    <a:ea typeface="Helvetica Neue" panose="02000503000000020004" pitchFamily="2" charset="0"/>
                    <a:cs typeface="Helvetica Neue" panose="02000503000000020004" pitchFamily="2" charset="0"/>
                  </a:rPr>
                  <a:t>WHO Legislative toolkit</a:t>
                </a:r>
              </a:p>
            </p:txBody>
          </p:sp>
        </p:grpSp>
        <p:cxnSp>
          <p:nvCxnSpPr>
            <p:cNvPr id="41" name="Straight Arrow Connector 40">
              <a:extLst>
                <a:ext uri="{FF2B5EF4-FFF2-40B4-BE49-F238E27FC236}">
                  <a16:creationId xmlns:a16="http://schemas.microsoft.com/office/drawing/2014/main" id="{90143371-0169-5E42-9A72-9D42CDA21218}"/>
                </a:ext>
              </a:extLst>
            </p:cNvPr>
            <p:cNvCxnSpPr>
              <a:cxnSpLocks/>
            </p:cNvCxnSpPr>
            <p:nvPr/>
          </p:nvCxnSpPr>
          <p:spPr>
            <a:xfrm>
              <a:off x="2757661" y="4385034"/>
              <a:ext cx="0" cy="741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6A585F11-D8E3-BC40-8DF3-066597745E80}"/>
                </a:ext>
              </a:extLst>
            </p:cNvPr>
            <p:cNvSpPr txBox="1"/>
            <p:nvPr/>
          </p:nvSpPr>
          <p:spPr>
            <a:xfrm>
              <a:off x="998767" y="5375261"/>
              <a:ext cx="3224734" cy="551043"/>
            </a:xfrm>
            <a:prstGeom prst="rect">
              <a:avLst/>
            </a:prstGeom>
            <a:noFill/>
            <a:ln w="73025" cmpd="sng">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78BF"/>
                  </a:solidFill>
                  <a:effectLst/>
                  <a:uLnTx/>
                  <a:uFillTx/>
                  <a:latin typeface="Arial"/>
                  <a:ea typeface="+mn-ea"/>
                  <a:cs typeface="+mn-cs"/>
                </a:rPr>
                <a:t>Toolkit of Standards &amp; Protocols for prehospital systems</a:t>
              </a:r>
            </a:p>
          </p:txBody>
        </p:sp>
      </p:grpSp>
      <p:sp>
        <p:nvSpPr>
          <p:cNvPr id="47" name="Title 5">
            <a:extLst>
              <a:ext uri="{FF2B5EF4-FFF2-40B4-BE49-F238E27FC236}">
                <a16:creationId xmlns:a16="http://schemas.microsoft.com/office/drawing/2014/main" id="{04C52942-1800-40FB-8486-B7B4FC46D3DA}"/>
              </a:ext>
            </a:extLst>
          </p:cNvPr>
          <p:cNvSpPr txBox="1">
            <a:spLocks/>
          </p:cNvSpPr>
          <p:nvPr/>
        </p:nvSpPr>
        <p:spPr>
          <a:xfrm>
            <a:off x="-10450" y="151683"/>
            <a:ext cx="6623286" cy="98118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j-ea"/>
                <a:cs typeface="+mj-cs"/>
              </a:rPr>
              <a:t>Emergency care resources based on priorities from countries</a:t>
            </a:r>
          </a:p>
        </p:txBody>
      </p:sp>
      <p:sp>
        <p:nvSpPr>
          <p:cNvPr id="27" name="TextBox 26">
            <a:extLst>
              <a:ext uri="{FF2B5EF4-FFF2-40B4-BE49-F238E27FC236}">
                <a16:creationId xmlns:a16="http://schemas.microsoft.com/office/drawing/2014/main" id="{52934D40-7DE0-4248-B6D4-50E6D0E536D4}"/>
              </a:ext>
            </a:extLst>
          </p:cNvPr>
          <p:cNvSpPr txBox="1"/>
          <p:nvPr/>
        </p:nvSpPr>
        <p:spPr>
          <a:xfrm>
            <a:off x="147759" y="1397209"/>
            <a:ext cx="169036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1" i="0" u="none" strike="noStrike" kern="1200" cap="none" spc="0" normalizeH="0" baseline="0" noProof="0" dirty="0">
                <a:ln>
                  <a:noFill/>
                </a:ln>
                <a:solidFill>
                  <a:srgbClr val="1977C0"/>
                </a:solidFill>
                <a:effectLst/>
                <a:uLnTx/>
                <a:uFillTx/>
                <a:latin typeface="Arial"/>
                <a:ea typeface="+mn-ea"/>
                <a:cs typeface="+mn-cs"/>
              </a:rPr>
              <a:t>WHO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79646">
                    <a:lumMod val="75000"/>
                  </a:srgbClr>
                </a:solidFill>
                <a:effectLst/>
                <a:uLnTx/>
                <a:uFillTx/>
                <a:latin typeface="Arial"/>
                <a:ea typeface="+mn-ea"/>
                <a:cs typeface="+mn-cs"/>
              </a:rPr>
              <a:t>E</a:t>
            </a:r>
            <a:r>
              <a:rPr kumimoji="0" lang="en-US" sz="2000" b="0" i="0" u="none" strike="noStrike" kern="1200" cap="none" spc="0" normalizeH="0" baseline="0" noProof="0" dirty="0">
                <a:ln>
                  <a:noFill/>
                </a:ln>
                <a:solidFill>
                  <a:prstClr val="black"/>
                </a:solidFill>
                <a:effectLst/>
                <a:uLnTx/>
                <a:uFillTx/>
                <a:latin typeface="Arial"/>
                <a:ea typeface="+mn-ea"/>
                <a:cs typeface="+mn-cs"/>
              </a:rPr>
              <a:t>mergency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79646">
                    <a:lumMod val="75000"/>
                  </a:srgbClr>
                </a:solidFill>
                <a:effectLst/>
                <a:uLnTx/>
                <a:uFillTx/>
                <a:latin typeface="Arial"/>
                <a:ea typeface="+mn-ea"/>
                <a:cs typeface="+mn-cs"/>
              </a:rPr>
              <a:t>C</a:t>
            </a:r>
            <a:r>
              <a:rPr kumimoji="0" lang="en-US" sz="2000" b="0" i="0" u="none" strike="noStrike" kern="1200" cap="none" spc="0" normalizeH="0" baseline="0" noProof="0" dirty="0">
                <a:ln>
                  <a:noFill/>
                </a:ln>
                <a:solidFill>
                  <a:prstClr val="black"/>
                </a:solidFill>
                <a:effectLst/>
                <a:uLnTx/>
                <a:uFillTx/>
                <a:latin typeface="Arial"/>
                <a:ea typeface="+mn-ea"/>
                <a:cs typeface="+mn-cs"/>
              </a:rPr>
              <a:t>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79646">
                    <a:lumMod val="75000"/>
                  </a:srgbClr>
                </a:solidFill>
                <a:effectLst/>
                <a:uLnTx/>
                <a:uFillTx/>
                <a:latin typeface="Arial"/>
                <a:ea typeface="+mn-ea"/>
                <a:cs typeface="+mn-cs"/>
              </a:rPr>
              <a:t>S</a:t>
            </a:r>
            <a:r>
              <a:rPr kumimoji="0" lang="en-US" sz="2000" b="0" i="0" u="none" strike="noStrike" kern="1200" cap="none" spc="0" normalizeH="0" baseline="0" noProof="0" dirty="0">
                <a:ln>
                  <a:noFill/>
                </a:ln>
                <a:solidFill>
                  <a:prstClr val="black"/>
                </a:solidFill>
                <a:effectLst/>
                <a:uLnTx/>
                <a:uFillTx/>
                <a:latin typeface="Arial"/>
                <a:ea typeface="+mn-ea"/>
                <a:cs typeface="+mn-cs"/>
              </a:rPr>
              <a:t>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79646">
                    <a:lumMod val="75000"/>
                  </a:srgbClr>
                </a:solidFill>
                <a:effectLst/>
                <a:uLnTx/>
                <a:uFillTx/>
                <a:latin typeface="Arial"/>
                <a:ea typeface="+mn-ea"/>
                <a:cs typeface="+mn-cs"/>
              </a:rPr>
              <a:t>A</a:t>
            </a:r>
            <a:r>
              <a:rPr kumimoji="0" lang="en-US" sz="2000" b="0" i="0" u="none" strike="noStrike" kern="1200" cap="none" spc="0" normalizeH="0" baseline="0" noProof="0" dirty="0">
                <a:ln>
                  <a:noFill/>
                </a:ln>
                <a:solidFill>
                  <a:prstClr val="black"/>
                </a:solidFill>
                <a:effectLst/>
                <a:uLnTx/>
                <a:uFillTx/>
                <a:latin typeface="Arial"/>
                <a:ea typeface="+mn-ea"/>
                <a:cs typeface="+mn-cs"/>
              </a:rPr>
              <a:t>ssessment</a:t>
            </a:r>
          </a:p>
        </p:txBody>
      </p:sp>
      <p:cxnSp>
        <p:nvCxnSpPr>
          <p:cNvPr id="49" name="Straight Arrow Connector 48">
            <a:extLst>
              <a:ext uri="{FF2B5EF4-FFF2-40B4-BE49-F238E27FC236}">
                <a16:creationId xmlns:a16="http://schemas.microsoft.com/office/drawing/2014/main" id="{61F1FE11-C296-4A63-AEAC-BFBAE0E7CE13}"/>
              </a:ext>
            </a:extLst>
          </p:cNvPr>
          <p:cNvCxnSpPr>
            <a:cxnSpLocks/>
          </p:cNvCxnSpPr>
          <p:nvPr/>
        </p:nvCxnSpPr>
        <p:spPr>
          <a:xfrm>
            <a:off x="1554614" y="1688340"/>
            <a:ext cx="495250" cy="180448"/>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70" name="Group 69">
            <a:extLst>
              <a:ext uri="{FF2B5EF4-FFF2-40B4-BE49-F238E27FC236}">
                <a16:creationId xmlns:a16="http://schemas.microsoft.com/office/drawing/2014/main" id="{9DBEB8F1-9DB7-4DCB-812E-2D84C791680A}"/>
              </a:ext>
            </a:extLst>
          </p:cNvPr>
          <p:cNvGrpSpPr/>
          <p:nvPr/>
        </p:nvGrpSpPr>
        <p:grpSpPr>
          <a:xfrm>
            <a:off x="124480" y="707680"/>
            <a:ext cx="11820459" cy="6211530"/>
            <a:chOff x="124480" y="707680"/>
            <a:chExt cx="11820459" cy="6211530"/>
          </a:xfrm>
        </p:grpSpPr>
        <p:pic>
          <p:nvPicPr>
            <p:cNvPr id="50" name="Picture 49">
              <a:extLst>
                <a:ext uri="{FF2B5EF4-FFF2-40B4-BE49-F238E27FC236}">
                  <a16:creationId xmlns:a16="http://schemas.microsoft.com/office/drawing/2014/main" id="{BD6EF948-48EC-4335-A652-AF6E9B9E0692}"/>
                </a:ext>
              </a:extLst>
            </p:cNvPr>
            <p:cNvPicPr>
              <a:picLocks noChangeAspect="1"/>
            </p:cNvPicPr>
            <p:nvPr/>
          </p:nvPicPr>
          <p:blipFill>
            <a:blip r:embed="rId3">
              <a:duotone>
                <a:schemeClr val="accent1">
                  <a:shade val="45000"/>
                  <a:satMod val="135000"/>
                </a:schemeClr>
                <a:prstClr val="white"/>
              </a:duotone>
            </a:blip>
            <a:stretch>
              <a:fillRect/>
            </a:stretch>
          </p:blipFill>
          <p:spPr>
            <a:xfrm>
              <a:off x="9982319" y="707680"/>
              <a:ext cx="1507619" cy="934299"/>
            </a:xfrm>
            <a:prstGeom prst="rect">
              <a:avLst/>
            </a:prstGeom>
          </p:spPr>
        </p:pic>
        <p:pic>
          <p:nvPicPr>
            <p:cNvPr id="55" name="Picture 54" descr="C.png">
              <a:extLst>
                <a:ext uri="{FF2B5EF4-FFF2-40B4-BE49-F238E27FC236}">
                  <a16:creationId xmlns:a16="http://schemas.microsoft.com/office/drawing/2014/main" id="{5D212BE7-A907-4D31-A0BF-5B824EBE3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74" t="36370" r="22721" b="28379"/>
            <a:stretch/>
          </p:blipFill>
          <p:spPr>
            <a:xfrm>
              <a:off x="124480" y="5882753"/>
              <a:ext cx="2013413" cy="1036457"/>
            </a:xfrm>
            <a:prstGeom prst="rect">
              <a:avLst/>
            </a:prstGeom>
          </p:spPr>
        </p:pic>
        <p:pic>
          <p:nvPicPr>
            <p:cNvPr id="57" name="Picture 3">
              <a:extLst>
                <a:ext uri="{FF2B5EF4-FFF2-40B4-BE49-F238E27FC236}">
                  <a16:creationId xmlns:a16="http://schemas.microsoft.com/office/drawing/2014/main" id="{87FDF0A5-9966-4E2C-8C16-52335510FE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389" t="4510"/>
            <a:stretch/>
          </p:blipFill>
          <p:spPr bwMode="auto">
            <a:xfrm>
              <a:off x="9248477" y="4971153"/>
              <a:ext cx="1193004" cy="182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E4A36C4B-0F06-4033-98E5-D0FC5220D742}"/>
                </a:ext>
              </a:extLst>
            </p:cNvPr>
            <p:cNvPicPr>
              <a:picLocks noChangeAspect="1"/>
            </p:cNvPicPr>
            <p:nvPr/>
          </p:nvPicPr>
          <p:blipFill rotWithShape="1">
            <a:blip r:embed="rId6"/>
            <a:srcRect l="31329" t="9714" r="32393" b="5524"/>
            <a:stretch/>
          </p:blipFill>
          <p:spPr>
            <a:xfrm>
              <a:off x="10950721" y="3724181"/>
              <a:ext cx="994218" cy="1160613"/>
            </a:xfrm>
            <a:prstGeom prst="rect">
              <a:avLst/>
            </a:prstGeom>
            <a:ln w="50800">
              <a:solidFill>
                <a:schemeClr val="accent1">
                  <a:lumMod val="75000"/>
                </a:schemeClr>
              </a:solidFill>
            </a:ln>
            <a:effectLst/>
          </p:spPr>
        </p:pic>
        <p:pic>
          <p:nvPicPr>
            <p:cNvPr id="63" name="Picture 62">
              <a:extLst>
                <a:ext uri="{FF2B5EF4-FFF2-40B4-BE49-F238E27FC236}">
                  <a16:creationId xmlns:a16="http://schemas.microsoft.com/office/drawing/2014/main" id="{B7B9D804-7A62-4DC8-999A-1A45E1E8CD07}"/>
                </a:ext>
              </a:extLst>
            </p:cNvPr>
            <p:cNvPicPr>
              <a:picLocks noChangeAspect="1"/>
            </p:cNvPicPr>
            <p:nvPr/>
          </p:nvPicPr>
          <p:blipFill rotWithShape="1">
            <a:blip r:embed="rId7"/>
            <a:srcRect l="27322" t="12488" r="39464" b="17350"/>
            <a:stretch/>
          </p:blipFill>
          <p:spPr>
            <a:xfrm>
              <a:off x="10075784" y="3719560"/>
              <a:ext cx="837517" cy="1160613"/>
            </a:xfrm>
            <a:prstGeom prst="rect">
              <a:avLst/>
            </a:prstGeom>
            <a:noFill/>
            <a:ln w="50800">
              <a:solidFill>
                <a:srgbClr val="70AD47">
                  <a:lumMod val="75000"/>
                </a:srgbClr>
              </a:solidFill>
            </a:ln>
          </p:spPr>
        </p:pic>
        <p:pic>
          <p:nvPicPr>
            <p:cNvPr id="64" name="Content Placeholder 6" descr="A screenshot of a cell phone&#10;&#10;Description generated with very high confidence">
              <a:extLst>
                <a:ext uri="{FF2B5EF4-FFF2-40B4-BE49-F238E27FC236}">
                  <a16:creationId xmlns:a16="http://schemas.microsoft.com/office/drawing/2014/main" id="{7B10F56B-A459-45F0-A3CF-2B7CE754253B}"/>
                </a:ext>
              </a:extLst>
            </p:cNvPr>
            <p:cNvPicPr>
              <a:picLocks noChangeAspect="1"/>
            </p:cNvPicPr>
            <p:nvPr/>
          </p:nvPicPr>
          <p:blipFill rotWithShape="1">
            <a:blip r:embed="rId8"/>
            <a:srcRect l="11518" t="21093" r="22160" b="4438"/>
            <a:stretch/>
          </p:blipFill>
          <p:spPr>
            <a:xfrm>
              <a:off x="8977305" y="3775342"/>
              <a:ext cx="1025517" cy="647707"/>
            </a:xfrm>
            <a:prstGeom prst="rect">
              <a:avLst/>
            </a:prstGeom>
          </p:spPr>
        </p:pic>
        <p:pic>
          <p:nvPicPr>
            <p:cNvPr id="65" name="Picture 2">
              <a:extLst>
                <a:ext uri="{FF2B5EF4-FFF2-40B4-BE49-F238E27FC236}">
                  <a16:creationId xmlns:a16="http://schemas.microsoft.com/office/drawing/2014/main" id="{3409C6E5-3850-4CDD-9A96-9ECAA01A725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814"/>
            <a:stretch/>
          </p:blipFill>
          <p:spPr bwMode="auto">
            <a:xfrm>
              <a:off x="5033790" y="5926304"/>
              <a:ext cx="658709" cy="917568"/>
            </a:xfrm>
            <a:prstGeom prst="rect">
              <a:avLst/>
            </a:prstGeom>
            <a:noFill/>
            <a:ln w="38100">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66" name="Picture 2" descr="Image result for dhis2">
              <a:extLst>
                <a:ext uri="{FF2B5EF4-FFF2-40B4-BE49-F238E27FC236}">
                  <a16:creationId xmlns:a16="http://schemas.microsoft.com/office/drawing/2014/main" id="{9D7A2ADB-CCAE-4A2A-B7AE-22109EDD3871}"/>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715901" y="6009988"/>
              <a:ext cx="1479890" cy="8571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616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97522-A945-486C-B863-AE129441CA54}"/>
              </a:ext>
            </a:extLst>
          </p:cNvPr>
          <p:cNvSpPr>
            <a:spLocks noGrp="1"/>
          </p:cNvSpPr>
          <p:nvPr>
            <p:ph type="title"/>
          </p:nvPr>
        </p:nvSpPr>
        <p:spPr>
          <a:xfrm>
            <a:off x="5102828" y="186592"/>
            <a:ext cx="6858269" cy="2082800"/>
          </a:xfrm>
        </p:spPr>
        <p:txBody>
          <a:bodyPr vert="horz" lIns="91440" tIns="45720" rIns="91440" bIns="45720" rtlCol="0" anchor="ctr">
            <a:normAutofit/>
          </a:bodyPr>
          <a:lstStyle/>
          <a:p>
            <a:r>
              <a:rPr lang="en-US" sz="3600" b="1" dirty="0">
                <a:solidFill>
                  <a:schemeClr val="accent1"/>
                </a:solidFill>
                <a:latin typeface="Calibri (body)"/>
              </a:rPr>
              <a:t>Clinical Care Guidance: </a:t>
            </a:r>
            <a:br>
              <a:rPr lang="en-US" sz="3600" b="1" dirty="0">
                <a:solidFill>
                  <a:schemeClr val="accent1"/>
                </a:solidFill>
                <a:latin typeface="Calibri (body)"/>
              </a:rPr>
            </a:br>
            <a:r>
              <a:rPr lang="en-US" sz="3600" b="1" dirty="0">
                <a:solidFill>
                  <a:schemeClr val="accent1"/>
                </a:solidFill>
                <a:latin typeface="Calibri (body)"/>
              </a:rPr>
              <a:t>WHO/ICRC Basic Emergency Care Course</a:t>
            </a:r>
            <a:br>
              <a:rPr lang="en-US" sz="3600" b="1" dirty="0"/>
            </a:br>
            <a:endParaRPr lang="en-US" sz="3600" b="1" dirty="0"/>
          </a:p>
        </p:txBody>
      </p:sp>
      <p:pic>
        <p:nvPicPr>
          <p:cNvPr id="819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2392"/>
          <a:stretch/>
        </p:blipFill>
        <p:spPr bwMode="auto">
          <a:xfrm>
            <a:off x="21" y="11"/>
            <a:ext cx="4635571" cy="6857991"/>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5182312" y="1812102"/>
            <a:ext cx="7009688" cy="485930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85766">
              <a:lnSpc>
                <a:spcPct val="90000"/>
              </a:lnSpc>
              <a:spcBef>
                <a:spcPts val="0"/>
              </a:spcBef>
              <a:spcAft>
                <a:spcPts val="450"/>
              </a:spcAft>
              <a:buFont typeface="Wingdings" panose="05000000000000000000" pitchFamily="2" charset="2"/>
              <a:buChar char="§"/>
              <a:defRPr/>
            </a:pPr>
            <a:r>
              <a:rPr lang="en-US" sz="2400" b="1" dirty="0"/>
              <a:t>Open-access, short course </a:t>
            </a:r>
          </a:p>
          <a:p>
            <a:pPr defTabSz="685766">
              <a:lnSpc>
                <a:spcPct val="90000"/>
              </a:lnSpc>
              <a:spcBef>
                <a:spcPts val="0"/>
              </a:spcBef>
              <a:spcAft>
                <a:spcPts val="450"/>
              </a:spcAft>
              <a:buFont typeface="Wingdings" panose="05000000000000000000" pitchFamily="2" charset="2"/>
              <a:buChar char="§"/>
              <a:defRPr/>
            </a:pPr>
            <a:endParaRPr lang="en-US" sz="2400" b="1" dirty="0"/>
          </a:p>
          <a:p>
            <a:pPr defTabSz="685766">
              <a:lnSpc>
                <a:spcPct val="90000"/>
              </a:lnSpc>
              <a:spcBef>
                <a:spcPts val="0"/>
              </a:spcBef>
              <a:spcAft>
                <a:spcPts val="450"/>
              </a:spcAft>
              <a:buFont typeface="Wingdings" panose="05000000000000000000" pitchFamily="2" charset="2"/>
              <a:buChar char="§"/>
              <a:defRPr/>
            </a:pPr>
            <a:r>
              <a:rPr lang="en-US" sz="2400" b="1" dirty="0"/>
              <a:t>For frontline providers with limited diagnostic and therapeutic resources</a:t>
            </a:r>
          </a:p>
          <a:p>
            <a:pPr defTabSz="685766">
              <a:lnSpc>
                <a:spcPct val="90000"/>
              </a:lnSpc>
              <a:spcBef>
                <a:spcPts val="0"/>
              </a:spcBef>
              <a:spcAft>
                <a:spcPts val="450"/>
              </a:spcAft>
              <a:buFont typeface="Wingdings" panose="05000000000000000000" pitchFamily="2" charset="2"/>
              <a:buChar char="§"/>
              <a:defRPr/>
            </a:pPr>
            <a:endParaRPr lang="en-US" sz="2400" b="1" dirty="0"/>
          </a:p>
          <a:p>
            <a:pPr defTabSz="685766">
              <a:lnSpc>
                <a:spcPct val="90000"/>
              </a:lnSpc>
              <a:spcBef>
                <a:spcPts val="0"/>
              </a:spcBef>
              <a:spcAft>
                <a:spcPts val="450"/>
              </a:spcAft>
              <a:buFont typeface="Wingdings" panose="05000000000000000000" pitchFamily="2" charset="2"/>
              <a:buChar char="§"/>
              <a:defRPr/>
            </a:pPr>
            <a:r>
              <a:rPr lang="en-US" sz="2400" b="1" dirty="0"/>
              <a:t>Teaches systematic assessment and management of time-sensitive conditions in the acutely ill and injured</a:t>
            </a:r>
          </a:p>
          <a:p>
            <a:pPr defTabSz="685766">
              <a:lnSpc>
                <a:spcPct val="90000"/>
              </a:lnSpc>
              <a:spcBef>
                <a:spcPts val="0"/>
              </a:spcBef>
              <a:spcAft>
                <a:spcPts val="450"/>
              </a:spcAft>
              <a:buFont typeface="Wingdings" panose="05000000000000000000" pitchFamily="2" charset="2"/>
              <a:buChar char="§"/>
              <a:defRPr/>
            </a:pPr>
            <a:endParaRPr lang="en-US" sz="2400" b="1" dirty="0"/>
          </a:p>
          <a:p>
            <a:pPr defTabSz="685766">
              <a:lnSpc>
                <a:spcPct val="90000"/>
              </a:lnSpc>
              <a:spcBef>
                <a:spcPts val="0"/>
              </a:spcBef>
              <a:spcAft>
                <a:spcPts val="450"/>
              </a:spcAft>
              <a:buFont typeface="Wingdings" panose="05000000000000000000" pitchFamily="2" charset="2"/>
              <a:buChar char="§"/>
              <a:defRPr/>
            </a:pPr>
            <a:r>
              <a:rPr lang="en-US" sz="2400" b="1" dirty="0"/>
              <a:t>French, Spanish, Arabic and Russian translations available soon</a:t>
            </a:r>
          </a:p>
          <a:p>
            <a:pPr marL="0" indent="0" defTabSz="685766">
              <a:lnSpc>
                <a:spcPct val="90000"/>
              </a:lnSpc>
              <a:spcBef>
                <a:spcPts val="0"/>
              </a:spcBef>
              <a:spcAft>
                <a:spcPts val="450"/>
              </a:spcAft>
              <a:buNone/>
              <a:defRPr/>
            </a:pPr>
            <a:r>
              <a:rPr lang="en-US" sz="2400" b="1" dirty="0"/>
              <a:t> </a:t>
            </a:r>
          </a:p>
          <a:p>
            <a:pPr defTabSz="685766">
              <a:lnSpc>
                <a:spcPct val="90000"/>
              </a:lnSpc>
              <a:spcBef>
                <a:spcPts val="0"/>
              </a:spcBef>
              <a:spcAft>
                <a:spcPts val="450"/>
              </a:spcAft>
              <a:buFont typeface="Wingdings" panose="05000000000000000000" pitchFamily="2" charset="2"/>
              <a:buChar char="§"/>
              <a:defRPr/>
            </a:pPr>
            <a:r>
              <a:rPr lang="en-US" sz="2400" b="1" dirty="0"/>
              <a:t>Complementary Facilitator’s Workbook available soon</a:t>
            </a:r>
          </a:p>
          <a:p>
            <a:pPr defTabSz="685766">
              <a:lnSpc>
                <a:spcPct val="90000"/>
              </a:lnSpc>
              <a:spcBef>
                <a:spcPts val="0"/>
              </a:spcBef>
              <a:spcAft>
                <a:spcPts val="450"/>
              </a:spcAft>
              <a:buFont typeface="Wingdings" panose="05000000000000000000" pitchFamily="2" charset="2"/>
              <a:buChar char="§"/>
              <a:defRPr/>
            </a:pPr>
            <a:endParaRPr lang="en-US" sz="2400" b="1" dirty="0"/>
          </a:p>
        </p:txBody>
      </p:sp>
    </p:spTree>
    <p:extLst>
      <p:ext uri="{BB962C8B-B14F-4D97-AF65-F5344CB8AC3E}">
        <p14:creationId xmlns:p14="http://schemas.microsoft.com/office/powerpoint/2010/main" val="297397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4936D5-491F-407B-B7D5-43C6039D46D9}"/>
              </a:ext>
            </a:extLst>
          </p:cNvPr>
          <p:cNvSpPr>
            <a:spLocks noGrp="1"/>
          </p:cNvSpPr>
          <p:nvPr>
            <p:ph type="title"/>
          </p:nvPr>
        </p:nvSpPr>
        <p:spPr>
          <a:xfrm>
            <a:off x="667004" y="289068"/>
            <a:ext cx="11016996" cy="1217755"/>
          </a:xfrm>
        </p:spPr>
        <p:txBody>
          <a:bodyPr vert="horz" lIns="91440" tIns="45720" rIns="91440" bIns="45720" rtlCol="0" anchor="ctr">
            <a:noAutofit/>
          </a:bodyPr>
          <a:lstStyle/>
          <a:p>
            <a:r>
              <a:rPr lang="en-US" sz="3200" b="1" dirty="0">
                <a:solidFill>
                  <a:schemeClr val="accent1"/>
                </a:solidFill>
                <a:latin typeface="Calibri (body)"/>
              </a:rPr>
              <a:t>Clinical Process Guidance: </a:t>
            </a:r>
            <a:br>
              <a:rPr lang="en-US" sz="3200" b="1" dirty="0">
                <a:solidFill>
                  <a:schemeClr val="accent1"/>
                </a:solidFill>
                <a:latin typeface="Calibri (body)"/>
              </a:rPr>
            </a:br>
            <a:r>
              <a:rPr lang="en-US" sz="3200" b="1" dirty="0">
                <a:solidFill>
                  <a:schemeClr val="accent1"/>
                </a:solidFill>
                <a:latin typeface="Calibri (body)"/>
              </a:rPr>
              <a:t>Interagency Integrated Triage Tool</a:t>
            </a:r>
            <a:endParaRPr lang="en-US" sz="3200" dirty="0">
              <a:solidFill>
                <a:schemeClr val="accent1"/>
              </a:solidFill>
              <a:latin typeface="Calibri (body)"/>
            </a:endParaRPr>
          </a:p>
        </p:txBody>
      </p:sp>
      <p:pic>
        <p:nvPicPr>
          <p:cNvPr id="7" name="Content Placeholder 6" descr="A screenshot of a cell phone&#10;&#10;Description generated with very high confidence">
            <a:extLst>
              <a:ext uri="{FF2B5EF4-FFF2-40B4-BE49-F238E27FC236}">
                <a16:creationId xmlns:a16="http://schemas.microsoft.com/office/drawing/2014/main" id="{4B51568E-614B-46A6-AC30-58197F34FA11}"/>
              </a:ext>
            </a:extLst>
          </p:cNvPr>
          <p:cNvPicPr>
            <a:picLocks noGrp="1" noChangeAspect="1"/>
          </p:cNvPicPr>
          <p:nvPr>
            <p:ph sz="half" idx="1"/>
          </p:nvPr>
        </p:nvPicPr>
        <p:blipFill rotWithShape="1">
          <a:blip r:embed="rId3"/>
          <a:srcRect l="11518" t="23559" r="22160" b="4438"/>
          <a:stretch/>
        </p:blipFill>
        <p:spPr>
          <a:xfrm>
            <a:off x="622302" y="2348089"/>
            <a:ext cx="5342935" cy="3262829"/>
          </a:xfrm>
          <a:prstGeom prst="rect">
            <a:avLst/>
          </a:prstGeom>
        </p:spPr>
      </p:pic>
      <p:sp>
        <p:nvSpPr>
          <p:cNvPr id="3" name="Content Placeholder 2">
            <a:extLst>
              <a:ext uri="{FF2B5EF4-FFF2-40B4-BE49-F238E27FC236}">
                <a16:creationId xmlns:a16="http://schemas.microsoft.com/office/drawing/2014/main" id="{7D27AFBD-D28E-454D-B455-92782AA4CA66}"/>
              </a:ext>
            </a:extLst>
          </p:cNvPr>
          <p:cNvSpPr>
            <a:spLocks noGrp="1"/>
          </p:cNvSpPr>
          <p:nvPr>
            <p:ph sz="half" idx="2"/>
          </p:nvPr>
        </p:nvSpPr>
        <p:spPr>
          <a:xfrm>
            <a:off x="6502400" y="1900094"/>
            <a:ext cx="5181600" cy="4351338"/>
          </a:xfrm>
        </p:spPr>
        <p:txBody>
          <a:bodyPr/>
          <a:lstStyle/>
          <a:p>
            <a:r>
              <a:rPr lang="en-US" b="1" dirty="0"/>
              <a:t>Adult, </a:t>
            </a:r>
            <a:r>
              <a:rPr lang="en-US" b="1" dirty="0" err="1"/>
              <a:t>Paediatric</a:t>
            </a:r>
            <a:r>
              <a:rPr lang="en-US" b="1" dirty="0"/>
              <a:t> (&lt;12), Prehospital and Surge</a:t>
            </a:r>
          </a:p>
          <a:p>
            <a:endParaRPr lang="en-US" b="1" dirty="0"/>
          </a:p>
          <a:p>
            <a:r>
              <a:rPr lang="en-US" b="1" dirty="0"/>
              <a:t>3 color and 4 color versions</a:t>
            </a:r>
          </a:p>
          <a:p>
            <a:endParaRPr lang="en-US" b="1" dirty="0"/>
          </a:p>
          <a:p>
            <a:r>
              <a:rPr lang="en-US" b="1" dirty="0"/>
              <a:t>Validated by large global collaboration</a:t>
            </a:r>
          </a:p>
          <a:p>
            <a:endParaRPr lang="en-US" dirty="0"/>
          </a:p>
          <a:p>
            <a:endParaRPr lang="en-US" dirty="0"/>
          </a:p>
          <a:p>
            <a:endParaRPr lang="en-US" dirty="0"/>
          </a:p>
        </p:txBody>
      </p:sp>
    </p:spTree>
    <p:extLst>
      <p:ext uri="{BB962C8B-B14F-4D97-AF65-F5344CB8AC3E}">
        <p14:creationId xmlns:p14="http://schemas.microsoft.com/office/powerpoint/2010/main" val="228135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97522-A945-486C-B863-AE129441CA54}"/>
              </a:ext>
            </a:extLst>
          </p:cNvPr>
          <p:cNvSpPr>
            <a:spLocks noGrp="1"/>
          </p:cNvSpPr>
          <p:nvPr>
            <p:ph type="title"/>
          </p:nvPr>
        </p:nvSpPr>
        <p:spPr>
          <a:xfrm>
            <a:off x="4783276" y="259130"/>
            <a:ext cx="6827880" cy="1861775"/>
          </a:xfrm>
        </p:spPr>
        <p:txBody>
          <a:bodyPr vert="horz" lIns="91440" tIns="45720" rIns="91440" bIns="45720" rtlCol="0" anchor="ctr">
            <a:normAutofit/>
          </a:bodyPr>
          <a:lstStyle/>
          <a:p>
            <a:r>
              <a:rPr lang="en-US" sz="3700" b="1" dirty="0">
                <a:solidFill>
                  <a:schemeClr val="accent1"/>
                </a:solidFill>
                <a:latin typeface="Calibri (body)"/>
              </a:rPr>
              <a:t>Clinical Process Guidance: </a:t>
            </a:r>
            <a:br>
              <a:rPr lang="en-US" sz="3700" b="1" dirty="0">
                <a:solidFill>
                  <a:schemeClr val="accent1"/>
                </a:solidFill>
                <a:latin typeface="Calibri (body)"/>
              </a:rPr>
            </a:br>
            <a:r>
              <a:rPr lang="en-US" sz="3700" b="1" dirty="0">
                <a:solidFill>
                  <a:schemeClr val="accent1"/>
                </a:solidFill>
                <a:latin typeface="Calibri (body)"/>
              </a:rPr>
              <a:t>WHO Clinical Checklists</a:t>
            </a:r>
            <a:br>
              <a:rPr lang="en-US" sz="3700" b="1" dirty="0"/>
            </a:br>
            <a:endParaRPr lang="en-US" sz="3700" b="1" dirty="0"/>
          </a:p>
        </p:txBody>
      </p:sp>
      <p:pic>
        <p:nvPicPr>
          <p:cNvPr id="5" name="Picture 4">
            <a:extLst>
              <a:ext uri="{FF2B5EF4-FFF2-40B4-BE49-F238E27FC236}">
                <a16:creationId xmlns:a16="http://schemas.microsoft.com/office/drawing/2014/main" id="{2F90C7EE-D054-42D1-AB43-92D5467541E2}"/>
              </a:ext>
            </a:extLst>
          </p:cNvPr>
          <p:cNvPicPr>
            <a:picLocks noChangeAspect="1"/>
          </p:cNvPicPr>
          <p:nvPr/>
        </p:nvPicPr>
        <p:blipFill rotWithShape="1">
          <a:blip r:embed="rId3"/>
          <a:srcRect l="31329" t="9714" r="32393" b="5524"/>
          <a:stretch/>
        </p:blipFill>
        <p:spPr>
          <a:xfrm>
            <a:off x="939969" y="107659"/>
            <a:ext cx="2689923" cy="3140116"/>
          </a:xfrm>
          <a:prstGeom prst="rect">
            <a:avLst/>
          </a:prstGeom>
          <a:ln w="50800">
            <a:solidFill>
              <a:schemeClr val="accent1">
                <a:lumMod val="75000"/>
              </a:schemeClr>
            </a:solidFill>
          </a:ln>
          <a:effectLst/>
        </p:spPr>
      </p:pic>
      <p:pic>
        <p:nvPicPr>
          <p:cNvPr id="6" name="Picture 5">
            <a:extLst>
              <a:ext uri="{FF2B5EF4-FFF2-40B4-BE49-F238E27FC236}">
                <a16:creationId xmlns:a16="http://schemas.microsoft.com/office/drawing/2014/main" id="{26E268B4-34BB-47BC-AC4A-8507FF8BFE2A}"/>
              </a:ext>
            </a:extLst>
          </p:cNvPr>
          <p:cNvPicPr>
            <a:picLocks noChangeAspect="1"/>
          </p:cNvPicPr>
          <p:nvPr/>
        </p:nvPicPr>
        <p:blipFill rotWithShape="1">
          <a:blip r:embed="rId4"/>
          <a:srcRect l="27322" t="12488" r="39464" b="17350"/>
          <a:stretch/>
        </p:blipFill>
        <p:spPr>
          <a:xfrm>
            <a:off x="926969" y="3329547"/>
            <a:ext cx="2728323" cy="3420799"/>
          </a:xfrm>
          <a:prstGeom prst="rect">
            <a:avLst/>
          </a:prstGeom>
          <a:noFill/>
          <a:ln w="50800">
            <a:solidFill>
              <a:schemeClr val="accent6">
                <a:lumMod val="75000"/>
              </a:schemeClr>
            </a:solidFill>
          </a:ln>
        </p:spPr>
      </p:pic>
      <p:sp>
        <p:nvSpPr>
          <p:cNvPr id="7" name="Content Placeholder 2"/>
          <p:cNvSpPr txBox="1">
            <a:spLocks/>
          </p:cNvSpPr>
          <p:nvPr/>
        </p:nvSpPr>
        <p:spPr>
          <a:xfrm>
            <a:off x="4783279" y="1746543"/>
            <a:ext cx="6551883" cy="50038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914354"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Designed for use in emergency units</a:t>
            </a:r>
          </a:p>
          <a:p>
            <a:pPr marL="342900" marR="0" lvl="0" indent="-342900" algn="l" defTabSz="914354" rtl="0" eaLnBrk="1" fontAlgn="auto" latinLnBrk="0" hangingPunct="1">
              <a:lnSpc>
                <a:spcPct val="90000"/>
              </a:lnSpc>
              <a:spcBef>
                <a:spcPts val="0"/>
              </a:spcBef>
              <a:spcAft>
                <a:spcPts val="600"/>
              </a:spcAft>
              <a:buClrTx/>
              <a:buSzTx/>
              <a:buFont typeface="Wingdings" panose="05000000000000000000" pitchFamily="2" charset="2"/>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354"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Emphasize key life saving elements of clinical care</a:t>
            </a:r>
          </a:p>
          <a:p>
            <a:pPr marL="342900" marR="0" lvl="0" indent="-342900" algn="l" defTabSz="914354" rtl="0" eaLnBrk="1" fontAlgn="auto" latinLnBrk="0" hangingPunct="1">
              <a:lnSpc>
                <a:spcPct val="90000"/>
              </a:lnSpc>
              <a:spcBef>
                <a:spcPts val="0"/>
              </a:spcBef>
              <a:spcAft>
                <a:spcPts val="600"/>
              </a:spcAft>
              <a:buClrTx/>
              <a:buSzTx/>
              <a:buFont typeface="Wingdings" panose="05000000000000000000" pitchFamily="2" charset="2"/>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354" rtl="0" eaLnBrk="1" fontAlgn="auto" latinLnBrk="0" hangingPunct="1">
              <a:lnSpc>
                <a:spcPct val="120000"/>
              </a:lnSpc>
              <a:spcBef>
                <a:spcPts val="0"/>
              </a:spcBef>
              <a:spcAft>
                <a:spcPts val="60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Systematic approach to every injured (trauma checklist) or ill (medical checklist) person, ensuring life-saving interventions are performed and that no life-threatening conditions are missed</a:t>
            </a:r>
          </a:p>
          <a:p>
            <a:pPr marL="342900" marR="0" lvl="0" indent="-342900" algn="l" defTabSz="914354" rtl="0" eaLnBrk="1" fontAlgn="auto" latinLnBrk="0" hangingPunct="1">
              <a:lnSpc>
                <a:spcPct val="90000"/>
              </a:lnSpc>
              <a:spcBef>
                <a:spcPts val="0"/>
              </a:spcBef>
              <a:spcAft>
                <a:spcPts val="600"/>
              </a:spcAft>
              <a:buClrTx/>
              <a:buSzTx/>
              <a:buFont typeface="Wingdings" panose="05000000000000000000" pitchFamily="2" charset="2"/>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354"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Reviews key actions at two critical points:</a:t>
            </a:r>
          </a:p>
          <a:p>
            <a:pPr marL="857208" marR="0" lvl="1" indent="-342882" algn="l" defTabSz="914354" rtl="0" eaLnBrk="1" fontAlgn="auto" latinLnBrk="0" hangingPunct="1">
              <a:lnSpc>
                <a:spcPct val="90000"/>
              </a:lnSpc>
              <a:spcBef>
                <a:spcPts val="0"/>
              </a:spcBef>
              <a:spcAft>
                <a:spcPts val="600"/>
              </a:spcAft>
              <a:buClrTx/>
              <a:buSzTx/>
              <a:buFont typeface="Calibri" panose="020F050202020403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Immediately after the ‘primary’ and ‘secondary’ surveys</a:t>
            </a:r>
          </a:p>
          <a:p>
            <a:pPr marL="857208" marR="0" lvl="1" indent="-342882" algn="l" defTabSz="914354" rtl="0" eaLnBrk="1" fontAlgn="auto" latinLnBrk="0" hangingPunct="1">
              <a:lnSpc>
                <a:spcPct val="90000"/>
              </a:lnSpc>
              <a:spcBef>
                <a:spcPts val="0"/>
              </a:spcBef>
              <a:spcAft>
                <a:spcPts val="600"/>
              </a:spcAft>
              <a:buClrTx/>
              <a:buSzTx/>
              <a:buFont typeface="Calibri" panose="020F050202020403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Before the team leaves the patient’s bedside</a:t>
            </a:r>
          </a:p>
          <a:p>
            <a:pPr marL="800060" marR="0" lvl="1" indent="-285750" algn="l" defTabSz="914354" rtl="0" eaLnBrk="1" fontAlgn="auto" latinLnBrk="0" hangingPunct="1">
              <a:lnSpc>
                <a:spcPct val="90000"/>
              </a:lnSpc>
              <a:spcBef>
                <a:spcPts val="0"/>
              </a:spcBef>
              <a:spcAft>
                <a:spcPts val="600"/>
              </a:spcAft>
              <a:buClrTx/>
              <a:buSzTx/>
              <a:buFont typeface="Wingdings" panose="05000000000000000000" pitchFamily="2" charset="2"/>
              <a:buChar char="§"/>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354"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Developed and validated by large global collaboration</a:t>
            </a:r>
          </a:p>
        </p:txBody>
      </p:sp>
    </p:spTree>
    <p:extLst>
      <p:ext uri="{BB962C8B-B14F-4D97-AF65-F5344CB8AC3E}">
        <p14:creationId xmlns:p14="http://schemas.microsoft.com/office/powerpoint/2010/main" val="118340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HO_ETA">
  <a:themeElements>
    <a:clrScheme name="Custom 10">
      <a:dk1>
        <a:sysClr val="windowText" lastClr="000000"/>
      </a:dk1>
      <a:lt1>
        <a:sysClr val="window" lastClr="FFFFFF"/>
      </a:lt1>
      <a:dk2>
        <a:srgbClr val="1A78BF"/>
      </a:dk2>
      <a:lt2>
        <a:srgbClr val="EEECE1"/>
      </a:lt2>
      <a:accent1>
        <a:srgbClr val="1977C0"/>
      </a:accent1>
      <a:accent2>
        <a:srgbClr val="C0504D"/>
      </a:accent2>
      <a:accent3>
        <a:srgbClr val="9BBB59"/>
      </a:accent3>
      <a:accent4>
        <a:srgbClr val="8064A2"/>
      </a:accent4>
      <a:accent5>
        <a:srgbClr val="C85006"/>
      </a:accent5>
      <a:accent6>
        <a:srgbClr val="F5652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7">
      <a:dk1>
        <a:sysClr val="windowText" lastClr="000000"/>
      </a:dk1>
      <a:lt1>
        <a:sysClr val="window" lastClr="FFFFFF"/>
      </a:lt1>
      <a:dk2>
        <a:srgbClr val="1A78BF"/>
      </a:dk2>
      <a:lt2>
        <a:srgbClr val="EEECE1"/>
      </a:lt2>
      <a:accent1>
        <a:srgbClr val="1977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7">
      <a:dk1>
        <a:sysClr val="windowText" lastClr="000000"/>
      </a:dk1>
      <a:lt1>
        <a:sysClr val="window" lastClr="FFFFFF"/>
      </a:lt1>
      <a:dk2>
        <a:srgbClr val="1A78BF"/>
      </a:dk2>
      <a:lt2>
        <a:srgbClr val="EEECE1"/>
      </a:lt2>
      <a:accent1>
        <a:srgbClr val="1977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FECE622433DA4F819517940F78849B" ma:contentTypeVersion="11" ma:contentTypeDescription="Create a new document." ma:contentTypeScope="" ma:versionID="c6efe76cd5ece35091dd010a29e44925">
  <xsd:schema xmlns:xsd="http://www.w3.org/2001/XMLSchema" xmlns:xs="http://www.w3.org/2001/XMLSchema" xmlns:p="http://schemas.microsoft.com/office/2006/metadata/properties" xmlns:ns3="08c708f4-8167-4838-b370-ec0e6e13ea9b" xmlns:ns4="4f11aa23-9e07-46d9-855b-a2e852e359a7" targetNamespace="http://schemas.microsoft.com/office/2006/metadata/properties" ma:root="true" ma:fieldsID="f3982d723c0e834d8e3e54763067330f" ns3:_="" ns4:_="">
    <xsd:import namespace="08c708f4-8167-4838-b370-ec0e6e13ea9b"/>
    <xsd:import namespace="4f11aa23-9e07-46d9-855b-a2e852e359a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c708f4-8167-4838-b370-ec0e6e13ea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11aa23-9e07-46d9-855b-a2e852e359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CA2B36-740A-43A2-8759-E5693F3ACF5C}">
  <ds:schemaRefs>
    <ds:schemaRef ds:uri="http://purl.org/dc/terms/"/>
    <ds:schemaRef ds:uri="4f11aa23-9e07-46d9-855b-a2e852e359a7"/>
    <ds:schemaRef ds:uri="http://schemas.microsoft.com/office/2006/documentManagement/types"/>
    <ds:schemaRef ds:uri="http://schemas.openxmlformats.org/package/2006/metadata/core-properties"/>
    <ds:schemaRef ds:uri="08c708f4-8167-4838-b370-ec0e6e13ea9b"/>
    <ds:schemaRef ds:uri="http://www.w3.org/XML/1998/namespace"/>
    <ds:schemaRef ds:uri="http://purl.org/dc/elements/1.1/"/>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635BD327-29C3-4417-826E-D9D0428CF9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c708f4-8167-4838-b370-ec0e6e13ea9b"/>
    <ds:schemaRef ds:uri="4f11aa23-9e07-46d9-855b-a2e852e359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52FC29-C7A1-4CB5-8762-A801B093D8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TotalTime>
  <Words>1448</Words>
  <Application>Microsoft Office PowerPoint</Application>
  <PresentationFormat>Widescreen</PresentationFormat>
  <Paragraphs>171</Paragraphs>
  <Slides>17</Slides>
  <Notes>12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Arial</vt:lpstr>
      <vt:lpstr>Arial Narrow</vt:lpstr>
      <vt:lpstr>Berlin Sans FB</vt:lpstr>
      <vt:lpstr>Berlin Sans FB Demi</vt:lpstr>
      <vt:lpstr>Calibri</vt:lpstr>
      <vt:lpstr>Calibri (body)</vt:lpstr>
      <vt:lpstr>Calibri Light</vt:lpstr>
      <vt:lpstr>Helvetica Neue</vt:lpstr>
      <vt:lpstr>Wingdings</vt:lpstr>
      <vt:lpstr>1_WHO_ETA</vt:lpstr>
      <vt:lpstr>2_Office Theme</vt:lpstr>
      <vt:lpstr>4_Office Theme</vt:lpstr>
      <vt:lpstr>5_Office Theme</vt:lpstr>
      <vt:lpstr>  WHO tools for strengthening emergency care systems   November 2019</vt:lpstr>
      <vt:lpstr>WHO TOOLS:  </vt:lpstr>
      <vt:lpstr>PowerPoint Presentation</vt:lpstr>
      <vt:lpstr>WHO Emergency Care System Framework </vt:lpstr>
      <vt:lpstr>PowerPoint Presentation</vt:lpstr>
      <vt:lpstr>PowerPoint Presentation</vt:lpstr>
      <vt:lpstr>Clinical Care Guidance:  WHO/ICRC Basic Emergency Care Course </vt:lpstr>
      <vt:lpstr>Clinical Process Guidance:  Interagency Integrated Triage Tool</vt:lpstr>
      <vt:lpstr>Clinical Process Guidance:  WHO Clinical Checklists </vt:lpstr>
      <vt:lpstr>Clinical Process Guidance:  WHO Standardized Clinical Forms (and reference card)  </vt:lpstr>
      <vt:lpstr>Clinical Process Guidance:  Resuscitation Area Designation</vt:lpstr>
      <vt:lpstr>Clinical Process Guidance:  Emergency Unit Management course</vt:lpstr>
      <vt:lpstr>Hospital Emergency Unit Assessment Tool (HEAT)</vt:lpstr>
      <vt:lpstr>Essential Resources for Emergency  Care</vt:lpstr>
      <vt:lpstr>WHO International Registry for Trauma and Emergency Care (IRTEC) </vt:lpstr>
      <vt:lpstr>WHO Trauma Care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Alliance for Care of the Injured   WHO Tools  September 2019</dc:title>
  <dc:creator>RELAN, Pryanka</dc:creator>
  <cp:lastModifiedBy>RELAN, Pryanka</cp:lastModifiedBy>
  <cp:revision>13</cp:revision>
  <dcterms:created xsi:type="dcterms:W3CDTF">2019-09-10T20:00:39Z</dcterms:created>
  <dcterms:modified xsi:type="dcterms:W3CDTF">2019-12-09T08:47:04Z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0x0101009DFECE622433DA4F819517940F78849B</vt:lpwstr>
  </property>
</Properties>
</file>