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31"/>
  </p:notesMasterIdLst>
  <p:handoutMasterIdLst>
    <p:handoutMasterId r:id="rId32"/>
  </p:handoutMasterIdLst>
  <p:sldIdLst>
    <p:sldId id="299" r:id="rId6"/>
    <p:sldId id="463" r:id="rId7"/>
    <p:sldId id="258" r:id="rId8"/>
    <p:sldId id="261" r:id="rId9"/>
    <p:sldId id="259" r:id="rId10"/>
    <p:sldId id="260" r:id="rId11"/>
    <p:sldId id="282" r:id="rId12"/>
    <p:sldId id="269" r:id="rId13"/>
    <p:sldId id="267" r:id="rId14"/>
    <p:sldId id="271" r:id="rId15"/>
    <p:sldId id="276" r:id="rId16"/>
    <p:sldId id="272" r:id="rId17"/>
    <p:sldId id="283" r:id="rId18"/>
    <p:sldId id="285" r:id="rId19"/>
    <p:sldId id="293" r:id="rId20"/>
    <p:sldId id="292" r:id="rId21"/>
    <p:sldId id="289" r:id="rId22"/>
    <p:sldId id="287" r:id="rId23"/>
    <p:sldId id="273" r:id="rId24"/>
    <p:sldId id="339" r:id="rId25"/>
    <p:sldId id="298" r:id="rId26"/>
    <p:sldId id="295" r:id="rId27"/>
    <p:sldId id="296" r:id="rId28"/>
    <p:sldId id="297" r:id="rId29"/>
    <p:sldId id="464" r:id="rId30"/>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543"/>
    <a:srgbClr val="1876C0"/>
    <a:srgbClr val="C0504D"/>
    <a:srgbClr val="263F6E"/>
    <a:srgbClr val="273F6E"/>
    <a:srgbClr val="4BACC6"/>
    <a:srgbClr val="AAC937"/>
    <a:srgbClr val="1876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36"/>
    <p:restoredTop sz="77714" autoAdjust="0"/>
  </p:normalViewPr>
  <p:slideViewPr>
    <p:cSldViewPr snapToGrid="0" snapToObjects="1">
      <p:cViewPr varScale="1">
        <p:scale>
          <a:sx n="86" d="100"/>
          <a:sy n="86" d="100"/>
        </p:scale>
        <p:origin x="672" y="7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1" d="100"/>
          <a:sy n="81" d="100"/>
        </p:scale>
        <p:origin x="-4020" y="-96"/>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image" Target="../media/image6.emf"/><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Microsoft_Excel_Worksheet.xlsx"/><Relationship Id="rId4" Type="http://schemas.openxmlformats.org/officeDocument/2006/relationships/image" Target="../media/image7.emf"/></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631970991991907E-2"/>
          <c:y val="3.3842752821948305E-2"/>
          <c:w val="0.91420937669111602"/>
          <c:h val="0.86108228667133102"/>
        </c:manualLayout>
      </c:layout>
      <c:barChart>
        <c:barDir val="col"/>
        <c:grouping val="clustered"/>
        <c:varyColors val="0"/>
        <c:ser>
          <c:idx val="0"/>
          <c:order val="0"/>
          <c:tx>
            <c:strRef>
              <c:f>Tabelle1!$B$1</c:f>
              <c:strCache>
                <c:ptCount val="1"/>
                <c:pt idx="0">
                  <c:v>Deaths</c:v>
                </c:pt>
              </c:strCache>
            </c:strRef>
          </c:tx>
          <c:spPr>
            <a:solidFill>
              <a:schemeClr val="accent1"/>
            </a:solidFill>
            <a:ln>
              <a:noFill/>
            </a:ln>
            <a:effectLst/>
          </c:spPr>
          <c:invertIfNegative val="0"/>
          <c:dPt>
            <c:idx val="0"/>
            <c:invertIfNegative val="0"/>
            <c:bubble3D val="0"/>
            <c:spPr>
              <a:blipFill dpi="0" rotWithShape="1">
                <a:blip xmlns:r="http://schemas.openxmlformats.org/officeDocument/2006/relationships" r:embed="rId3"/>
                <a:srcRect/>
                <a:stretch>
                  <a:fillRect l="19000" r="19000"/>
                </a:stretch>
              </a:blipFill>
              <a:ln>
                <a:noFill/>
              </a:ln>
              <a:effectLst/>
            </c:spPr>
            <c:pictureOptions>
              <c:pictureFormat val="stretch"/>
            </c:pictureOptions>
            <c:extLst>
              <c:ext xmlns:c16="http://schemas.microsoft.com/office/drawing/2014/chart" uri="{C3380CC4-5D6E-409C-BE32-E72D297353CC}">
                <c16:uniqueId val="{00000001-716F-0540-8338-A1CEEE3AC72B}"/>
              </c:ext>
            </c:extLst>
          </c:dPt>
          <c:dPt>
            <c:idx val="1"/>
            <c:invertIfNegative val="0"/>
            <c:bubble3D val="0"/>
            <c:spPr>
              <a:blipFill>
                <a:blip xmlns:r="http://schemas.openxmlformats.org/officeDocument/2006/relationships" r:embed="rId4"/>
                <a:stretch>
                  <a:fillRect/>
                </a:stretch>
              </a:blipFill>
              <a:ln>
                <a:noFill/>
              </a:ln>
              <a:effectLst/>
            </c:spPr>
            <c:extLst>
              <c:ext xmlns:c16="http://schemas.microsoft.com/office/drawing/2014/chart" uri="{C3380CC4-5D6E-409C-BE32-E72D297353CC}">
                <c16:uniqueId val="{00000003-716F-0540-8338-A1CEEE3AC72B}"/>
              </c:ext>
            </c:extLst>
          </c:dPt>
          <c:cat>
            <c:strRef>
              <c:f>Tabelle1!$A$2:$A$3</c:f>
              <c:strCache>
                <c:ptCount val="2"/>
                <c:pt idx="0">
                  <c:v>HIV/AIDS, TB and Malaria combined</c:v>
                </c:pt>
                <c:pt idx="1">
                  <c:v>Injury</c:v>
                </c:pt>
              </c:strCache>
            </c:strRef>
          </c:cat>
          <c:val>
            <c:numRef>
              <c:f>Tabelle1!$B$2:$B$3</c:f>
              <c:numCache>
                <c:formatCode>General</c:formatCode>
                <c:ptCount val="2"/>
                <c:pt idx="0">
                  <c:v>3.2</c:v>
                </c:pt>
                <c:pt idx="1">
                  <c:v>4.9000000000000004</c:v>
                </c:pt>
              </c:numCache>
            </c:numRef>
          </c:val>
          <c:extLst>
            <c:ext xmlns:c16="http://schemas.microsoft.com/office/drawing/2014/chart" uri="{C3380CC4-5D6E-409C-BE32-E72D297353CC}">
              <c16:uniqueId val="{00000004-716F-0540-8338-A1CEEE3AC72B}"/>
            </c:ext>
          </c:extLst>
        </c:ser>
        <c:dLbls>
          <c:showLegendKey val="0"/>
          <c:showVal val="0"/>
          <c:showCatName val="0"/>
          <c:showSerName val="0"/>
          <c:showPercent val="0"/>
          <c:showBubbleSize val="0"/>
        </c:dLbls>
        <c:gapWidth val="85"/>
        <c:overlap val="100"/>
        <c:axId val="148071168"/>
        <c:axId val="148072704"/>
      </c:barChart>
      <c:catAx>
        <c:axId val="14807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8072704"/>
        <c:crosses val="autoZero"/>
        <c:auto val="1"/>
        <c:lblAlgn val="ctr"/>
        <c:lblOffset val="100"/>
        <c:noMultiLvlLbl val="0"/>
      </c:catAx>
      <c:valAx>
        <c:axId val="148072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8071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E61-4BAD-B6DE-2F425A3985FA}"/>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E61-4BAD-B6DE-2F425A3985FA}"/>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E61-4BAD-B6DE-2F425A3985FA}"/>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E61-4BAD-B6DE-2F425A3985FA}"/>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E61-4BAD-B6DE-2F425A3985FA}"/>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E61-4BAD-B6DE-2F425A3985FA}"/>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E61-4BAD-B6DE-2F425A3985FA}"/>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FE61-4BAD-B6DE-2F425A3985FA}"/>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FE61-4BAD-B6DE-2F425A3985FA}"/>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FE61-4BAD-B6DE-2F425A3985FA}"/>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FE61-4BAD-B6DE-2F425A3985FA}"/>
              </c:ext>
            </c:extLst>
          </c:dPt>
          <c:dLbls>
            <c:dLbl>
              <c:idx val="0"/>
              <c:layout>
                <c:manualLayout>
                  <c:x val="3.6598575065786398E-2"/>
                  <c:y val="-4.90154361958927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r>
                      <a:rPr lang="en-US" sz="1400" dirty="0"/>
                      <a:t>Road injury
28%</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E61-4BAD-B6DE-2F425A3985FA}"/>
                </c:ext>
              </c:extLst>
            </c:dLbl>
            <c:dLbl>
              <c:idx val="1"/>
              <c:layout>
                <c:manualLayout>
                  <c:x val="-2.1236701769652686E-3"/>
                  <c:y val="1.513483108575133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E61-4BAD-B6DE-2F425A3985FA}"/>
                </c:ext>
              </c:extLst>
            </c:dLbl>
            <c:dLbl>
              <c:idx val="2"/>
              <c:layout>
                <c:manualLayout>
                  <c:x val="0"/>
                  <c:y val="-1.816179730290170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E61-4BAD-B6DE-2F425A3985FA}"/>
                </c:ext>
              </c:extLst>
            </c:dLbl>
            <c:dLbl>
              <c:idx val="3"/>
              <c:layout>
                <c:manualLayout>
                  <c:x val="-1.0095948074710726E-2"/>
                  <c:y val="0"/>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r>
                      <a:rPr lang="en-US" sz="1400" dirty="0">
                        <a:solidFill>
                          <a:srgbClr val="FFC000"/>
                        </a:solidFill>
                      </a:rPr>
                      <a:t>Burns</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E61-4BAD-B6DE-2F425A3985FA}"/>
                </c:ext>
              </c:extLst>
            </c:dLbl>
            <c:dLbl>
              <c:idx val="4"/>
              <c:layout>
                <c:manualLayout>
                  <c:x val="9.7282011786979632E-3"/>
                  <c:y val="0"/>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E61-4BAD-B6DE-2F425A3985FA}"/>
                </c:ext>
              </c:extLst>
            </c:dLbl>
            <c:dLbl>
              <c:idx val="5"/>
              <c:layout>
                <c:manualLayout>
                  <c:x val="3.1299187935993955E-2"/>
                  <c:y val="-1.2755902721806054E-3"/>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r>
                      <a:rPr lang="en-US" sz="1400" dirty="0"/>
                      <a:t>Exposure</a:t>
                    </a:r>
                  </a:p>
                  <a:p>
                    <a:pPr>
                      <a:defRPr sz="1400">
                        <a:solidFill>
                          <a:schemeClr val="accent1"/>
                        </a:solidFill>
                      </a:defRPr>
                    </a:pPr>
                    <a:r>
                      <a:rPr lang="en-US" sz="1400" dirty="0"/>
                      <a:t> to mechanical</a:t>
                    </a:r>
                    <a:r>
                      <a:rPr lang="en-US" sz="1400" baseline="0" dirty="0"/>
                      <a:t> </a:t>
                    </a:r>
                    <a:r>
                      <a:rPr lang="en-US" sz="1400" dirty="0"/>
                      <a:t>forces</a:t>
                    </a:r>
                    <a:r>
                      <a:rPr lang="en-US" sz="1400" baseline="0" dirty="0"/>
                      <a:t> </a:t>
                    </a:r>
                    <a:r>
                      <a:rPr lang="en-US" sz="1400" dirty="0"/>
                      <a:t>3%</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E61-4BAD-B6DE-2F425A3985FA}"/>
                </c:ext>
              </c:extLst>
            </c:dLbl>
            <c:dLbl>
              <c:idx val="6"/>
              <c:delete val="1"/>
              <c:extLst>
                <c:ext xmlns:c15="http://schemas.microsoft.com/office/drawing/2012/chart" uri="{CE6537A1-D6FC-4f65-9D91-7224C49458BB}"/>
                <c:ext xmlns:c16="http://schemas.microsoft.com/office/drawing/2014/chart" uri="{C3380CC4-5D6E-409C-BE32-E72D297353CC}">
                  <c16:uniqueId val="{0000000D-FE61-4BAD-B6DE-2F425A3985FA}"/>
                </c:ext>
              </c:extLst>
            </c:dLbl>
            <c:dLbl>
              <c:idx val="7"/>
              <c:layout>
                <c:manualLayout>
                  <c:x val="-2.6015429788484323E-2"/>
                  <c:y val="-8.127272938041789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E61-4BAD-B6DE-2F425A3985FA}"/>
                </c:ext>
              </c:extLst>
            </c:dLbl>
            <c:dLbl>
              <c:idx val="8"/>
              <c:layout>
                <c:manualLayout>
                  <c:x val="1.0618350884826343E-2"/>
                  <c:y val="0"/>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FE61-4BAD-B6DE-2F425A3985FA}"/>
                </c:ext>
              </c:extLst>
            </c:dLbl>
            <c:dLbl>
              <c:idx val="9"/>
              <c:layout>
                <c:manualLayout>
                  <c:x val="3.1855052654479028E-2"/>
                  <c:y val="0"/>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FE61-4BAD-B6DE-2F425A3985FA}"/>
                </c:ext>
              </c:extLst>
            </c:dLbl>
            <c:dLbl>
              <c:idx val="10"/>
              <c:layout>
                <c:manualLayout>
                  <c:x val="1.0830717902522871E-2"/>
                  <c:y val="0"/>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FE61-4BAD-B6DE-2F425A3985FA}"/>
                </c:ext>
              </c:extLst>
            </c:dLbl>
            <c:spPr>
              <a:noFill/>
              <a:ln>
                <a:noFill/>
              </a:ln>
              <a:effectLst/>
            </c:spPr>
            <c:txPr>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Sheet1!$K$19:$K$29</c:f>
              <c:strCache>
                <c:ptCount val="11"/>
                <c:pt idx="0">
                  <c:v>Road injury</c:v>
                </c:pt>
                <c:pt idx="1">
                  <c:v>Poisonings</c:v>
                </c:pt>
                <c:pt idx="2">
                  <c:v>Falls</c:v>
                </c:pt>
                <c:pt idx="3">
                  <c:v>Fire, heat and hot substances</c:v>
                </c:pt>
                <c:pt idx="4">
                  <c:v>Drowning</c:v>
                </c:pt>
                <c:pt idx="5">
                  <c:v>Exposure to mechanical forces</c:v>
                </c:pt>
                <c:pt idx="6">
                  <c:v>Natural disasters</c:v>
                </c:pt>
                <c:pt idx="7">
                  <c:v>Other unintentional injuries</c:v>
                </c:pt>
                <c:pt idx="8">
                  <c:v>Suicide</c:v>
                </c:pt>
                <c:pt idx="9">
                  <c:v>Homicide</c:v>
                </c:pt>
                <c:pt idx="10">
                  <c:v>War</c:v>
                </c:pt>
              </c:strCache>
            </c:strRef>
          </c:cat>
          <c:val>
            <c:numRef>
              <c:f>Sheet1!$L$19:$L$29</c:f>
              <c:numCache>
                <c:formatCode>General</c:formatCode>
                <c:ptCount val="11"/>
                <c:pt idx="0">
                  <c:v>29</c:v>
                </c:pt>
                <c:pt idx="1">
                  <c:v>2</c:v>
                </c:pt>
                <c:pt idx="2">
                  <c:v>14</c:v>
                </c:pt>
                <c:pt idx="3">
                  <c:v>3</c:v>
                </c:pt>
                <c:pt idx="4">
                  <c:v>7</c:v>
                </c:pt>
                <c:pt idx="5">
                  <c:v>3</c:v>
                </c:pt>
                <c:pt idx="6">
                  <c:v>0</c:v>
                </c:pt>
                <c:pt idx="7">
                  <c:v>13</c:v>
                </c:pt>
                <c:pt idx="8">
                  <c:v>16</c:v>
                </c:pt>
                <c:pt idx="9">
                  <c:v>10</c:v>
                </c:pt>
                <c:pt idx="10">
                  <c:v>4</c:v>
                </c:pt>
              </c:numCache>
            </c:numRef>
          </c:val>
          <c:extLst>
            <c:ext xmlns:c16="http://schemas.microsoft.com/office/drawing/2014/chart" uri="{C3380CC4-5D6E-409C-BE32-E72D297353CC}">
              <c16:uniqueId val="{00000016-FE61-4BAD-B6DE-2F425A3985F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7884708855838"/>
          <c:y val="5.4492830506623395E-2"/>
          <c:w val="0.86074584426946632"/>
          <c:h val="0.8910143389867532"/>
        </c:manualLayout>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dPt>
            <c:idx val="0"/>
            <c:invertIfNegative val="0"/>
            <c:bubble3D val="0"/>
            <c:spPr>
              <a:solidFill>
                <a:srgbClr val="C0504D"/>
              </a:solidFill>
              <a:ln>
                <a:noFill/>
              </a:ln>
              <a:effectLst/>
            </c:spPr>
            <c:extLst>
              <c:ext xmlns:c16="http://schemas.microsoft.com/office/drawing/2014/chart" uri="{C3380CC4-5D6E-409C-BE32-E72D297353CC}">
                <c16:uniqueId val="{00000001-574B-454F-AF0D-E956F645CE40}"/>
              </c:ext>
            </c:extLst>
          </c:dPt>
          <c:dPt>
            <c:idx val="1"/>
            <c:invertIfNegative val="0"/>
            <c:bubble3D val="0"/>
            <c:spPr>
              <a:solidFill>
                <a:srgbClr val="AAC937"/>
              </a:solidFill>
              <a:ln>
                <a:noFill/>
              </a:ln>
              <a:effectLst/>
            </c:spPr>
            <c:extLst>
              <c:ext xmlns:c16="http://schemas.microsoft.com/office/drawing/2014/chart" uri="{C3380CC4-5D6E-409C-BE32-E72D297353CC}">
                <c16:uniqueId val="{00000003-574B-454F-AF0D-E956F645CE40}"/>
              </c:ext>
            </c:extLst>
          </c:dPt>
          <c:dPt>
            <c:idx val="2"/>
            <c:invertIfNegative val="0"/>
            <c:bubble3D val="0"/>
            <c:spPr>
              <a:solidFill>
                <a:srgbClr val="263F6E"/>
              </a:solidFill>
              <a:ln>
                <a:noFill/>
              </a:ln>
              <a:effectLst/>
            </c:spPr>
            <c:extLst>
              <c:ext xmlns:c16="http://schemas.microsoft.com/office/drawing/2014/chart" uri="{C3380CC4-5D6E-409C-BE32-E72D297353CC}">
                <c16:uniqueId val="{00000005-574B-454F-AF0D-E956F645CE40}"/>
              </c:ext>
            </c:extLst>
          </c:dPt>
          <c:dLbls>
            <c:dLbl>
              <c:idx val="0"/>
              <c:tx>
                <c:rich>
                  <a:bodyPr/>
                  <a:lstStyle/>
                  <a:p>
                    <a:r>
                      <a:rPr lang="en-US" dirty="0"/>
                      <a:t>24.1</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4B-454F-AF0D-E956F645CE40}"/>
                </c:ext>
              </c:extLst>
            </c:dLbl>
            <c:dLbl>
              <c:idx val="1"/>
              <c:tx>
                <c:rich>
                  <a:bodyPr/>
                  <a:lstStyle/>
                  <a:p>
                    <a:r>
                      <a:rPr lang="en-US" dirty="0"/>
                      <a:t>18.4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4B-454F-AF0D-E956F645CE40}"/>
                </c:ext>
              </c:extLst>
            </c:dLbl>
            <c:dLbl>
              <c:idx val="2"/>
              <c:tx>
                <c:rich>
                  <a:bodyPr/>
                  <a:lstStyle/>
                  <a:p>
                    <a:r>
                      <a:rPr lang="en-US" dirty="0"/>
                      <a:t>9.2</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74B-454F-AF0D-E956F645CE4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LIC</c:v>
                </c:pt>
                <c:pt idx="1">
                  <c:v>MIC</c:v>
                </c:pt>
                <c:pt idx="2">
                  <c:v>HIC</c:v>
                </c:pt>
              </c:strCache>
            </c:strRef>
          </c:cat>
          <c:val>
            <c:numRef>
              <c:f>Tabelle1!$B$2:$B$4</c:f>
              <c:numCache>
                <c:formatCode>General</c:formatCode>
                <c:ptCount val="3"/>
                <c:pt idx="0">
                  <c:v>24.1</c:v>
                </c:pt>
                <c:pt idx="1">
                  <c:v>18.399999999999999</c:v>
                </c:pt>
                <c:pt idx="2">
                  <c:v>9.1999999999999993</c:v>
                </c:pt>
              </c:numCache>
            </c:numRef>
          </c:val>
          <c:extLst>
            <c:ext xmlns:c16="http://schemas.microsoft.com/office/drawing/2014/chart" uri="{C3380CC4-5D6E-409C-BE32-E72D297353CC}">
              <c16:uniqueId val="{00000006-574B-454F-AF0D-E956F645CE40}"/>
            </c:ext>
          </c:extLst>
        </c:ser>
        <c:dLbls>
          <c:showLegendKey val="0"/>
          <c:showVal val="0"/>
          <c:showCatName val="0"/>
          <c:showSerName val="0"/>
          <c:showPercent val="0"/>
          <c:showBubbleSize val="0"/>
        </c:dLbls>
        <c:gapWidth val="14"/>
        <c:axId val="58614144"/>
        <c:axId val="58615680"/>
      </c:barChart>
      <c:catAx>
        <c:axId val="58614144"/>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b" anchorCtr="1"/>
          <a:lstStyle/>
          <a:p>
            <a:pPr>
              <a:defRPr sz="2800" b="1" i="0" u="none" strike="noStrike" kern="1200" baseline="0">
                <a:solidFill>
                  <a:schemeClr val="tx1"/>
                </a:solidFill>
                <a:latin typeface="+mn-lt"/>
                <a:ea typeface="+mn-ea"/>
                <a:cs typeface="+mn-cs"/>
              </a:defRPr>
            </a:pPr>
            <a:endParaRPr lang="en-US"/>
          </a:p>
        </c:txPr>
        <c:crossAx val="58615680"/>
        <c:crosses val="autoZero"/>
        <c:auto val="1"/>
        <c:lblAlgn val="ctr"/>
        <c:lblOffset val="100"/>
        <c:noMultiLvlLbl val="0"/>
      </c:catAx>
      <c:valAx>
        <c:axId val="58615680"/>
        <c:scaling>
          <c:orientation val="minMax"/>
        </c:scaling>
        <c:delete val="1"/>
        <c:axPos val="b"/>
        <c:numFmt formatCode="General" sourceLinked="1"/>
        <c:majorTickMark val="none"/>
        <c:minorTickMark val="none"/>
        <c:tickLblPos val="nextTo"/>
        <c:crossAx val="58614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038" y="0"/>
            <a:ext cx="2951162" cy="496888"/>
          </a:xfrm>
          <a:prstGeom prst="rect">
            <a:avLst/>
          </a:prstGeom>
        </p:spPr>
        <p:txBody>
          <a:bodyPr vert="horz" lIns="91440" tIns="45720" rIns="91440" bIns="45720" rtlCol="0"/>
          <a:lstStyle>
            <a:lvl1pPr algn="r">
              <a:defRPr sz="1200"/>
            </a:lvl1pPr>
          </a:lstStyle>
          <a:p>
            <a:fld id="{405B6458-D56D-4883-B9F8-DEC3ACF79D5C}" type="datetimeFigureOut">
              <a:rPr lang="en-GB" smtClean="0"/>
              <a:t>13/09/2019</a:t>
            </a:fld>
            <a:endParaRPr lang="en-GB"/>
          </a:p>
        </p:txBody>
      </p:sp>
      <p:sp>
        <p:nvSpPr>
          <p:cNvPr id="4" name="Footer Placeholder 3"/>
          <p:cNvSpPr>
            <a:spLocks noGrp="1"/>
          </p:cNvSpPr>
          <p:nvPr>
            <p:ph type="ftr" sz="quarter" idx="2"/>
          </p:nvPr>
        </p:nvSpPr>
        <p:spPr>
          <a:xfrm>
            <a:off x="0" y="9442450"/>
            <a:ext cx="2951163"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038" y="9442450"/>
            <a:ext cx="2951162" cy="496888"/>
          </a:xfrm>
          <a:prstGeom prst="rect">
            <a:avLst/>
          </a:prstGeom>
        </p:spPr>
        <p:txBody>
          <a:bodyPr vert="horz" lIns="91440" tIns="45720" rIns="91440" bIns="45720" rtlCol="0" anchor="b"/>
          <a:lstStyle>
            <a:lvl1pPr algn="r">
              <a:defRPr sz="1200"/>
            </a:lvl1pPr>
          </a:lstStyle>
          <a:p>
            <a:fld id="{B5A00A7B-6D7C-42CA-9F64-04BE83778E5B}" type="slidenum">
              <a:rPr lang="en-GB" smtClean="0"/>
              <a:t>‹#›</a:t>
            </a:fld>
            <a:endParaRPr lang="en-GB"/>
          </a:p>
        </p:txBody>
      </p:sp>
    </p:spTree>
    <p:extLst>
      <p:ext uri="{BB962C8B-B14F-4D97-AF65-F5344CB8AC3E}">
        <p14:creationId xmlns:p14="http://schemas.microsoft.com/office/powerpoint/2010/main" val="2836014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B397BB2D-A83E-474E-9096-50977E7DDC08}" type="datetimeFigureOut">
              <a:rPr lang="en-US" smtClean="0"/>
              <a:t>9/13/2019</a:t>
            </a:fld>
            <a:endParaRPr lang="en-US"/>
          </a:p>
        </p:txBody>
      </p:sp>
      <p:sp>
        <p:nvSpPr>
          <p:cNvPr id="4" name="Slide Image Placeholder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7D9538EE-10DF-C945-BB3A-9FBBD3BF6637}" type="slidenum">
              <a:rPr lang="en-US" smtClean="0"/>
              <a:t>‹#›</a:t>
            </a:fld>
            <a:endParaRPr lang="en-US"/>
          </a:p>
        </p:txBody>
      </p:sp>
    </p:spTree>
    <p:extLst>
      <p:ext uri="{BB962C8B-B14F-4D97-AF65-F5344CB8AC3E}">
        <p14:creationId xmlns:p14="http://schemas.microsoft.com/office/powerpoint/2010/main" val="107060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ho.int/bulletin/volumes/97/5/18-213074/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dcp-3.org/chapter/2586/implications-urgent-care-needs-health-system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cp-3.org/chapter/2586/implications-urgent-care-needs-health-system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FF00"/>
                </a:solidFill>
              </a:rPr>
              <a:t>Injury kills nearly twice as many people each year as HIV, Malaria and TB COMBINED!</a:t>
            </a:r>
          </a:p>
          <a:p>
            <a:r>
              <a:rPr lang="en-GB" b="1" dirty="0">
                <a:solidFill>
                  <a:srgbClr val="FFFF00"/>
                </a:solidFill>
              </a:rPr>
              <a:t>Despite this burden, the funding for care of the injured represents less than 1% of total Development Assistance for Health.</a:t>
            </a:r>
          </a:p>
          <a:p>
            <a:endParaRPr lang="en-GB" b="0" dirty="0">
              <a:solidFill>
                <a:srgbClr val="FFFF00"/>
              </a:solidFill>
            </a:endParaRPr>
          </a:p>
          <a:p>
            <a:r>
              <a:rPr lang="en-GB" b="0" dirty="0">
                <a:solidFill>
                  <a:srgbClr val="FFFF00"/>
                </a:solidFill>
              </a:rPr>
              <a:t>[Reference: Annual deaths from the WHO Global Health Observatory 2018</a:t>
            </a:r>
          </a:p>
          <a:p>
            <a:r>
              <a:rPr lang="en-GB" b="0" dirty="0">
                <a:solidFill>
                  <a:srgbClr val="FFFF00"/>
                </a:solidFill>
              </a:rPr>
              <a:t>Injury: 4.88m deaths, Malaria: 446</a:t>
            </a:r>
            <a:r>
              <a:rPr lang="en-GB" b="0" baseline="0" dirty="0">
                <a:solidFill>
                  <a:srgbClr val="FFFF00"/>
                </a:solidFill>
              </a:rPr>
              <a:t> 000 deaths, </a:t>
            </a:r>
            <a:r>
              <a:rPr lang="en-GB" b="0" dirty="0">
                <a:solidFill>
                  <a:srgbClr val="FFFF00"/>
                </a:solidFill>
              </a:rPr>
              <a:t>HIV: 1m, TB: 1.29]</a:t>
            </a:r>
          </a:p>
          <a:p>
            <a:endParaRPr lang="en-GB" b="0" dirty="0">
              <a:solidFill>
                <a:srgbClr val="FFFF00"/>
              </a:solidFill>
            </a:endParaRPr>
          </a:p>
          <a:p>
            <a:r>
              <a:rPr lang="en-GB" b="0" dirty="0">
                <a:solidFill>
                  <a:srgbClr val="FFFF00"/>
                </a:solidFill>
              </a:rPr>
              <a:t>[</a:t>
            </a:r>
            <a:r>
              <a:rPr lang="en-US" b="0" dirty="0">
                <a:solidFill>
                  <a:srgbClr val="FFFF00"/>
                </a:solidFill>
              </a:rPr>
              <a:t>Reference: Flows of Global Health Financing Seattle, USA: Institute of Health Metrics and Evaluation; 2018 [cited 2018 8/12/18]. Available from: https://vizhub.healthdata.org/fgh/.]</a:t>
            </a:r>
          </a:p>
          <a:p>
            <a:endParaRPr lang="fr-CH" b="0" dirty="0">
              <a:solidFill>
                <a:srgbClr val="FFFF00"/>
              </a:solidFill>
            </a:endParaRPr>
          </a:p>
          <a:p>
            <a:r>
              <a:rPr lang="en-GB" b="0" dirty="0">
                <a:solidFill>
                  <a:srgbClr val="FFFF00"/>
                </a:solidFill>
              </a:rPr>
              <a:t>[</a:t>
            </a:r>
            <a:r>
              <a:rPr lang="fr-CH" b="0" dirty="0">
                <a:solidFill>
                  <a:srgbClr val="FFFF00"/>
                </a:solidFill>
              </a:rPr>
              <a:t>R</a:t>
            </a:r>
            <a:r>
              <a:rPr lang="en-US" b="0" dirty="0" err="1">
                <a:solidFill>
                  <a:srgbClr val="FFFF00"/>
                </a:solidFill>
              </a:rPr>
              <a:t>eference</a:t>
            </a:r>
            <a:r>
              <a:rPr lang="en-US" b="0" dirty="0">
                <a:solidFill>
                  <a:srgbClr val="FFFF00"/>
                </a:solidFill>
              </a:rPr>
              <a:t>: Trauma care development and development assistance: opportunities to reduce the burden of injury and strengthen health systems; 2019. Available from: </a:t>
            </a:r>
            <a:r>
              <a:rPr lang="en-US" dirty="0">
                <a:hlinkClick r:id="rId3"/>
              </a:rPr>
              <a:t>https://www.who.int/bulletin/volumes/97/5/18-213074/en/</a:t>
            </a:r>
            <a:r>
              <a:rPr lang="en-US" dirty="0"/>
              <a:t>]</a:t>
            </a:r>
            <a:endParaRPr lang="en-US" b="0" dirty="0">
              <a:solidFill>
                <a:srgbClr val="FFFF00"/>
              </a:solidFill>
            </a:endParaRPr>
          </a:p>
          <a:p>
            <a:endParaRPr lang="fr-CH" b="0" dirty="0">
              <a:solidFill>
                <a:srgbClr val="FFFF00"/>
              </a:solidFill>
            </a:endParaRPr>
          </a:p>
          <a:p>
            <a:endParaRPr lang="en-GB" b="0" dirty="0">
              <a:solidFill>
                <a:srgbClr val="FFFF00"/>
              </a:solidFill>
            </a:endParaRPr>
          </a:p>
        </p:txBody>
      </p:sp>
      <p:sp>
        <p:nvSpPr>
          <p:cNvPr id="4" name="Slide Number Placeholder 3"/>
          <p:cNvSpPr>
            <a:spLocks noGrp="1"/>
          </p:cNvSpPr>
          <p:nvPr>
            <p:ph type="sldNum" sz="quarter" idx="10"/>
          </p:nvPr>
        </p:nvSpPr>
        <p:spPr/>
        <p:txBody>
          <a:bodyPr/>
          <a:lstStyle/>
          <a:p>
            <a:fld id="{7D9538EE-10DF-C945-BB3A-9FBBD3BF6637}" type="slidenum">
              <a:rPr lang="en-US" smtClean="0"/>
              <a:t>2</a:t>
            </a:fld>
            <a:endParaRPr lang="en-US"/>
          </a:p>
        </p:txBody>
      </p:sp>
    </p:spTree>
    <p:extLst>
      <p:ext uri="{BB962C8B-B14F-4D97-AF65-F5344CB8AC3E}">
        <p14:creationId xmlns:p14="http://schemas.microsoft.com/office/powerpoint/2010/main" val="2972715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Surgery for injury is highly cost effective when compared to other hospital interventions-- as low as $32 per DALY averted, compared to $1059 for MDR TB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Disease Control Priorities, 3</a:t>
            </a:r>
            <a:r>
              <a:rPr lang="en-US" baseline="30000" dirty="0"/>
              <a:t>rd</a:t>
            </a:r>
            <a:r>
              <a:rPr lang="en-US" baseline="0" dirty="0"/>
              <a:t> edition</a:t>
            </a:r>
            <a:r>
              <a:rPr lang="en-US" dirty="0"/>
              <a:t>: </a:t>
            </a:r>
            <a:r>
              <a:rPr lang="en-GB" sz="1200" u="sng" kern="1200" dirty="0">
                <a:solidFill>
                  <a:schemeClr val="tx1"/>
                </a:solidFill>
                <a:effectLst/>
                <a:latin typeface="+mn-lt"/>
                <a:ea typeface="+mn-ea"/>
                <a:cs typeface="+mn-cs"/>
                <a:hlinkClick r:id="rId3"/>
              </a:rPr>
              <a:t>http://dcp-3.org/chapter/2586/implications-urgent-care-needs-health-systems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Hospital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https://www.ncbi.nlm.nih.gov/pubmed/16528459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https://www.ncbi.nlm.nih.gov/pubmed/18716830   </a:t>
            </a:r>
          </a:p>
          <a:p>
            <a:r>
              <a:rPr lang="en-GB" sz="1200" kern="1200" dirty="0">
                <a:solidFill>
                  <a:schemeClr val="tx1"/>
                </a:solidFill>
                <a:effectLst/>
                <a:latin typeface="+mn-lt"/>
                <a:ea typeface="+mn-ea"/>
                <a:cs typeface="+mn-cs"/>
              </a:rPr>
              <a:t> https://www.ncbi.nlm.nih.gov/pubmed/19771466</a:t>
            </a:r>
            <a:endParaRPr lang="en-US" dirty="0"/>
          </a:p>
        </p:txBody>
      </p:sp>
      <p:sp>
        <p:nvSpPr>
          <p:cNvPr id="4" name="Slide Number Placeholder 3"/>
          <p:cNvSpPr>
            <a:spLocks noGrp="1"/>
          </p:cNvSpPr>
          <p:nvPr>
            <p:ph type="sldNum" sz="quarter" idx="10"/>
          </p:nvPr>
        </p:nvSpPr>
        <p:spPr/>
        <p:txBody>
          <a:bodyPr/>
          <a:lstStyle/>
          <a:p>
            <a:fld id="{7D9538EE-10DF-C945-BB3A-9FBBD3BF6637}" type="slidenum">
              <a:rPr lang="en-US" smtClean="0"/>
              <a:t>11</a:t>
            </a:fld>
            <a:endParaRPr lang="en-US"/>
          </a:p>
        </p:txBody>
      </p:sp>
    </p:spTree>
    <p:extLst>
      <p:ext uri="{BB962C8B-B14F-4D97-AF65-F5344CB8AC3E}">
        <p14:creationId xmlns:p14="http://schemas.microsoft.com/office/powerpoint/2010/main" val="1239427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9538EE-10DF-C945-BB3A-9FBBD3BF6637}" type="slidenum">
              <a:rPr lang="en-US" smtClean="0"/>
              <a:t>12</a:t>
            </a:fld>
            <a:endParaRPr lang="en-US"/>
          </a:p>
        </p:txBody>
      </p:sp>
    </p:spTree>
    <p:extLst>
      <p:ext uri="{BB962C8B-B14F-4D97-AF65-F5344CB8AC3E}">
        <p14:creationId xmlns:p14="http://schemas.microsoft.com/office/powerpoint/2010/main" val="101186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63F6E"/>
                </a:solidFill>
              </a:rPr>
              <a:t>In 2015, 193 of the United Nations Member States developed and endorsed the Sustainable Development Goals. Emergency care is essential to many targets, NOT ONLY those on road traffic injury and UHC, but also many others…</a:t>
            </a:r>
          </a:p>
          <a:p>
            <a:endParaRPr lang="en-US" dirty="0"/>
          </a:p>
        </p:txBody>
      </p:sp>
      <p:sp>
        <p:nvSpPr>
          <p:cNvPr id="4" name="Slide Number Placeholder 3"/>
          <p:cNvSpPr>
            <a:spLocks noGrp="1"/>
          </p:cNvSpPr>
          <p:nvPr>
            <p:ph type="sldNum" sz="quarter" idx="10"/>
          </p:nvPr>
        </p:nvSpPr>
        <p:spPr/>
        <p:txBody>
          <a:bodyPr/>
          <a:lstStyle/>
          <a:p>
            <a:fld id="{7D9538EE-10DF-C945-BB3A-9FBBD3BF6637}" type="slidenum">
              <a:rPr lang="en-US" smtClean="0"/>
              <a:t>13</a:t>
            </a:fld>
            <a:endParaRPr lang="en-US"/>
          </a:p>
        </p:txBody>
      </p:sp>
    </p:spTree>
    <p:extLst>
      <p:ext uri="{BB962C8B-B14F-4D97-AF65-F5344CB8AC3E}">
        <p14:creationId xmlns:p14="http://schemas.microsoft.com/office/powerpoint/2010/main" val="145615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While emergency care is essential for injury, it also has enormous impact on NCDs (</a:t>
            </a:r>
            <a:r>
              <a:rPr lang="en-US" b="1" dirty="0" err="1"/>
              <a:t>eg</a:t>
            </a:r>
            <a:r>
              <a:rPr lang="en-US" b="1" dirty="0"/>
              <a:t>, heart attacks and strokes), child health (</a:t>
            </a:r>
            <a:r>
              <a:rPr lang="en-US" b="1" dirty="0" err="1"/>
              <a:t>eg</a:t>
            </a:r>
            <a:r>
              <a:rPr lang="en-US" b="1" dirty="0"/>
              <a:t> pneumonia, shock), maternal deaths (pregnancy-related bleeding), and disaster response. </a:t>
            </a:r>
          </a:p>
        </p:txBody>
      </p:sp>
      <p:sp>
        <p:nvSpPr>
          <p:cNvPr id="4" name="Slide Number Placeholder 3"/>
          <p:cNvSpPr>
            <a:spLocks noGrp="1"/>
          </p:cNvSpPr>
          <p:nvPr>
            <p:ph type="sldNum" sz="quarter" idx="10"/>
          </p:nvPr>
        </p:nvSpPr>
        <p:spPr/>
        <p:txBody>
          <a:bodyPr/>
          <a:lstStyle/>
          <a:p>
            <a:fld id="{7D9538EE-10DF-C945-BB3A-9FBBD3BF6637}" type="slidenum">
              <a:rPr lang="en-US" smtClean="0"/>
              <a:t>14</a:t>
            </a:fld>
            <a:endParaRPr lang="en-US"/>
          </a:p>
        </p:txBody>
      </p:sp>
    </p:spTree>
    <p:extLst>
      <p:ext uri="{BB962C8B-B14F-4D97-AF65-F5344CB8AC3E}">
        <p14:creationId xmlns:p14="http://schemas.microsoft.com/office/powerpoint/2010/main" val="972823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 text in more interesting way</a:t>
            </a:r>
          </a:p>
        </p:txBody>
      </p:sp>
      <p:sp>
        <p:nvSpPr>
          <p:cNvPr id="4" name="Slide Number Placeholder 3"/>
          <p:cNvSpPr>
            <a:spLocks noGrp="1"/>
          </p:cNvSpPr>
          <p:nvPr>
            <p:ph type="sldNum" sz="quarter" idx="10"/>
          </p:nvPr>
        </p:nvSpPr>
        <p:spPr/>
        <p:txBody>
          <a:bodyPr/>
          <a:lstStyle/>
          <a:p>
            <a:fld id="{7D9538EE-10DF-C945-BB3A-9FBBD3BF6637}" type="slidenum">
              <a:rPr lang="en-US" smtClean="0"/>
              <a:t>15</a:t>
            </a:fld>
            <a:endParaRPr lang="en-US"/>
          </a:p>
        </p:txBody>
      </p:sp>
    </p:spTree>
    <p:extLst>
      <p:ext uri="{BB962C8B-B14F-4D97-AF65-F5344CB8AC3E}">
        <p14:creationId xmlns:p14="http://schemas.microsoft.com/office/powerpoint/2010/main" val="2577561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9538EE-10DF-C945-BB3A-9FBBD3BF663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17043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9538EE-10DF-C945-BB3A-9FBBD3BF6637}" type="slidenum">
              <a:rPr lang="en-US" smtClean="0"/>
              <a:t>18</a:t>
            </a:fld>
            <a:endParaRPr lang="en-US"/>
          </a:p>
        </p:txBody>
      </p:sp>
    </p:spTree>
    <p:extLst>
      <p:ext uri="{BB962C8B-B14F-4D97-AF65-F5344CB8AC3E}">
        <p14:creationId xmlns:p14="http://schemas.microsoft.com/office/powerpoint/2010/main" val="499868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many resources freely available to help implement a trauma care system; here are some of them</a:t>
            </a:r>
          </a:p>
        </p:txBody>
      </p:sp>
      <p:sp>
        <p:nvSpPr>
          <p:cNvPr id="4" name="Slide Number Placeholder 3"/>
          <p:cNvSpPr>
            <a:spLocks noGrp="1"/>
          </p:cNvSpPr>
          <p:nvPr>
            <p:ph type="sldNum" sz="quarter" idx="10"/>
          </p:nvPr>
        </p:nvSpPr>
        <p:spPr/>
        <p:txBody>
          <a:bodyPr/>
          <a:lstStyle/>
          <a:p>
            <a:fld id="{7D9538EE-10DF-C945-BB3A-9FBBD3BF6637}" type="slidenum">
              <a:rPr lang="en-US" smtClean="0"/>
              <a:t>19</a:t>
            </a:fld>
            <a:endParaRPr lang="en-US"/>
          </a:p>
        </p:txBody>
      </p:sp>
    </p:spTree>
    <p:extLst>
      <p:ext uri="{BB962C8B-B14F-4D97-AF65-F5344CB8AC3E}">
        <p14:creationId xmlns:p14="http://schemas.microsoft.com/office/powerpoint/2010/main" val="1980590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53F87-0FCF-4BE6-A612-9716B52FDD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1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Injuries</a:t>
            </a:r>
            <a:r>
              <a:rPr lang="en-US" b="1" dirty="0"/>
              <a:t> occur </a:t>
            </a:r>
            <a:r>
              <a:rPr lang="en-US" b="1" baseline="0" dirty="0"/>
              <a:t>at home, school, work, and, play.</a:t>
            </a:r>
            <a:endParaRPr lang="en-US" b="1" dirty="0"/>
          </a:p>
          <a:p>
            <a:r>
              <a:rPr lang="en-US" b="1" baseline="0" dirty="0"/>
              <a:t>Nearly a third of injury deaths are due to road traffic injuries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rgbClr val="FF0000"/>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rgbClr val="FF0000"/>
                </a:solidFill>
                <a:effectLst/>
                <a:latin typeface="+mn-lt"/>
                <a:ea typeface="+mn-ea"/>
                <a:cs typeface="+mn-cs"/>
              </a:rPr>
              <a:t>[Reference:  WHO</a:t>
            </a:r>
            <a:r>
              <a:rPr lang="en-US" sz="1200" kern="1200" baseline="0" dirty="0">
                <a:solidFill>
                  <a:srgbClr val="FF0000"/>
                </a:solidFill>
                <a:effectLst/>
                <a:latin typeface="+mn-lt"/>
                <a:ea typeface="+mn-ea"/>
                <a:cs typeface="+mn-cs"/>
              </a:rPr>
              <a:t> Global Health Estimates 2018.]</a:t>
            </a:r>
          </a:p>
        </p:txBody>
      </p:sp>
      <p:sp>
        <p:nvSpPr>
          <p:cNvPr id="4" name="Slide Number Placeholder 3"/>
          <p:cNvSpPr>
            <a:spLocks noGrp="1"/>
          </p:cNvSpPr>
          <p:nvPr>
            <p:ph type="sldNum" sz="quarter" idx="10"/>
          </p:nvPr>
        </p:nvSpPr>
        <p:spPr/>
        <p:txBody>
          <a:bodyPr/>
          <a:lstStyle/>
          <a:p>
            <a:fld id="{7D9538EE-10DF-C945-BB3A-9FBBD3BF6637}" type="slidenum">
              <a:rPr lang="en-US" smtClean="0"/>
              <a:t>3</a:t>
            </a:fld>
            <a:endParaRPr lang="en-US" dirty="0"/>
          </a:p>
        </p:txBody>
      </p:sp>
    </p:spTree>
    <p:extLst>
      <p:ext uri="{BB962C8B-B14F-4D97-AF65-F5344CB8AC3E}">
        <p14:creationId xmlns:p14="http://schemas.microsoft.com/office/powerpoint/2010/main" val="213603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in low and middle income countries are much more likely to die of road traffic injuries. </a:t>
            </a:r>
          </a:p>
        </p:txBody>
      </p:sp>
      <p:sp>
        <p:nvSpPr>
          <p:cNvPr id="4" name="Slide Number Placeholder 3"/>
          <p:cNvSpPr>
            <a:spLocks noGrp="1"/>
          </p:cNvSpPr>
          <p:nvPr>
            <p:ph type="sldNum" sz="quarter" idx="10"/>
          </p:nvPr>
        </p:nvSpPr>
        <p:spPr/>
        <p:txBody>
          <a:bodyPr/>
          <a:lstStyle/>
          <a:p>
            <a:fld id="{7D9538EE-10DF-C945-BB3A-9FBBD3BF6637}" type="slidenum">
              <a:rPr lang="en-US" smtClean="0"/>
              <a:t>4</a:t>
            </a:fld>
            <a:endParaRPr lang="en-US" dirty="0"/>
          </a:p>
        </p:txBody>
      </p:sp>
    </p:spTree>
    <p:extLst>
      <p:ext uri="{BB962C8B-B14F-4D97-AF65-F5344CB8AC3E}">
        <p14:creationId xmlns:p14="http://schemas.microsoft.com/office/powerpoint/2010/main" val="103378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Local</a:t>
            </a:r>
            <a:r>
              <a:rPr lang="en-US" baseline="0" dirty="0"/>
              <a:t> injury </a:t>
            </a:r>
            <a:r>
              <a:rPr lang="en-US" baseline="0" dirty="0" err="1"/>
              <a:t>BoD</a:t>
            </a:r>
            <a:r>
              <a:rPr lang="en-US" baseline="0" dirty="0"/>
              <a:t> data can be inserted here, or the slide can be hidden, depending on local need. Such a local slide may show burden of injury, cost to the country, or similar data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D9538EE-10DF-C945-BB3A-9FBBD3BF6637}" type="slidenum">
              <a:rPr lang="en-US" smtClean="0"/>
              <a:t>5</a:t>
            </a:fld>
            <a:endParaRPr lang="en-US"/>
          </a:p>
        </p:txBody>
      </p:sp>
    </p:spTree>
    <p:extLst>
      <p:ext uri="{BB962C8B-B14F-4D97-AF65-F5344CB8AC3E}">
        <p14:creationId xmlns:p14="http://schemas.microsoft.com/office/powerpoint/2010/main" val="160528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The UN and the World Health Assembly have called for strengthening of emergency trauma care</a:t>
            </a:r>
          </a:p>
        </p:txBody>
      </p:sp>
      <p:sp>
        <p:nvSpPr>
          <p:cNvPr id="4" name="Slide Number Placeholder 3"/>
          <p:cNvSpPr>
            <a:spLocks noGrp="1"/>
          </p:cNvSpPr>
          <p:nvPr>
            <p:ph type="sldNum" sz="quarter" idx="10"/>
          </p:nvPr>
        </p:nvSpPr>
        <p:spPr/>
        <p:txBody>
          <a:bodyPr/>
          <a:lstStyle/>
          <a:p>
            <a:fld id="{7D9538EE-10DF-C945-BB3A-9FBBD3BF6637}" type="slidenum">
              <a:rPr lang="en-US" smtClean="0"/>
              <a:t>6</a:t>
            </a:fld>
            <a:endParaRPr lang="en-US"/>
          </a:p>
        </p:txBody>
      </p:sp>
    </p:spTree>
    <p:extLst>
      <p:ext uri="{BB962C8B-B14F-4D97-AF65-F5344CB8AC3E}">
        <p14:creationId xmlns:p14="http://schemas.microsoft.com/office/powerpoint/2010/main" val="179327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shows the essential functions of the emergency care system, from care at the scene, to transport and care in the facility. Every country, including ours, achieves these functions in some way; affordable, sustainable improvements can be made, building on this base.</a:t>
            </a:r>
          </a:p>
        </p:txBody>
      </p:sp>
      <p:sp>
        <p:nvSpPr>
          <p:cNvPr id="4" name="Slide Number Placeholder 3"/>
          <p:cNvSpPr>
            <a:spLocks noGrp="1"/>
          </p:cNvSpPr>
          <p:nvPr>
            <p:ph type="sldNum" sz="quarter" idx="10"/>
          </p:nvPr>
        </p:nvSpPr>
        <p:spPr/>
        <p:txBody>
          <a:bodyPr/>
          <a:lstStyle/>
          <a:p>
            <a:fld id="{7D9538EE-10DF-C945-BB3A-9FBBD3BF6637}" type="slidenum">
              <a:rPr lang="en-US" smtClean="0"/>
              <a:t>7</a:t>
            </a:fld>
            <a:endParaRPr lang="en-US"/>
          </a:p>
        </p:txBody>
      </p:sp>
    </p:spTree>
    <p:extLst>
      <p:ext uri="{BB962C8B-B14F-4D97-AF65-F5344CB8AC3E}">
        <p14:creationId xmlns:p14="http://schemas.microsoft.com/office/powerpoint/2010/main" val="87384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Each component is essential and can be executed at any resource level. </a:t>
            </a:r>
          </a:p>
        </p:txBody>
      </p:sp>
      <p:sp>
        <p:nvSpPr>
          <p:cNvPr id="4" name="Slide Number Placeholder 3"/>
          <p:cNvSpPr>
            <a:spLocks noGrp="1"/>
          </p:cNvSpPr>
          <p:nvPr>
            <p:ph type="sldNum" sz="quarter" idx="10"/>
          </p:nvPr>
        </p:nvSpPr>
        <p:spPr/>
        <p:txBody>
          <a:bodyPr/>
          <a:lstStyle/>
          <a:p>
            <a:fld id="{7D9538EE-10DF-C945-BB3A-9FBBD3BF6637}" type="slidenum">
              <a:rPr lang="en-US" smtClean="0"/>
              <a:t>8</a:t>
            </a:fld>
            <a:endParaRPr lang="en-US"/>
          </a:p>
        </p:txBody>
      </p:sp>
    </p:spTree>
    <p:extLst>
      <p:ext uri="{BB962C8B-B14F-4D97-AF65-F5344CB8AC3E}">
        <p14:creationId xmlns:p14="http://schemas.microsoft.com/office/powerpoint/2010/main" val="41851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replaced with a local example.]</a:t>
            </a:r>
          </a:p>
          <a:p>
            <a:r>
              <a:rPr lang="en-US" b="1" i="0" baseline="0" dirty="0"/>
              <a:t>Jon fell from a tree when he was 8 y/o trying to get mangos. There was no one at the local health facility able to treat his fracture with a simple procedure. He is now 11 years old and has difficulty walking and playing. He will face lifelong difficulties working and caring for his family .</a:t>
            </a:r>
            <a:endParaRPr lang="en-US" i="0" dirty="0"/>
          </a:p>
        </p:txBody>
      </p:sp>
      <p:sp>
        <p:nvSpPr>
          <p:cNvPr id="4" name="Slide Number Placeholder 3"/>
          <p:cNvSpPr>
            <a:spLocks noGrp="1"/>
          </p:cNvSpPr>
          <p:nvPr>
            <p:ph type="sldNum" sz="quarter" idx="10"/>
          </p:nvPr>
        </p:nvSpPr>
        <p:spPr/>
        <p:txBody>
          <a:bodyPr/>
          <a:lstStyle/>
          <a:p>
            <a:fld id="{7D9538EE-10DF-C945-BB3A-9FBBD3BF6637}" type="slidenum">
              <a:rPr lang="en-US" smtClean="0"/>
              <a:t>9</a:t>
            </a:fld>
            <a:endParaRPr lang="en-US"/>
          </a:p>
        </p:txBody>
      </p:sp>
    </p:spTree>
    <p:extLst>
      <p:ext uri="{BB962C8B-B14F-4D97-AF65-F5344CB8AC3E}">
        <p14:creationId xmlns:p14="http://schemas.microsoft.com/office/powerpoint/2010/main" val="1837660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Based on the World Bank Disease Control Priority project, provision of prehospital care is extremely cost effective – as low as $7 per year life gained for combination systems using lay people and professional paramedics, compared to $922 for ARVs for HIV!</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[Reference</a:t>
            </a:r>
            <a:r>
              <a:rPr lang="en-US" b="1" baseline="0" dirty="0"/>
              <a:t>: </a:t>
            </a:r>
            <a:r>
              <a:rPr lang="en-GB" sz="1200" u="sng" kern="1200" dirty="0">
                <a:solidFill>
                  <a:schemeClr val="tx1"/>
                </a:solidFill>
                <a:effectLst/>
                <a:latin typeface="+mn-lt"/>
                <a:ea typeface="+mn-ea"/>
                <a:cs typeface="+mn-cs"/>
                <a:hlinkClick r:id="rId3"/>
              </a:rPr>
              <a:t>http://dcp-3.org/chapter/2586/implications-urgent-care-needs-health-systems</a:t>
            </a:r>
            <a:r>
              <a:rPr lang="en-US" b="0" baseline="0" dirty="0"/>
              <a:t>]</a:t>
            </a:r>
          </a:p>
        </p:txBody>
      </p:sp>
      <p:sp>
        <p:nvSpPr>
          <p:cNvPr id="4" name="Slide Number Placeholder 3"/>
          <p:cNvSpPr>
            <a:spLocks noGrp="1"/>
          </p:cNvSpPr>
          <p:nvPr>
            <p:ph type="sldNum" sz="quarter" idx="10"/>
          </p:nvPr>
        </p:nvSpPr>
        <p:spPr/>
        <p:txBody>
          <a:bodyPr/>
          <a:lstStyle/>
          <a:p>
            <a:fld id="{7D9538EE-10DF-C945-BB3A-9FBBD3BF6637}" type="slidenum">
              <a:rPr lang="en-US" smtClean="0"/>
              <a:t>10</a:t>
            </a:fld>
            <a:endParaRPr lang="en-US"/>
          </a:p>
        </p:txBody>
      </p:sp>
    </p:spTree>
    <p:extLst>
      <p:ext uri="{BB962C8B-B14F-4D97-AF65-F5344CB8AC3E}">
        <p14:creationId xmlns:p14="http://schemas.microsoft.com/office/powerpoint/2010/main" val="39433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DA3F4C-F48D-004D-B13B-D59791C11EED}" type="datetimeFigureOut">
              <a:rPr lang="en-US" smtClean="0"/>
              <a:t>9/13/2019</a:t>
            </a:fld>
            <a:endParaRPr lang="en-US" dirty="0"/>
          </a:p>
        </p:txBody>
      </p:sp>
      <p:sp>
        <p:nvSpPr>
          <p:cNvPr id="6" name="Slide Number Placeholder 5"/>
          <p:cNvSpPr>
            <a:spLocks noGrp="1"/>
          </p:cNvSpPr>
          <p:nvPr>
            <p:ph type="sldNum" sz="quarter" idx="12"/>
          </p:nvPr>
        </p:nvSpPr>
        <p:spPr/>
        <p:txBody>
          <a:bodyPr/>
          <a:lstStyle/>
          <a:p>
            <a:fld id="{0BD303B0-5C3F-1248-AE84-EA5A6E586380}" type="slidenum">
              <a:rPr lang="en-US" smtClean="0"/>
              <a:t>‹#›</a:t>
            </a:fld>
            <a:endParaRPr lang="en-US"/>
          </a:p>
        </p:txBody>
      </p:sp>
      <p:sp>
        <p:nvSpPr>
          <p:cNvPr id="7" name="Date Placeholder 3"/>
          <p:cNvSpPr txBox="1">
            <a:spLocks/>
          </p:cNvSpPr>
          <p:nvPr userDrawn="1"/>
        </p:nvSpPr>
        <p:spPr>
          <a:xfrm>
            <a:off x="2125676" y="6352362"/>
            <a:ext cx="327171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Global Alliance for Care of the Injured (GACI)</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A3F4C-F48D-004D-B13B-D59791C11EED}"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A3F4C-F48D-004D-B13B-D59791C11EED}"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554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2006" y="1825625"/>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EN-WHOlogoN&amp;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0269" y="6293643"/>
            <a:ext cx="125888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069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961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605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050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224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973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1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572006" y="1825625"/>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Picture 2" descr="EN-WHOlogoN&amp;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2006" y="6311902"/>
            <a:ext cx="125888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10"/>
          </p:nvPr>
        </p:nvSpPr>
        <p:spPr>
          <a:xfrm>
            <a:off x="628650" y="6356351"/>
            <a:ext cx="5829300" cy="365125"/>
          </a:xfrm>
        </p:spPr>
        <p:txBody>
          <a:bodyPr/>
          <a:lstStyle/>
          <a:p>
            <a:fld id="{67DA3F4C-F48D-004D-B13B-D59791C11EED}" type="datetimeFigureOut">
              <a:rPr lang="en-US" smtClean="0"/>
              <a:t>9/13/2019</a:t>
            </a:fld>
            <a:endParaRPr lang="en-US" dirty="0"/>
          </a:p>
        </p:txBody>
      </p:sp>
      <p:sp>
        <p:nvSpPr>
          <p:cNvPr id="10" name="Footer Placeholder 9"/>
          <p:cNvSpPr>
            <a:spLocks noGrp="1"/>
          </p:cNvSpPr>
          <p:nvPr>
            <p:ph type="ftr" sz="quarter" idx="11"/>
          </p:nvPr>
        </p:nvSpPr>
        <p:spPr>
          <a:xfrm>
            <a:off x="4914900" y="5037349"/>
            <a:ext cx="3086100" cy="365125"/>
          </a:xfrm>
        </p:spPr>
        <p:txBody>
          <a:bodyPr/>
          <a:lstStyle>
            <a:lvl1pPr>
              <a:defRPr>
                <a:solidFill>
                  <a:schemeClr val="tx1"/>
                </a:solidFill>
              </a:defRPr>
            </a:lvl1pPr>
          </a:lstStyle>
          <a:p>
            <a:r>
              <a:rPr lang="en-US" dirty="0"/>
              <a:t>Global Alliance for Care of the Injured (GACI)</a:t>
            </a:r>
          </a:p>
        </p:txBody>
      </p:sp>
      <p:sp>
        <p:nvSpPr>
          <p:cNvPr id="11" name="Slide Number Placeholder 10"/>
          <p:cNvSpPr>
            <a:spLocks noGrp="1"/>
          </p:cNvSpPr>
          <p:nvPr>
            <p:ph type="sldNum" sz="quarter" idx="12"/>
          </p:nvPr>
        </p:nvSpPr>
        <p:spPr/>
        <p:txBody>
          <a:bodyPr/>
          <a:lstStyle/>
          <a:p>
            <a:fld id="{DA4D082B-D9A0-4DBD-B4EB-F9BB94929A9C}" type="slidenum">
              <a:rPr lang="en-GB" smtClean="0"/>
              <a:t>‹#›</a:t>
            </a:fld>
            <a:endParaRPr lang="en-US"/>
          </a:p>
        </p:txBody>
      </p:sp>
      <p:sp>
        <p:nvSpPr>
          <p:cNvPr id="12" name="Rectangle 11"/>
          <p:cNvSpPr/>
          <p:nvPr userDrawn="1"/>
        </p:nvSpPr>
        <p:spPr>
          <a:xfrm>
            <a:off x="1975902" y="6353779"/>
            <a:ext cx="3436903" cy="307777"/>
          </a:xfrm>
          <a:prstGeom prst="rect">
            <a:avLst/>
          </a:prstGeom>
        </p:spPr>
        <p:txBody>
          <a:bodyPr wrap="none">
            <a:spAutoFit/>
          </a:bodyPr>
          <a:lstStyle/>
          <a:p>
            <a:r>
              <a:rPr lang="en-US" sz="1400" dirty="0"/>
              <a:t>Global Alliance for Care of the Injured (GACI)</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33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571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666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DA3F4C-F48D-004D-B13B-D59791C11EED}"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DA3F4C-F48D-004D-B13B-D59791C11EED}"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DA3F4C-F48D-004D-B13B-D59791C11EED}"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DA3F4C-F48D-004D-B13B-D59791C11EED}"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A3F4C-F48D-004D-B13B-D59791C11EED}"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DA3F4C-F48D-004D-B13B-D59791C11EED}"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DA3F4C-F48D-004D-B13B-D59791C11EED}"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303B0-5C3F-1248-AE84-EA5A6E58638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A3F4C-F48D-004D-B13B-D59791C11EED}" type="datetimeFigureOut">
              <a:rPr lang="en-US" smtClean="0"/>
              <a:t>9/13/2019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303B0-5C3F-1248-AE84-EA5A6E586380}" type="slidenum">
              <a:rPr lang="en-US" smtClean="0"/>
              <a:t>‹#›</a:t>
            </a:fld>
            <a:endParaRPr lang="en-US"/>
          </a:p>
        </p:txBody>
      </p:sp>
    </p:spTree>
    <p:extLst>
      <p:ext uri="{BB962C8B-B14F-4D97-AF65-F5344CB8AC3E}">
        <p14:creationId xmlns:p14="http://schemas.microsoft.com/office/powerpoint/2010/main" val="1307694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A3F4C-F48D-004D-B13B-D59791C11EED}" type="datetimeFigureOut">
              <a:rPr lang="en-US" smtClean="0">
                <a:solidFill>
                  <a:prstClr val="black">
                    <a:tint val="75000"/>
                  </a:prstClr>
                </a:solidFill>
              </a:rPr>
              <a:pPr/>
              <a:t>9/13/2019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303B0-5C3F-1248-AE84-EA5A6E5863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770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3.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nul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17.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9232-F133-4CC1-9168-910B5E09B7E0}"/>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a:r>
              <a:rPr lang="en-US" sz="6000" b="1"/>
              <a:t>Timely care for the injured</a:t>
            </a:r>
            <a:endParaRPr lang="en-US" sz="6000"/>
          </a:p>
        </p:txBody>
      </p:sp>
      <p:pic>
        <p:nvPicPr>
          <p:cNvPr id="5" name="Picture 4" descr="A close up of a logo&#10;&#10;Description generated with very high confidence">
            <a:extLst>
              <a:ext uri="{FF2B5EF4-FFF2-40B4-BE49-F238E27FC236}">
                <a16:creationId xmlns:a16="http://schemas.microsoft.com/office/drawing/2014/main" id="{5C60D9A7-0D92-4E7C-98AC-E970ED44D6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3842" l="0" r="98641">
                        <a14:foregroundMark x1="80978" y1="46059" x2="80978" y2="46059"/>
                      </a14:backgroundRemoval>
                    </a14:imgEffect>
                  </a14:imgLayer>
                </a14:imgProps>
              </a:ext>
              <a:ext uri="{28A0092B-C50C-407E-A947-70E740481C1C}">
                <a14:useLocalDpi xmlns:a14="http://schemas.microsoft.com/office/drawing/2010/main" val="0"/>
              </a:ext>
            </a:extLst>
          </a:blip>
          <a:stretch>
            <a:fillRect/>
          </a:stretch>
        </p:blipFill>
        <p:spPr>
          <a:xfrm>
            <a:off x="361460" y="903958"/>
            <a:ext cx="1758064" cy="1939603"/>
          </a:xfrm>
          <a:prstGeom prst="rect">
            <a:avLst/>
          </a:prstGeom>
        </p:spPr>
      </p:pic>
      <p:pic>
        <p:nvPicPr>
          <p:cNvPr id="6" name="Picture 2" descr="A close up of a logo&#10;&#10;Description generated with very high confidence">
            <a:extLst>
              <a:ext uri="{FF2B5EF4-FFF2-40B4-BE49-F238E27FC236}">
                <a16:creationId xmlns:a16="http://schemas.microsoft.com/office/drawing/2014/main" id="{4A23FE2C-A246-473F-8590-5EC5E000F9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33825" y="903958"/>
            <a:ext cx="1704050" cy="219092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4">
            <a:extLst>
              <a:ext uri="{FF2B5EF4-FFF2-40B4-BE49-F238E27FC236}">
                <a16:creationId xmlns:a16="http://schemas.microsoft.com/office/drawing/2014/main" id="{538367A6-AF44-43BF-80D6-7D7991872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94" y="2487031"/>
            <a:ext cx="2424459" cy="1527409"/>
          </a:xfrm>
          <a:prstGeom prst="rect">
            <a:avLst/>
          </a:prstGeom>
        </p:spPr>
      </p:pic>
      <p:cxnSp>
        <p:nvCxnSpPr>
          <p:cNvPr id="11" name="Straight Connector 10">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generated with high confidence">
            <a:extLst>
              <a:ext uri="{FF2B5EF4-FFF2-40B4-BE49-F238E27FC236}">
                <a16:creationId xmlns:a16="http://schemas.microsoft.com/office/drawing/2014/main" id="{E9E3ADE1-DFE8-430A-9CA8-E3929EB14A09}"/>
              </a:ext>
            </a:extLst>
          </p:cNvPr>
          <p:cNvPicPr>
            <a:picLocks noChangeAspect="1"/>
          </p:cNvPicPr>
          <p:nvPr/>
        </p:nvPicPr>
        <p:blipFill>
          <a:blip r:embed="rId6"/>
          <a:stretch>
            <a:fillRect/>
          </a:stretch>
        </p:blipFill>
        <p:spPr>
          <a:xfrm>
            <a:off x="5607563" y="1906859"/>
            <a:ext cx="3334985" cy="1929161"/>
          </a:xfrm>
          <a:prstGeom prst="rect">
            <a:avLst/>
          </a:prstGeom>
        </p:spPr>
      </p:pic>
    </p:spTree>
    <p:extLst>
      <p:ext uri="{BB962C8B-B14F-4D97-AF65-F5344CB8AC3E}">
        <p14:creationId xmlns:p14="http://schemas.microsoft.com/office/powerpoint/2010/main" val="2955311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868804" y="2914971"/>
            <a:ext cx="1551846" cy="1551846"/>
          </a:xfrm>
          <a:prstGeom prst="ellipse">
            <a:avLst/>
          </a:prstGeom>
          <a:solidFill>
            <a:schemeClr val="bg1"/>
          </a:solidFill>
          <a:ln>
            <a:solidFill>
              <a:schemeClr val="accent1">
                <a:lumMod val="20000"/>
                <a:lumOff val="80000"/>
              </a:schemeClr>
            </a:solidFill>
          </a:ln>
          <a:effectLst>
            <a:outerShdw blurRad="50800" dist="38100" dir="2700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86530" y="2978391"/>
            <a:ext cx="1551846" cy="1551846"/>
          </a:xfrm>
          <a:prstGeom prst="ellipse">
            <a:avLst/>
          </a:prstGeom>
          <a:solidFill>
            <a:schemeClr val="bg1"/>
          </a:solidFill>
          <a:ln>
            <a:solidFill>
              <a:schemeClr val="accent1">
                <a:lumMod val="20000"/>
                <a:lumOff val="80000"/>
              </a:schemeClr>
            </a:solidFill>
          </a:ln>
          <a:effectLst>
            <a:outerShdw blurRad="50800" dist="38100" dir="2700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104257" y="2951905"/>
            <a:ext cx="1551846" cy="1551846"/>
          </a:xfrm>
          <a:prstGeom prst="ellipse">
            <a:avLst/>
          </a:prstGeom>
          <a:solidFill>
            <a:schemeClr val="bg1"/>
          </a:solidFill>
          <a:ln>
            <a:solidFill>
              <a:schemeClr val="accent1">
                <a:lumMod val="20000"/>
                <a:lumOff val="80000"/>
              </a:schemeClr>
            </a:solidFill>
          </a:ln>
          <a:effectLst>
            <a:outerShdw blurRad="50800" dist="38100" dir="2700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51078" y="2927826"/>
            <a:ext cx="1551846" cy="1551846"/>
          </a:xfrm>
          <a:prstGeom prst="ellipse">
            <a:avLst/>
          </a:prstGeom>
          <a:solidFill>
            <a:schemeClr val="bg1"/>
          </a:solidFill>
          <a:ln>
            <a:solidFill>
              <a:schemeClr val="accent1">
                <a:lumMod val="20000"/>
                <a:lumOff val="80000"/>
              </a:schemeClr>
            </a:solidFill>
          </a:ln>
          <a:effectLst>
            <a:outerShdw blurRad="50800" dist="38100" dir="2700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44512" y="3227901"/>
            <a:ext cx="1203426" cy="757867"/>
          </a:xfrm>
          <a:prstGeom prst="rect">
            <a:avLst/>
          </a:prstGeom>
        </p:spPr>
      </p:pic>
      <p:pic>
        <p:nvPicPr>
          <p:cNvPr id="30" name="Picture 29"/>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47154" y="3215327"/>
            <a:ext cx="1203426" cy="757867"/>
          </a:xfrm>
          <a:prstGeom prst="rect">
            <a:avLst/>
          </a:prstGeom>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3842" l="0" r="98641">
                        <a14:foregroundMark x1="80978" y1="46059" x2="80978" y2="46059"/>
                      </a14:backgroundRemoval>
                    </a14:imgEffect>
                  </a14:imgLayer>
                </a14:imgProps>
              </a:ext>
              <a:ext uri="{28A0092B-C50C-407E-A947-70E740481C1C}">
                <a14:useLocalDpi xmlns:a14="http://schemas.microsoft.com/office/drawing/2010/main" val="0"/>
              </a:ext>
            </a:extLst>
          </a:blip>
          <a:stretch>
            <a:fillRect/>
          </a:stretch>
        </p:blipFill>
        <p:spPr>
          <a:xfrm>
            <a:off x="5273741" y="3019604"/>
            <a:ext cx="1153669" cy="1272798"/>
          </a:xfrm>
          <a:prstGeom prst="rect">
            <a:avLst/>
          </a:prstGeom>
        </p:spPr>
      </p:pic>
      <p:sp>
        <p:nvSpPr>
          <p:cNvPr id="11" name="Title 1"/>
          <p:cNvSpPr>
            <a:spLocks noGrp="1"/>
          </p:cNvSpPr>
          <p:nvPr>
            <p:ph type="title"/>
          </p:nvPr>
        </p:nvSpPr>
        <p:spPr>
          <a:xfrm>
            <a:off x="457199" y="553793"/>
            <a:ext cx="7854044" cy="585988"/>
          </a:xfrm>
        </p:spPr>
        <p:txBody>
          <a:bodyPr>
            <a:normAutofit/>
          </a:bodyPr>
          <a:lstStyle/>
          <a:p>
            <a:pPr algn="ctr"/>
            <a:r>
              <a:rPr lang="en-US" sz="3200" b="1" dirty="0">
                <a:latin typeface="+mn-lt"/>
              </a:rPr>
              <a:t>Pre-hospital care is extremely cost-effective</a:t>
            </a:r>
          </a:p>
        </p:txBody>
      </p:sp>
      <p:sp>
        <p:nvSpPr>
          <p:cNvPr id="12" name="TextBox 11"/>
          <p:cNvSpPr txBox="1"/>
          <p:nvPr/>
        </p:nvSpPr>
        <p:spPr>
          <a:xfrm>
            <a:off x="962803" y="5309060"/>
            <a:ext cx="7218394" cy="492443"/>
          </a:xfrm>
          <a:prstGeom prst="rect">
            <a:avLst/>
          </a:prstGeom>
          <a:noFill/>
        </p:spPr>
        <p:txBody>
          <a:bodyPr wrap="square" lIns="0" tIns="0" rIns="0" bIns="0" rtlCol="0">
            <a:spAutoFit/>
          </a:bodyPr>
          <a:lstStyle/>
          <a:p>
            <a:pPr algn="ctr"/>
            <a:r>
              <a:rPr lang="en-US" sz="3200" b="1" dirty="0">
                <a:solidFill>
                  <a:srgbClr val="F2A543"/>
                </a:solidFill>
              </a:rPr>
              <a:t>COST PER LIFE YEAR GAINED</a:t>
            </a:r>
          </a:p>
        </p:txBody>
      </p:sp>
      <p:sp>
        <p:nvSpPr>
          <p:cNvPr id="13" name="TextBox 12"/>
          <p:cNvSpPr txBox="1"/>
          <p:nvPr/>
        </p:nvSpPr>
        <p:spPr>
          <a:xfrm>
            <a:off x="816357" y="4524821"/>
            <a:ext cx="1371600" cy="769441"/>
          </a:xfrm>
          <a:prstGeom prst="rect">
            <a:avLst/>
          </a:prstGeom>
          <a:noFill/>
        </p:spPr>
        <p:txBody>
          <a:bodyPr wrap="square" rtlCol="0">
            <a:spAutoFit/>
          </a:bodyPr>
          <a:lstStyle/>
          <a:p>
            <a:pPr algn="ctr"/>
            <a:r>
              <a:rPr lang="en-US" sz="4400" b="1" dirty="0"/>
              <a:t>$284</a:t>
            </a:r>
          </a:p>
        </p:txBody>
      </p:sp>
      <p:sp>
        <p:nvSpPr>
          <p:cNvPr id="15" name="Text Box 14"/>
          <p:cNvSpPr txBox="1"/>
          <p:nvPr/>
        </p:nvSpPr>
        <p:spPr>
          <a:xfrm>
            <a:off x="7159775" y="1443229"/>
            <a:ext cx="1663946" cy="11898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b="1" dirty="0">
                <a:solidFill>
                  <a:srgbClr val="C0504D"/>
                </a:solidFill>
                <a:ea typeface="Calibri" charset="0"/>
                <a:cs typeface="Times New Roman" charset="0"/>
              </a:rPr>
              <a:t>Anti-</a:t>
            </a:r>
            <a:r>
              <a:rPr lang="en-US" sz="2400" b="1" dirty="0" err="1">
                <a:solidFill>
                  <a:srgbClr val="C0504D"/>
                </a:solidFill>
                <a:ea typeface="Calibri" charset="0"/>
                <a:cs typeface="Times New Roman" charset="0"/>
              </a:rPr>
              <a:t>retrovirals</a:t>
            </a:r>
            <a:br>
              <a:rPr lang="en-US" sz="2400" b="1" dirty="0">
                <a:solidFill>
                  <a:srgbClr val="C0504D"/>
                </a:solidFill>
                <a:ea typeface="Calibri" charset="0"/>
                <a:cs typeface="Times New Roman" charset="0"/>
              </a:rPr>
            </a:br>
            <a:r>
              <a:rPr lang="en-US" sz="2400" b="1" dirty="0">
                <a:solidFill>
                  <a:srgbClr val="C0504D"/>
                </a:solidFill>
                <a:ea typeface="Calibri" charset="0"/>
                <a:cs typeface="Times New Roman" charset="0"/>
              </a:rPr>
              <a:t>for HIV</a:t>
            </a:r>
            <a:br>
              <a:rPr lang="en-US" sz="2400" b="1" dirty="0">
                <a:solidFill>
                  <a:schemeClr val="tx1"/>
                </a:solidFill>
                <a:ea typeface="Calibri" charset="0"/>
                <a:cs typeface="Times New Roman" charset="0"/>
              </a:rPr>
            </a:br>
            <a:endParaRPr lang="en-US" sz="2400" dirty="0">
              <a:solidFill>
                <a:schemeClr val="tx1"/>
              </a:solidFill>
              <a:ea typeface="Calibri" charset="0"/>
              <a:cs typeface="Times New Roman" charset="0"/>
            </a:endParaRPr>
          </a:p>
        </p:txBody>
      </p:sp>
      <p:sp>
        <p:nvSpPr>
          <p:cNvPr id="17" name="TextBox 16"/>
          <p:cNvSpPr txBox="1"/>
          <p:nvPr/>
        </p:nvSpPr>
        <p:spPr>
          <a:xfrm>
            <a:off x="448748" y="1385233"/>
            <a:ext cx="2089919" cy="1569660"/>
          </a:xfrm>
          <a:prstGeom prst="rect">
            <a:avLst/>
          </a:prstGeom>
          <a:noFill/>
        </p:spPr>
        <p:txBody>
          <a:bodyPr wrap="square" rtlCol="0">
            <a:spAutoFit/>
          </a:bodyPr>
          <a:lstStyle/>
          <a:p>
            <a:pPr algn="ctr"/>
            <a:r>
              <a:rPr lang="en-US" sz="2400" b="1" dirty="0"/>
              <a:t>Staffed community ambulance, rural</a:t>
            </a:r>
          </a:p>
        </p:txBody>
      </p:sp>
      <p:sp>
        <p:nvSpPr>
          <p:cNvPr id="18" name="TextBox 17"/>
          <p:cNvSpPr txBox="1"/>
          <p:nvPr/>
        </p:nvSpPr>
        <p:spPr>
          <a:xfrm>
            <a:off x="2656078" y="1331369"/>
            <a:ext cx="2089919" cy="1569660"/>
          </a:xfrm>
          <a:prstGeom prst="rect">
            <a:avLst/>
          </a:prstGeom>
          <a:noFill/>
        </p:spPr>
        <p:txBody>
          <a:bodyPr wrap="square" rtlCol="0">
            <a:spAutoFit/>
          </a:bodyPr>
          <a:lstStyle/>
          <a:p>
            <a:pPr algn="ctr"/>
            <a:r>
              <a:rPr lang="en-US" sz="2400" b="1" dirty="0"/>
              <a:t>Staffed community ambulance, urban</a:t>
            </a:r>
          </a:p>
        </p:txBody>
      </p:sp>
      <p:sp>
        <p:nvSpPr>
          <p:cNvPr id="20" name="TextBox 19"/>
          <p:cNvSpPr txBox="1"/>
          <p:nvPr/>
        </p:nvSpPr>
        <p:spPr>
          <a:xfrm>
            <a:off x="2966772" y="4545774"/>
            <a:ext cx="1371600" cy="769441"/>
          </a:xfrm>
          <a:prstGeom prst="rect">
            <a:avLst/>
          </a:prstGeom>
          <a:noFill/>
        </p:spPr>
        <p:txBody>
          <a:bodyPr wrap="square" rtlCol="0">
            <a:spAutoFit/>
          </a:bodyPr>
          <a:lstStyle/>
          <a:p>
            <a:pPr algn="ctr"/>
            <a:r>
              <a:rPr lang="en-US" sz="4400" b="1" dirty="0"/>
              <a:t>$94</a:t>
            </a:r>
          </a:p>
        </p:txBody>
      </p:sp>
      <p:sp>
        <p:nvSpPr>
          <p:cNvPr id="22" name="TextBox 21"/>
          <p:cNvSpPr txBox="1"/>
          <p:nvPr/>
        </p:nvSpPr>
        <p:spPr>
          <a:xfrm>
            <a:off x="5117187" y="4508305"/>
            <a:ext cx="1388501" cy="769441"/>
          </a:xfrm>
          <a:prstGeom prst="rect">
            <a:avLst/>
          </a:prstGeom>
          <a:noFill/>
        </p:spPr>
        <p:txBody>
          <a:bodyPr wrap="square" rtlCol="0">
            <a:spAutoFit/>
          </a:bodyPr>
          <a:lstStyle/>
          <a:p>
            <a:pPr algn="ctr"/>
            <a:r>
              <a:rPr lang="en-US" sz="4400" b="1" dirty="0"/>
              <a:t>$7</a:t>
            </a:r>
          </a:p>
        </p:txBody>
      </p:sp>
      <p:sp>
        <p:nvSpPr>
          <p:cNvPr id="23" name="TextBox 22"/>
          <p:cNvSpPr txBox="1"/>
          <p:nvPr/>
        </p:nvSpPr>
        <p:spPr>
          <a:xfrm>
            <a:off x="4863408" y="1358166"/>
            <a:ext cx="2178955" cy="1569660"/>
          </a:xfrm>
          <a:prstGeom prst="rect">
            <a:avLst/>
          </a:prstGeom>
          <a:noFill/>
        </p:spPr>
        <p:txBody>
          <a:bodyPr wrap="square" rtlCol="0">
            <a:spAutoFit/>
          </a:bodyPr>
          <a:lstStyle/>
          <a:p>
            <a:pPr algn="ctr"/>
            <a:r>
              <a:rPr lang="en-US" sz="2400" b="1" dirty="0"/>
              <a:t>Trained lay </a:t>
            </a:r>
            <a:br>
              <a:rPr lang="en-US" sz="2400" b="1" dirty="0"/>
            </a:br>
            <a:r>
              <a:rPr lang="en-US" sz="2400" b="1" dirty="0"/>
              <a:t>first responders</a:t>
            </a:r>
            <a:br>
              <a:rPr lang="en-US" sz="2400" b="1" dirty="0"/>
            </a:br>
            <a:r>
              <a:rPr lang="en-US" sz="2400" b="1" dirty="0"/>
              <a:t>and paramedics</a:t>
            </a:r>
          </a:p>
        </p:txBody>
      </p:sp>
      <p:sp>
        <p:nvSpPr>
          <p:cNvPr id="24" name="Text Box 14"/>
          <p:cNvSpPr txBox="1"/>
          <p:nvPr/>
        </p:nvSpPr>
        <p:spPr>
          <a:xfrm>
            <a:off x="7284503" y="4508305"/>
            <a:ext cx="1371600" cy="74404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4400" b="1" dirty="0">
                <a:solidFill>
                  <a:srgbClr val="C0504D"/>
                </a:solidFill>
                <a:ea typeface="Calibri" charset="0"/>
                <a:cs typeface="Times New Roman" charset="0"/>
              </a:rPr>
              <a:t>$922</a:t>
            </a:r>
            <a:endParaRPr lang="en-US" sz="3600" dirty="0">
              <a:solidFill>
                <a:srgbClr val="C0504D"/>
              </a:solidFill>
              <a:ea typeface="Calibri" charset="0"/>
              <a:cs typeface="Times New Roman" charset="0"/>
            </a:endParaRPr>
          </a:p>
        </p:txBody>
      </p:sp>
      <p:pic>
        <p:nvPicPr>
          <p:cNvPr id="32" name="Picture 31"/>
          <p:cNvPicPr>
            <a:picLocks noChangeAspect="1"/>
          </p:cNvPicPr>
          <p:nvPr/>
        </p:nvPicPr>
        <p:blipFill>
          <a:blip r:embed="rId6">
            <a:duotone>
              <a:prstClr val="black"/>
              <a:srgbClr val="C0504D">
                <a:tint val="45000"/>
                <a:satMod val="400000"/>
              </a:srgb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503665" y="3080397"/>
            <a:ext cx="933273" cy="933273"/>
          </a:xfrm>
          <a:prstGeom prst="rect">
            <a:avLst/>
          </a:prstGeom>
        </p:spPr>
      </p:pic>
      <p:cxnSp>
        <p:nvCxnSpPr>
          <p:cNvPr id="28" name="Straight Connector 27"/>
          <p:cNvCxnSpPr/>
          <p:nvPr/>
        </p:nvCxnSpPr>
        <p:spPr>
          <a:xfrm>
            <a:off x="522050" y="1186777"/>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018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1023199" y="415570"/>
            <a:ext cx="7387389" cy="585988"/>
          </a:xfrm>
        </p:spPr>
        <p:txBody>
          <a:bodyPr>
            <a:noAutofit/>
          </a:bodyPr>
          <a:lstStyle/>
          <a:p>
            <a:pPr algn="ctr"/>
            <a:r>
              <a:rPr lang="en-US" sz="3200" b="1" dirty="0">
                <a:latin typeface="+mn-lt"/>
              </a:rPr>
              <a:t>Hospital care is extremely cost-effective</a:t>
            </a:r>
          </a:p>
        </p:txBody>
      </p:sp>
      <p:cxnSp>
        <p:nvCxnSpPr>
          <p:cNvPr id="9" name="Straight Connector 8"/>
          <p:cNvCxnSpPr/>
          <p:nvPr/>
        </p:nvCxnSpPr>
        <p:spPr>
          <a:xfrm>
            <a:off x="522050" y="1186777"/>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498" b="96020" l="0" r="99083">
                        <a14:foregroundMark x1="42202" y1="18408" x2="42202" y2="18408"/>
                      </a14:backgroundRemoval>
                    </a14:imgEffect>
                  </a14:imgLayer>
                </a14:imgProps>
              </a:ext>
              <a:ext uri="{28A0092B-C50C-407E-A947-70E740481C1C}">
                <a14:useLocalDpi xmlns:a14="http://schemas.microsoft.com/office/drawing/2010/main" val="0"/>
              </a:ext>
            </a:extLst>
          </a:blip>
          <a:stretch>
            <a:fillRect/>
          </a:stretch>
        </p:blipFill>
        <p:spPr>
          <a:xfrm>
            <a:off x="1473200" y="2008374"/>
            <a:ext cx="1259507" cy="1598426"/>
          </a:xfrm>
          <a:prstGeom prst="rect">
            <a:avLst/>
          </a:prstGeom>
        </p:spPr>
      </p:pic>
      <p:sp>
        <p:nvSpPr>
          <p:cNvPr id="11" name="TextBox 10"/>
          <p:cNvSpPr txBox="1"/>
          <p:nvPr/>
        </p:nvSpPr>
        <p:spPr>
          <a:xfrm>
            <a:off x="2824480" y="4680646"/>
            <a:ext cx="7218394" cy="492443"/>
          </a:xfrm>
          <a:prstGeom prst="rect">
            <a:avLst/>
          </a:prstGeom>
          <a:noFill/>
        </p:spPr>
        <p:txBody>
          <a:bodyPr wrap="square" lIns="0" tIns="0" rIns="0" bIns="0" rtlCol="0">
            <a:spAutoFit/>
          </a:bodyPr>
          <a:lstStyle/>
          <a:p>
            <a:r>
              <a:rPr lang="en-US" sz="3200" b="1" dirty="0">
                <a:solidFill>
                  <a:srgbClr val="F2A543"/>
                </a:solidFill>
              </a:rPr>
              <a:t>COST PER DALY AVERTED</a:t>
            </a:r>
          </a:p>
        </p:txBody>
      </p:sp>
      <p:sp>
        <p:nvSpPr>
          <p:cNvPr id="2" name="TextBox 1"/>
          <p:cNvSpPr txBox="1"/>
          <p:nvPr/>
        </p:nvSpPr>
        <p:spPr>
          <a:xfrm>
            <a:off x="2824480" y="1917716"/>
            <a:ext cx="5313680" cy="3785652"/>
          </a:xfrm>
          <a:prstGeom prst="rect">
            <a:avLst/>
          </a:prstGeom>
          <a:noFill/>
        </p:spPr>
        <p:txBody>
          <a:bodyPr wrap="square" rtlCol="0">
            <a:spAutoFit/>
          </a:bodyPr>
          <a:lstStyle/>
          <a:p>
            <a:r>
              <a:rPr lang="en-GB" sz="2400" dirty="0"/>
              <a:t>Surgical care for injured patients </a:t>
            </a:r>
          </a:p>
          <a:p>
            <a:endParaRPr lang="en-GB" sz="2400" dirty="0"/>
          </a:p>
          <a:p>
            <a:pPr lvl="1"/>
            <a:r>
              <a:rPr lang="en-GB" sz="2400" dirty="0"/>
              <a:t>SIERRA LEONE	$32</a:t>
            </a:r>
          </a:p>
          <a:p>
            <a:pPr lvl="1"/>
            <a:r>
              <a:rPr lang="en-GB" sz="2400" dirty="0"/>
              <a:t>CAMBODIA	$78</a:t>
            </a:r>
          </a:p>
          <a:p>
            <a:pPr lvl="1"/>
            <a:r>
              <a:rPr lang="en-GB" sz="2400" dirty="0"/>
              <a:t>NIGERIA		$172</a:t>
            </a:r>
          </a:p>
          <a:p>
            <a:pPr lvl="1"/>
            <a:r>
              <a:rPr lang="en-GB" sz="2400" dirty="0"/>
              <a:t>HAITI		$223</a:t>
            </a:r>
          </a:p>
          <a:p>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28577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199" y="553793"/>
            <a:ext cx="7272997" cy="585988"/>
          </a:xfrm>
        </p:spPr>
        <p:txBody>
          <a:bodyPr>
            <a:noAutofit/>
          </a:bodyPr>
          <a:lstStyle/>
          <a:p>
            <a:pPr algn="ctr"/>
            <a:r>
              <a:rPr lang="en-US" sz="3200" b="1" dirty="0">
                <a:latin typeface="+mn-lt"/>
              </a:rPr>
              <a:t>Rehabilitation makes emergency care more cost-effective</a:t>
            </a:r>
          </a:p>
        </p:txBody>
      </p:sp>
      <p:sp>
        <p:nvSpPr>
          <p:cNvPr id="8" name="Oval 7"/>
          <p:cNvSpPr/>
          <p:nvPr/>
        </p:nvSpPr>
        <p:spPr>
          <a:xfrm>
            <a:off x="2215978" y="1502865"/>
            <a:ext cx="4712045" cy="4446095"/>
          </a:xfrm>
          <a:prstGeom prst="ellipse">
            <a:avLst/>
          </a:prstGeom>
          <a:solidFill>
            <a:srgbClr val="F2A5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A543"/>
              </a:solidFill>
            </a:endParaRPr>
          </a:p>
        </p:txBody>
      </p:sp>
      <p:sp>
        <p:nvSpPr>
          <p:cNvPr id="10" name="TextBox 9"/>
          <p:cNvSpPr txBox="1"/>
          <p:nvPr/>
        </p:nvSpPr>
        <p:spPr>
          <a:xfrm>
            <a:off x="2846911" y="2351843"/>
            <a:ext cx="3532706" cy="4506157"/>
          </a:xfrm>
          <a:prstGeom prst="rect">
            <a:avLst/>
          </a:prstGeom>
          <a:noFill/>
        </p:spPr>
        <p:txBody>
          <a:bodyPr wrap="square" rtlCol="0">
            <a:spAutoFit/>
          </a:bodyPr>
          <a:lstStyle/>
          <a:p>
            <a:pPr algn="ctr"/>
            <a:r>
              <a:rPr lang="en-US" sz="2400" b="1" dirty="0">
                <a:solidFill>
                  <a:schemeClr val="bg1"/>
                </a:solidFill>
              </a:rPr>
              <a:t>Post-operative rehabilitation </a:t>
            </a:r>
            <a:r>
              <a:rPr lang="en-US" sz="3600" b="1" dirty="0">
                <a:solidFill>
                  <a:srgbClr val="C00000"/>
                </a:solidFill>
              </a:rPr>
              <a:t>DECREASED</a:t>
            </a:r>
            <a:r>
              <a:rPr lang="en-US" sz="2400" b="1" dirty="0">
                <a:solidFill>
                  <a:schemeClr val="bg1"/>
                </a:solidFill>
              </a:rPr>
              <a:t> </a:t>
            </a:r>
          </a:p>
          <a:p>
            <a:pPr algn="ctr"/>
            <a:r>
              <a:rPr lang="en-US" sz="2400" b="1" dirty="0">
                <a:solidFill>
                  <a:schemeClr val="bg1"/>
                </a:solidFill>
              </a:rPr>
              <a:t>length of stay and cost by</a:t>
            </a:r>
          </a:p>
          <a:p>
            <a:pPr algn="ctr"/>
            <a:r>
              <a:rPr lang="en-US" sz="4000" b="1" dirty="0">
                <a:solidFill>
                  <a:srgbClr val="C00000"/>
                </a:solidFill>
              </a:rPr>
              <a:t>$1600</a:t>
            </a:r>
          </a:p>
          <a:p>
            <a:pPr algn="ctr"/>
            <a:r>
              <a:rPr lang="en-US" sz="2000" b="1" dirty="0">
                <a:solidFill>
                  <a:srgbClr val="273F6E"/>
                </a:solidFill>
              </a:rPr>
              <a:t>per patient</a:t>
            </a:r>
          </a:p>
          <a:p>
            <a:pPr algn="ctr"/>
            <a:endParaRPr lang="en-US" sz="4400" b="1" dirty="0">
              <a:solidFill>
                <a:schemeClr val="bg1"/>
              </a:solidFill>
            </a:endParaRPr>
          </a:p>
        </p:txBody>
      </p:sp>
      <p:cxnSp>
        <p:nvCxnSpPr>
          <p:cNvPr id="9" name="Straight Connector 8"/>
          <p:cNvCxnSpPr/>
          <p:nvPr/>
        </p:nvCxnSpPr>
        <p:spPr>
          <a:xfrm>
            <a:off x="522050" y="1335633"/>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37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19727" y="2099886"/>
            <a:ext cx="2038693" cy="198432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80F6500E-9C07-4C4A-9D0D-AA14CFFFA35C}"/>
              </a:ext>
            </a:extLst>
          </p:cNvPr>
          <p:cNvSpPr txBox="1"/>
          <p:nvPr/>
        </p:nvSpPr>
        <p:spPr>
          <a:xfrm>
            <a:off x="320976" y="2078832"/>
            <a:ext cx="5002139" cy="923330"/>
          </a:xfrm>
          <a:prstGeom prst="rect">
            <a:avLst/>
          </a:prstGeom>
          <a:noFill/>
        </p:spPr>
        <p:txBody>
          <a:bodyPr wrap="square" rtlCol="0">
            <a:spAutoFit/>
          </a:bodyPr>
          <a:lstStyle/>
          <a:p>
            <a:endParaRPr lang="en-US" dirty="0">
              <a:solidFill>
                <a:srgbClr val="263F6E"/>
              </a:solidFill>
            </a:endParaRPr>
          </a:p>
          <a:p>
            <a:endParaRPr lang="en-US" dirty="0">
              <a:solidFill>
                <a:srgbClr val="263F6E"/>
              </a:solidFill>
            </a:endParaRPr>
          </a:p>
          <a:p>
            <a:endParaRPr lang="en-US" dirty="0">
              <a:solidFill>
                <a:srgbClr val="263F6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484" y="249853"/>
            <a:ext cx="5840154" cy="86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a:off x="394454" y="1282474"/>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Inhaltsplatzhalter 2"/>
          <p:cNvSpPr>
            <a:spLocks noGrp="1"/>
          </p:cNvSpPr>
          <p:nvPr>
            <p:ph idx="1"/>
          </p:nvPr>
        </p:nvSpPr>
        <p:spPr>
          <a:xfrm>
            <a:off x="584792" y="1614607"/>
            <a:ext cx="6464594" cy="4241093"/>
          </a:xfrm>
        </p:spPr>
        <p:txBody>
          <a:bodyPr>
            <a:noAutofit/>
          </a:bodyPr>
          <a:lstStyle/>
          <a:p>
            <a:pPr marL="358775" indent="-358775">
              <a:buNone/>
            </a:pPr>
            <a:r>
              <a:rPr lang="en-ZA" sz="2600" baseline="30000" dirty="0"/>
              <a:t>3.6</a:t>
            </a:r>
            <a:r>
              <a:rPr lang="en-ZA" sz="2600" dirty="0"/>
              <a:t>	By 2020, halve the number of global deaths and injuries from road traffic accidents</a:t>
            </a:r>
          </a:p>
          <a:p>
            <a:pPr marL="358775" indent="-358775">
              <a:buNone/>
            </a:pPr>
            <a:r>
              <a:rPr lang="en-ZA" sz="2600" b="1" dirty="0">
                <a:solidFill>
                  <a:schemeClr val="accent6"/>
                </a:solidFill>
              </a:rPr>
              <a:t>	</a:t>
            </a:r>
            <a:r>
              <a:rPr lang="en-ZA" sz="2600" b="1" dirty="0">
                <a:solidFill>
                  <a:srgbClr val="F2A543"/>
                </a:solidFill>
              </a:rPr>
              <a:t>Post-crash emergency care and rehabilitation could avert around 40% of these deaths</a:t>
            </a:r>
          </a:p>
          <a:p>
            <a:pPr marL="358775" indent="-358775">
              <a:buNone/>
            </a:pPr>
            <a:endParaRPr lang="en-US" sz="2600" dirty="0"/>
          </a:p>
          <a:p>
            <a:pPr marL="358775" indent="-358775">
              <a:buNone/>
            </a:pPr>
            <a:r>
              <a:rPr lang="en-US" sz="2600" baseline="30000" dirty="0"/>
              <a:t>3.8</a:t>
            </a:r>
            <a:r>
              <a:rPr lang="en-US" sz="2600" dirty="0"/>
              <a:t>	Achieve universal health coverage </a:t>
            </a:r>
            <a:br>
              <a:rPr lang="en-US" sz="2600" dirty="0"/>
            </a:br>
            <a:r>
              <a:rPr lang="en-US" sz="2600" dirty="0"/>
              <a:t>including financial risk protection &amp; access</a:t>
            </a:r>
            <a:br>
              <a:rPr lang="en-US" sz="2600" dirty="0"/>
            </a:br>
            <a:r>
              <a:rPr lang="en-US" sz="2600" dirty="0"/>
              <a:t>to quality essential health-care services…. </a:t>
            </a:r>
          </a:p>
          <a:p>
            <a:pPr marL="358775" indent="-358775">
              <a:buNone/>
            </a:pPr>
            <a:r>
              <a:rPr lang="en-US" sz="2600" b="1" dirty="0">
                <a:solidFill>
                  <a:schemeClr val="accent6"/>
                </a:solidFill>
              </a:rPr>
              <a:t>	</a:t>
            </a:r>
            <a:r>
              <a:rPr lang="en-US" sz="2600" b="1" dirty="0">
                <a:solidFill>
                  <a:srgbClr val="F2A543"/>
                </a:solidFill>
              </a:rPr>
              <a:t>Timely emergency care access is critical to effective universal health coverage</a:t>
            </a:r>
          </a:p>
        </p:txBody>
      </p:sp>
    </p:spTree>
    <p:extLst>
      <p:ext uri="{BB962C8B-B14F-4D97-AF65-F5344CB8AC3E}">
        <p14:creationId xmlns:p14="http://schemas.microsoft.com/office/powerpoint/2010/main" val="1220172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68838" y="2760574"/>
            <a:ext cx="8256041" cy="585988"/>
          </a:xfrm>
        </p:spPr>
        <p:txBody>
          <a:bodyPr>
            <a:noAutofit/>
          </a:bodyPr>
          <a:lstStyle/>
          <a:p>
            <a:br>
              <a:rPr lang="en-US" sz="2800" b="1" dirty="0">
                <a:solidFill>
                  <a:srgbClr val="F2A543"/>
                </a:solidFill>
                <a:latin typeface="+mn-lt"/>
              </a:rPr>
            </a:br>
            <a:r>
              <a:rPr lang="en-US" sz="2600" b="1" dirty="0">
                <a:solidFill>
                  <a:srgbClr val="F2A543"/>
                </a:solidFill>
                <a:latin typeface="+mn-lt"/>
              </a:rPr>
              <a:t>Emergency care </a:t>
            </a:r>
            <a:r>
              <a:rPr lang="en-US" sz="2600" dirty="0">
                <a:solidFill>
                  <a:srgbClr val="263F6E"/>
                </a:solidFill>
                <a:latin typeface="+mn-lt"/>
              </a:rPr>
              <a:t>can also contribute to the achievement of 10 other SDG targets, by addressing:</a:t>
            </a:r>
            <a:br>
              <a:rPr lang="en-US" sz="2600" dirty="0">
                <a:solidFill>
                  <a:srgbClr val="263F6E"/>
                </a:solidFill>
                <a:latin typeface="+mn-lt"/>
              </a:rPr>
            </a:br>
            <a:br>
              <a:rPr lang="en-US" sz="2600" dirty="0">
                <a:solidFill>
                  <a:srgbClr val="263F6E"/>
                </a:solidFill>
                <a:latin typeface="+mn-lt"/>
              </a:rPr>
            </a:br>
            <a:r>
              <a:rPr lang="en-US" sz="2600" dirty="0">
                <a:solidFill>
                  <a:srgbClr val="263F6E"/>
                </a:solidFill>
                <a:latin typeface="+mn-lt"/>
              </a:rPr>
              <a:t>-Noncommunicable diseases</a:t>
            </a:r>
            <a:br>
              <a:rPr lang="en-US" sz="2600" dirty="0">
                <a:solidFill>
                  <a:srgbClr val="263F6E"/>
                </a:solidFill>
                <a:latin typeface="+mn-lt"/>
              </a:rPr>
            </a:br>
            <a:r>
              <a:rPr lang="en-US" sz="2600" dirty="0">
                <a:solidFill>
                  <a:srgbClr val="263F6E"/>
                </a:solidFill>
                <a:latin typeface="+mn-lt"/>
              </a:rPr>
              <a:t>-Obstetrics</a:t>
            </a:r>
            <a:br>
              <a:rPr lang="en-US" sz="2600" dirty="0">
                <a:solidFill>
                  <a:srgbClr val="263F6E"/>
                </a:solidFill>
                <a:latin typeface="+mn-lt"/>
              </a:rPr>
            </a:br>
            <a:r>
              <a:rPr lang="en-US" sz="2600" dirty="0">
                <a:solidFill>
                  <a:srgbClr val="263F6E"/>
                </a:solidFill>
                <a:latin typeface="+mn-lt"/>
              </a:rPr>
              <a:t>-Child health</a:t>
            </a:r>
            <a:br>
              <a:rPr lang="en-US" sz="2600" dirty="0">
                <a:solidFill>
                  <a:srgbClr val="263F6E"/>
                </a:solidFill>
                <a:latin typeface="+mn-lt"/>
              </a:rPr>
            </a:br>
            <a:r>
              <a:rPr lang="en-US" sz="2600" dirty="0">
                <a:solidFill>
                  <a:srgbClr val="263F6E"/>
                </a:solidFill>
                <a:latin typeface="+mn-lt"/>
              </a:rPr>
              <a:t>-Disasters</a:t>
            </a:r>
            <a:br>
              <a:rPr lang="en-US" sz="2600" dirty="0">
                <a:solidFill>
                  <a:srgbClr val="263F6E"/>
                </a:solidFill>
                <a:latin typeface="+mn-lt"/>
              </a:rPr>
            </a:br>
            <a:r>
              <a:rPr lang="en-US" sz="2600" dirty="0">
                <a:solidFill>
                  <a:srgbClr val="263F6E"/>
                </a:solidFill>
                <a:latin typeface="+mn-lt"/>
              </a:rPr>
              <a:t>-Violence</a:t>
            </a:r>
            <a:br>
              <a:rPr lang="en-US" sz="2800" dirty="0">
                <a:solidFill>
                  <a:srgbClr val="263F6E"/>
                </a:solidFill>
              </a:rPr>
            </a:br>
            <a:br>
              <a:rPr lang="en-US" sz="2800" dirty="0">
                <a:solidFill>
                  <a:srgbClr val="263F6E"/>
                </a:solidFill>
              </a:rPr>
            </a:br>
            <a:br>
              <a:rPr lang="en-US" sz="2800" dirty="0">
                <a:solidFill>
                  <a:srgbClr val="263F6E"/>
                </a:solidFill>
              </a:rPr>
            </a:br>
            <a:endParaRPr lang="en-US" sz="2800" b="1" dirty="0">
              <a:solidFill>
                <a:srgbClr val="F2A543"/>
              </a:solidFill>
              <a:latin typeface="+mn-lt"/>
            </a:endParaRPr>
          </a:p>
        </p:txBody>
      </p:sp>
      <p:pic>
        <p:nvPicPr>
          <p:cNvPr id="17" name="Bild 5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83247" y="4223646"/>
            <a:ext cx="849459" cy="849459"/>
          </a:xfrm>
          <a:prstGeom prst="rect">
            <a:avLst/>
          </a:prstGeom>
        </p:spPr>
      </p:pic>
      <p:pic>
        <p:nvPicPr>
          <p:cNvPr id="18" name="Bild 5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89759" y="4223646"/>
            <a:ext cx="849459" cy="849459"/>
          </a:xfrm>
          <a:prstGeom prst="rect">
            <a:avLst/>
          </a:prstGeom>
        </p:spPr>
      </p:pic>
      <p:pic>
        <p:nvPicPr>
          <p:cNvPr id="19" name="Bild 5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96271" y="4223646"/>
            <a:ext cx="849459" cy="849459"/>
          </a:xfrm>
          <a:prstGeom prst="rect">
            <a:avLst/>
          </a:prstGeom>
        </p:spPr>
      </p:pic>
      <p:pic>
        <p:nvPicPr>
          <p:cNvPr id="20" name="Bild 5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02783" y="4223646"/>
            <a:ext cx="849459" cy="849459"/>
          </a:xfrm>
          <a:prstGeom prst="rect">
            <a:avLst/>
          </a:prstGeom>
        </p:spPr>
      </p:pic>
      <p:pic>
        <p:nvPicPr>
          <p:cNvPr id="21" name="Bild 5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36191" y="4223646"/>
            <a:ext cx="849459" cy="849459"/>
          </a:xfrm>
          <a:prstGeom prst="rect">
            <a:avLst/>
          </a:prstGeom>
        </p:spPr>
      </p:pic>
      <p:pic>
        <p:nvPicPr>
          <p:cNvPr id="22" name="Bild 40"/>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08557" y="5138080"/>
            <a:ext cx="849459" cy="849459"/>
          </a:xfrm>
          <a:prstGeom prst="rect">
            <a:avLst/>
          </a:prstGeom>
        </p:spPr>
      </p:pic>
      <p:pic>
        <p:nvPicPr>
          <p:cNvPr id="23" name="Bild 4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15069" y="5138080"/>
            <a:ext cx="849459" cy="849459"/>
          </a:xfrm>
          <a:prstGeom prst="rect">
            <a:avLst/>
          </a:prstGeom>
        </p:spPr>
      </p:pic>
      <p:pic>
        <p:nvPicPr>
          <p:cNvPr id="24" name="Bild 42"/>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21581" y="5138080"/>
            <a:ext cx="849459" cy="849459"/>
          </a:xfrm>
          <a:prstGeom prst="rect">
            <a:avLst/>
          </a:prstGeom>
        </p:spPr>
      </p:pic>
      <p:pic>
        <p:nvPicPr>
          <p:cNvPr id="25" name="Bild 43"/>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728093" y="5138080"/>
            <a:ext cx="849459" cy="849459"/>
          </a:xfrm>
          <a:prstGeom prst="rect">
            <a:avLst/>
          </a:prstGeom>
        </p:spPr>
      </p:pic>
      <p:pic>
        <p:nvPicPr>
          <p:cNvPr id="26" name="Bild 54"/>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083247" y="5105592"/>
            <a:ext cx="881947" cy="881947"/>
          </a:xfrm>
          <a:prstGeom prst="rect">
            <a:avLst/>
          </a:prstGeom>
        </p:spPr>
      </p:pic>
      <p:pic>
        <p:nvPicPr>
          <p:cNvPr id="27" name="Bild 34"/>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314844" y="4223646"/>
            <a:ext cx="1763894" cy="1763894"/>
          </a:xfrm>
          <a:prstGeom prst="rect">
            <a:avLst/>
          </a:prstGeom>
        </p:spPr>
      </p:pic>
      <p:cxnSp>
        <p:nvCxnSpPr>
          <p:cNvPr id="28" name="Straight Connector 27"/>
          <p:cNvCxnSpPr/>
          <p:nvPr/>
        </p:nvCxnSpPr>
        <p:spPr>
          <a:xfrm>
            <a:off x="403222" y="1122986"/>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178654" y="453866"/>
            <a:ext cx="4299857" cy="535531"/>
          </a:xfrm>
          <a:prstGeom prst="rect">
            <a:avLst/>
          </a:prstGeom>
        </p:spPr>
        <p:txBody>
          <a:bodyPr vert="horz" lIns="91440" tIns="45720" rIns="91440" bIns="45720" rtlCol="0" anchor="ctr">
            <a:noAutofit/>
          </a:bodyPr>
          <a:lstStyle>
            <a:lvl1pPr algn="ctr">
              <a:lnSpc>
                <a:spcPct val="90000"/>
              </a:lnSpc>
              <a:spcBef>
                <a:spcPct val="0"/>
              </a:spcBef>
              <a:buNone/>
              <a:defRPr sz="3200" b="1">
                <a:ea typeface="+mj-ea"/>
                <a:cs typeface="+mj-cs"/>
              </a:defRPr>
            </a:lvl1pPr>
          </a:lstStyle>
          <a:p>
            <a:r>
              <a:rPr lang="en-GB" dirty="0"/>
              <a:t>Beyond injury</a:t>
            </a:r>
          </a:p>
        </p:txBody>
      </p:sp>
      <p:pic>
        <p:nvPicPr>
          <p:cNvPr id="32" name="Picture 31" descr="A.pn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091551" y="1989795"/>
            <a:ext cx="1478425" cy="2158735"/>
          </a:xfrm>
          <a:prstGeom prst="rect">
            <a:avLst/>
          </a:prstGeom>
        </p:spPr>
      </p:pic>
      <p:pic>
        <p:nvPicPr>
          <p:cNvPr id="33" name="Picture 32" descr="A.png"/>
          <p:cNvPicPr>
            <a:picLocks noChangeAspect="1"/>
          </p:cNvPicPr>
          <p:nvPr/>
        </p:nvPicPr>
        <p:blipFill rotWithShape="1">
          <a:blip r:embed="rId15" cstate="print">
            <a:extLst>
              <a:ext uri="{28A0092B-C50C-407E-A947-70E740481C1C}">
                <a14:useLocalDpi xmlns:a14="http://schemas.microsoft.com/office/drawing/2010/main"/>
              </a:ext>
            </a:extLst>
          </a:blip>
          <a:srcRect r="-3"/>
          <a:stretch/>
        </p:blipFill>
        <p:spPr>
          <a:xfrm>
            <a:off x="7025327" y="2227546"/>
            <a:ext cx="1682249" cy="1579412"/>
          </a:xfrm>
          <a:prstGeom prst="rect">
            <a:avLst/>
          </a:prstGeom>
        </p:spPr>
      </p:pic>
      <p:pic>
        <p:nvPicPr>
          <p:cNvPr id="34" name="Picture 33" descr="A.png"/>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405106" y="1853290"/>
            <a:ext cx="1762177" cy="2202941"/>
          </a:xfrm>
          <a:prstGeom prst="rect">
            <a:avLst/>
          </a:prstGeom>
        </p:spPr>
      </p:pic>
    </p:spTree>
    <p:extLst>
      <p:ext uri="{BB962C8B-B14F-4D97-AF65-F5344CB8AC3E}">
        <p14:creationId xmlns:p14="http://schemas.microsoft.com/office/powerpoint/2010/main" val="2387717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ctr"/>
            <a:r>
              <a:rPr lang="en-GB" sz="3200" b="1" dirty="0">
                <a:latin typeface="+mn-lt"/>
              </a:rPr>
              <a:t>Impact of emergency care</a:t>
            </a:r>
          </a:p>
        </p:txBody>
      </p:sp>
      <p:cxnSp>
        <p:nvCxnSpPr>
          <p:cNvPr id="5" name="Straight Connector 4"/>
          <p:cNvCxnSpPr/>
          <p:nvPr/>
        </p:nvCxnSpPr>
        <p:spPr>
          <a:xfrm>
            <a:off x="536627" y="1467405"/>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123267" y="1690689"/>
            <a:ext cx="4587319" cy="4537606"/>
          </a:xfrm>
          <a:prstGeom prst="ellipse">
            <a:avLst/>
          </a:prstGeom>
          <a:solidFill>
            <a:srgbClr val="F2A5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A543"/>
              </a:solidFill>
            </a:endParaRPr>
          </a:p>
        </p:txBody>
      </p:sp>
      <p:sp>
        <p:nvSpPr>
          <p:cNvPr id="7" name="TextBox 6"/>
          <p:cNvSpPr txBox="1"/>
          <p:nvPr/>
        </p:nvSpPr>
        <p:spPr>
          <a:xfrm>
            <a:off x="2811150" y="2435998"/>
            <a:ext cx="3211551" cy="3046988"/>
          </a:xfrm>
          <a:prstGeom prst="rect">
            <a:avLst/>
          </a:prstGeom>
          <a:noFill/>
          <a:ln>
            <a:noFill/>
          </a:ln>
        </p:spPr>
        <p:txBody>
          <a:bodyPr wrap="square" rtlCol="0">
            <a:spAutoFit/>
          </a:bodyPr>
          <a:lstStyle/>
          <a:p>
            <a:pPr algn="ctr"/>
            <a:r>
              <a:rPr lang="en-US" sz="2400" b="1" dirty="0">
                <a:solidFill>
                  <a:schemeClr val="bg1"/>
                </a:solidFill>
              </a:rPr>
              <a:t>Over </a:t>
            </a:r>
            <a:r>
              <a:rPr lang="en-US" sz="3600" b="1" dirty="0">
                <a:solidFill>
                  <a:srgbClr val="C00000"/>
                </a:solidFill>
              </a:rPr>
              <a:t>HALF </a:t>
            </a:r>
            <a:r>
              <a:rPr lang="en-US" sz="2400" b="1" dirty="0">
                <a:solidFill>
                  <a:schemeClr val="bg1"/>
                </a:solidFill>
              </a:rPr>
              <a:t>of deaths and a </a:t>
            </a:r>
            <a:r>
              <a:rPr lang="en-US" sz="3600" b="1" dirty="0">
                <a:solidFill>
                  <a:srgbClr val="C00000"/>
                </a:solidFill>
              </a:rPr>
              <a:t>THIRD</a:t>
            </a:r>
            <a:r>
              <a:rPr lang="en-US" sz="2400" b="1" dirty="0">
                <a:solidFill>
                  <a:srgbClr val="C0504D"/>
                </a:solidFill>
              </a:rPr>
              <a:t> </a:t>
            </a:r>
            <a:r>
              <a:rPr lang="en-US" sz="2400" b="1" dirty="0">
                <a:solidFill>
                  <a:schemeClr val="bg1"/>
                </a:solidFill>
              </a:rPr>
              <a:t>of disability in low- and middle-income countries are from conditions treatable by emergency care</a:t>
            </a:r>
            <a:endParaRPr lang="en-US" sz="4400" b="1" dirty="0">
              <a:solidFill>
                <a:schemeClr val="bg1"/>
              </a:solidFill>
            </a:endParaRPr>
          </a:p>
        </p:txBody>
      </p:sp>
    </p:spTree>
    <p:extLst>
      <p:ext uri="{BB962C8B-B14F-4D97-AF65-F5344CB8AC3E}">
        <p14:creationId xmlns:p14="http://schemas.microsoft.com/office/powerpoint/2010/main" val="2028002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76C0"/>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195942" y="846787"/>
            <a:ext cx="8852365" cy="2929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000" b="1" dirty="0">
              <a:solidFill>
                <a:prstClr val="white"/>
              </a:solidFill>
              <a:latin typeface="Calibri" panose="020F0502020204030204"/>
            </a:endParaRPr>
          </a:p>
        </p:txBody>
      </p:sp>
      <p:sp>
        <p:nvSpPr>
          <p:cNvPr id="2" name="Rectangle 1"/>
          <p:cNvSpPr/>
          <p:nvPr/>
        </p:nvSpPr>
        <p:spPr>
          <a:xfrm>
            <a:off x="1244010" y="1924005"/>
            <a:ext cx="6485860" cy="3970318"/>
          </a:xfrm>
          <a:prstGeom prst="rect">
            <a:avLst/>
          </a:prstGeom>
        </p:spPr>
        <p:txBody>
          <a:bodyPr wrap="square">
            <a:spAutoFit/>
          </a:bodyPr>
          <a:lstStyle/>
          <a:p>
            <a:r>
              <a:rPr lang="en-US" sz="2800" dirty="0">
                <a:solidFill>
                  <a:schemeClr val="bg1"/>
                </a:solidFill>
              </a:rPr>
              <a:t>Local slide outlining what is already in place in your country, and major gaps.</a:t>
            </a:r>
            <a:br>
              <a:rPr lang="en-US" sz="2800" dirty="0">
                <a:solidFill>
                  <a:schemeClr val="bg1"/>
                </a:solidFill>
              </a:rPr>
            </a:br>
            <a:br>
              <a:rPr lang="en-US" sz="2800" dirty="0">
                <a:solidFill>
                  <a:schemeClr val="bg1"/>
                </a:solidFill>
              </a:rPr>
            </a:br>
            <a:r>
              <a:rPr lang="en-US" sz="2800" dirty="0">
                <a:solidFill>
                  <a:schemeClr val="bg1"/>
                </a:solidFill>
              </a:rPr>
              <a:t>Mention successful emergency care strengthening efforts in nearby countries</a:t>
            </a:r>
            <a:br>
              <a:rPr lang="en-US" sz="2800" dirty="0">
                <a:solidFill>
                  <a:schemeClr val="bg1"/>
                </a:solidFill>
              </a:rPr>
            </a:br>
            <a:br>
              <a:rPr lang="en-US" sz="2800" dirty="0">
                <a:solidFill>
                  <a:schemeClr val="bg1"/>
                </a:solidFill>
              </a:rPr>
            </a:br>
            <a:r>
              <a:rPr lang="en-US" sz="2800" dirty="0">
                <a:solidFill>
                  <a:schemeClr val="bg1"/>
                </a:solidFill>
              </a:rPr>
              <a:t>Emphasize the importance of being leaders in emergency care development and not being left behind</a:t>
            </a:r>
            <a:endParaRPr lang="en-GB" sz="2800" dirty="0"/>
          </a:p>
        </p:txBody>
      </p:sp>
      <p:sp>
        <p:nvSpPr>
          <p:cNvPr id="3" name="TextBox 2"/>
          <p:cNvSpPr txBox="1"/>
          <p:nvPr/>
        </p:nvSpPr>
        <p:spPr>
          <a:xfrm>
            <a:off x="861237" y="846787"/>
            <a:ext cx="8070112" cy="1077218"/>
          </a:xfrm>
          <a:prstGeom prst="rect">
            <a:avLst/>
          </a:prstGeom>
          <a:noFill/>
        </p:spPr>
        <p:txBody>
          <a:bodyPr wrap="square" rtlCol="0">
            <a:spAutoFit/>
          </a:bodyPr>
          <a:lstStyle/>
          <a:p>
            <a:r>
              <a:rPr lang="en-US" sz="3200" b="1" dirty="0">
                <a:solidFill>
                  <a:schemeClr val="bg1"/>
                </a:solidFill>
              </a:rPr>
              <a:t>Where are we now and what do we need?</a:t>
            </a:r>
            <a:endParaRPr lang="en-US" sz="3200" b="1" dirty="0">
              <a:solidFill>
                <a:prstClr val="white"/>
              </a:solidFill>
            </a:endParaRPr>
          </a:p>
          <a:p>
            <a:endParaRPr lang="en-GB" sz="3200" dirty="0"/>
          </a:p>
        </p:txBody>
      </p:sp>
      <p:sp>
        <p:nvSpPr>
          <p:cNvPr id="6" name="TextBox 5"/>
          <p:cNvSpPr txBox="1"/>
          <p:nvPr/>
        </p:nvSpPr>
        <p:spPr>
          <a:xfrm>
            <a:off x="195942" y="6384895"/>
            <a:ext cx="6941457" cy="400110"/>
          </a:xfrm>
          <a:prstGeom prst="rect">
            <a:avLst/>
          </a:prstGeom>
          <a:noFill/>
        </p:spPr>
        <p:txBody>
          <a:bodyPr wrap="square" rtlCol="0">
            <a:spAutoFit/>
          </a:bodyPr>
          <a:lstStyle/>
          <a:p>
            <a:r>
              <a:rPr lang="en-US" sz="2000" dirty="0">
                <a:solidFill>
                  <a:srgbClr val="1876C0"/>
                </a:solidFill>
              </a:rPr>
              <a:t>Global Alliance for Care of the Injured </a:t>
            </a:r>
            <a:r>
              <a:rPr lang="mr-IN" sz="2000" dirty="0">
                <a:solidFill>
                  <a:srgbClr val="1876C0"/>
                </a:solidFill>
              </a:rPr>
              <a:t>–</a:t>
            </a:r>
            <a:r>
              <a:rPr lang="en-US" sz="2000" dirty="0">
                <a:solidFill>
                  <a:srgbClr val="1876C0"/>
                </a:solidFill>
              </a:rPr>
              <a:t> Advocacy slide deck</a:t>
            </a:r>
          </a:p>
        </p:txBody>
      </p:sp>
    </p:spTree>
    <p:extLst>
      <p:ext uri="{BB962C8B-B14F-4D97-AF65-F5344CB8AC3E}">
        <p14:creationId xmlns:p14="http://schemas.microsoft.com/office/powerpoint/2010/main" val="1487616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318" y="14252"/>
            <a:ext cx="7886700" cy="1325563"/>
          </a:xfrm>
        </p:spPr>
        <p:txBody>
          <a:bodyPr vert="horz" lIns="91440" tIns="45720" rIns="91440" bIns="45720" rtlCol="0" anchor="ctr">
            <a:normAutofit/>
          </a:bodyPr>
          <a:lstStyle/>
          <a:p>
            <a:pPr algn="ctr"/>
            <a:r>
              <a:rPr lang="en-GB" sz="3200" b="1" dirty="0">
                <a:latin typeface="+mn-lt"/>
              </a:rPr>
              <a:t>So what do we know?	</a:t>
            </a:r>
          </a:p>
        </p:txBody>
      </p:sp>
      <p:sp>
        <p:nvSpPr>
          <p:cNvPr id="3" name="Content Placeholder 2"/>
          <p:cNvSpPr>
            <a:spLocks noGrp="1"/>
          </p:cNvSpPr>
          <p:nvPr>
            <p:ph idx="1"/>
          </p:nvPr>
        </p:nvSpPr>
        <p:spPr>
          <a:xfrm>
            <a:off x="394454" y="1506647"/>
            <a:ext cx="8455036" cy="4940648"/>
          </a:xfrm>
        </p:spPr>
        <p:txBody>
          <a:bodyPr>
            <a:noAutofit/>
          </a:bodyPr>
          <a:lstStyle/>
          <a:p>
            <a:r>
              <a:rPr lang="en-GB" sz="2600" dirty="0"/>
              <a:t>Injuries are a leading cause of death and disability</a:t>
            </a:r>
          </a:p>
          <a:p>
            <a:r>
              <a:rPr lang="en-GB" sz="2600" dirty="0"/>
              <a:t>Injury death rates are much higher in low- and middle- income countries</a:t>
            </a:r>
          </a:p>
          <a:p>
            <a:r>
              <a:rPr lang="en-GB" sz="2600" dirty="0"/>
              <a:t>Emergency care is effective at limiting the impact of injuries and at improving outcomes</a:t>
            </a:r>
          </a:p>
          <a:p>
            <a:r>
              <a:rPr lang="en-GB" sz="2600" dirty="0"/>
              <a:t>Emergency care is a great integrated investment, improving outcomes of a range of health conditions</a:t>
            </a:r>
          </a:p>
          <a:p>
            <a:r>
              <a:rPr lang="en-GB" sz="2600" dirty="0"/>
              <a:t>The UN and World Health Assembly have called for urgent action to strengthen emergency care</a:t>
            </a:r>
          </a:p>
          <a:p>
            <a:r>
              <a:rPr lang="en-GB" sz="2600" dirty="0"/>
              <a:t>Well-organized emergency care systems will help to achieve many of the SDGs.</a:t>
            </a:r>
          </a:p>
        </p:txBody>
      </p:sp>
      <p:cxnSp>
        <p:nvCxnSpPr>
          <p:cNvPr id="4" name="Straight Connector 3"/>
          <p:cNvCxnSpPr/>
          <p:nvPr/>
        </p:nvCxnSpPr>
        <p:spPr>
          <a:xfrm>
            <a:off x="394454" y="1037925"/>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85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6264"/>
            <a:ext cx="7886700" cy="1325563"/>
          </a:xfrm>
        </p:spPr>
        <p:txBody>
          <a:bodyPr vert="horz" lIns="91440" tIns="45720" rIns="91440" bIns="45720" rtlCol="0" anchor="ctr">
            <a:normAutofit/>
          </a:bodyPr>
          <a:lstStyle/>
          <a:p>
            <a:pPr algn="ctr"/>
            <a:r>
              <a:rPr lang="en-GB" sz="3200" b="1" dirty="0">
                <a:latin typeface="+mn-lt"/>
              </a:rPr>
              <a:t>What next?</a:t>
            </a:r>
          </a:p>
        </p:txBody>
      </p:sp>
      <p:sp>
        <p:nvSpPr>
          <p:cNvPr id="3" name="Content Placeholder 2"/>
          <p:cNvSpPr>
            <a:spLocks noGrp="1"/>
          </p:cNvSpPr>
          <p:nvPr>
            <p:ph idx="1"/>
          </p:nvPr>
        </p:nvSpPr>
        <p:spPr/>
        <p:txBody>
          <a:bodyPr>
            <a:normAutofit lnSpcReduction="10000"/>
          </a:bodyPr>
          <a:lstStyle/>
          <a:p>
            <a:r>
              <a:rPr lang="en-GB" dirty="0"/>
              <a:t>Train frontline providers in basic emergency care</a:t>
            </a:r>
          </a:p>
          <a:p>
            <a:r>
              <a:rPr lang="en-GB" dirty="0"/>
              <a:t>Conduct a national assessment with the WHO Emergency Care Systems Assessment</a:t>
            </a:r>
          </a:p>
          <a:p>
            <a:r>
              <a:rPr lang="en-GB" dirty="0"/>
              <a:t>Implement the WHO Trauma Care Checklist and the WHO/ICRC Integrated Triage Tool</a:t>
            </a:r>
          </a:p>
          <a:p>
            <a:r>
              <a:rPr lang="en-GB" dirty="0"/>
              <a:t>Conduct facility level assessments on emergency trauma care capacity</a:t>
            </a:r>
          </a:p>
          <a:p>
            <a:r>
              <a:rPr lang="en-GB" dirty="0"/>
              <a:t>Collect and use data for facility quality improvement initiatives via the WHO International Registry for Trauma and Emergency Care </a:t>
            </a:r>
          </a:p>
          <a:p>
            <a:endParaRPr lang="en-GB" dirty="0"/>
          </a:p>
        </p:txBody>
      </p:sp>
      <p:cxnSp>
        <p:nvCxnSpPr>
          <p:cNvPr id="4" name="Straight Connector 3"/>
          <p:cNvCxnSpPr/>
          <p:nvPr/>
        </p:nvCxnSpPr>
        <p:spPr>
          <a:xfrm>
            <a:off x="394454" y="1282474"/>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671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553793"/>
            <a:ext cx="6362454" cy="585988"/>
          </a:xfrm>
        </p:spPr>
        <p:txBody>
          <a:bodyPr>
            <a:normAutofit/>
          </a:bodyPr>
          <a:lstStyle/>
          <a:p>
            <a:pPr algn="ctr"/>
            <a:r>
              <a:rPr lang="en-US" sz="3200" b="1" dirty="0">
                <a:latin typeface="+mn-lt"/>
              </a:rPr>
              <a:t>WHO resources</a:t>
            </a:r>
            <a:endParaRPr lang="en-ZA" sz="3200" b="1" dirty="0">
              <a:latin typeface="+mn-lt"/>
            </a:endParaRPr>
          </a:p>
        </p:txBody>
      </p:sp>
      <p:sp>
        <p:nvSpPr>
          <p:cNvPr id="11" name="Inhaltsplatzhalter 2"/>
          <p:cNvSpPr>
            <a:spLocks noGrp="1"/>
          </p:cNvSpPr>
          <p:nvPr>
            <p:ph idx="1"/>
          </p:nvPr>
        </p:nvSpPr>
        <p:spPr>
          <a:xfrm>
            <a:off x="480786" y="1694049"/>
            <a:ext cx="8182428" cy="4152408"/>
          </a:xfrm>
        </p:spPr>
        <p:txBody>
          <a:bodyPr>
            <a:normAutofit/>
          </a:bodyPr>
          <a:lstStyle/>
          <a:p>
            <a:r>
              <a:rPr lang="en-US" dirty="0"/>
              <a:t>Essential Trauma Care Volumes</a:t>
            </a:r>
          </a:p>
          <a:p>
            <a:r>
              <a:rPr lang="en-US" dirty="0"/>
              <a:t>Basic Emergency Care Course</a:t>
            </a:r>
          </a:p>
          <a:p>
            <a:r>
              <a:rPr lang="en-US" dirty="0"/>
              <a:t>Trauma Care Checklist</a:t>
            </a:r>
          </a:p>
          <a:p>
            <a:r>
              <a:rPr lang="en-US" dirty="0"/>
              <a:t>Triage Tools</a:t>
            </a:r>
          </a:p>
          <a:p>
            <a:r>
              <a:rPr lang="en-US" dirty="0"/>
              <a:t>Emergency Care System Assessment (ECSA)</a:t>
            </a:r>
          </a:p>
          <a:p>
            <a:r>
              <a:rPr lang="en-US" dirty="0"/>
              <a:t>Hospital Emergency Unit Assessment Tool</a:t>
            </a:r>
          </a:p>
          <a:p>
            <a:r>
              <a:rPr lang="fr-CH" dirty="0"/>
              <a:t>International </a:t>
            </a:r>
            <a:r>
              <a:rPr lang="fr-CH" dirty="0" err="1"/>
              <a:t>Registry</a:t>
            </a:r>
            <a:r>
              <a:rPr lang="fr-CH" dirty="0"/>
              <a:t> for Trauma and Emergency Care (IRTEC)</a:t>
            </a:r>
            <a:endParaRPr lang="en-US" dirty="0"/>
          </a:p>
          <a:p>
            <a:pPr marL="0" indent="0">
              <a:buNone/>
            </a:pPr>
            <a:endParaRPr lang="de-CH" dirty="0"/>
          </a:p>
        </p:txBody>
      </p:sp>
      <p:cxnSp>
        <p:nvCxnSpPr>
          <p:cNvPr id="12" name="Straight Connector 11"/>
          <p:cNvCxnSpPr/>
          <p:nvPr/>
        </p:nvCxnSpPr>
        <p:spPr>
          <a:xfrm>
            <a:off x="394454" y="1282474"/>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159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8"/>
          <p:cNvGraphicFramePr>
            <a:graphicFrameLocks noGrp="1"/>
          </p:cNvGraphicFramePr>
          <p:nvPr>
            <p:ph idx="1"/>
          </p:nvPr>
        </p:nvGraphicFramePr>
        <p:xfrm>
          <a:off x="1552353" y="1197727"/>
          <a:ext cx="6358270" cy="4830934"/>
        </p:xfrm>
        <a:graphic>
          <a:graphicData uri="http://schemas.openxmlformats.org/drawingml/2006/chart">
            <c:chart xmlns:c="http://schemas.openxmlformats.org/drawingml/2006/chart" xmlns:r="http://schemas.openxmlformats.org/officeDocument/2006/relationships" r:id="rId3"/>
          </a:graphicData>
        </a:graphic>
      </p:graphicFrame>
      <p:sp>
        <p:nvSpPr>
          <p:cNvPr id="2" name="Down Arrow 1">
            <a:extLst>
              <a:ext uri="{FF2B5EF4-FFF2-40B4-BE49-F238E27FC236}">
                <a16:creationId xmlns:a16="http://schemas.microsoft.com/office/drawing/2014/main" id="{FF8F4564-C0AC-4441-9846-B4D2899963E5}"/>
              </a:ext>
            </a:extLst>
          </p:cNvPr>
          <p:cNvSpPr/>
          <p:nvPr/>
        </p:nvSpPr>
        <p:spPr>
          <a:xfrm rot="10800000">
            <a:off x="4739693" y="2060848"/>
            <a:ext cx="586853" cy="1224136"/>
          </a:xfrm>
          <a:prstGeom prst="downArrow">
            <a:avLst>
              <a:gd name="adj1" fmla="val 34921"/>
              <a:gd name="adj2" fmla="val 50000"/>
            </a:avLst>
          </a:prstGeom>
          <a:solidFill>
            <a:srgbClr val="F2A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018922-9031-9C46-92BC-8C150E8F90AF}"/>
              </a:ext>
            </a:extLst>
          </p:cNvPr>
          <p:cNvSpPr txBox="1"/>
          <p:nvPr/>
        </p:nvSpPr>
        <p:spPr>
          <a:xfrm rot="16200000">
            <a:off x="-16475" y="3928408"/>
            <a:ext cx="2952327" cy="369332"/>
          </a:xfrm>
          <a:prstGeom prst="rect">
            <a:avLst/>
          </a:prstGeom>
          <a:noFill/>
          <a:scene3d>
            <a:camera prst="orthographicFront">
              <a:rot lat="0" lon="0" rev="0"/>
            </a:camera>
            <a:lightRig rig="threePt" dir="t">
              <a:rot lat="0" lon="0" rev="0"/>
            </a:lightRig>
          </a:scene3d>
          <a:sp3d>
            <a:bevelT w="63500" h="25400"/>
          </a:sp3d>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solidFill>
                  <a:schemeClr val="tx1"/>
                </a:solidFill>
                <a:ea typeface="+mj-ea"/>
                <a:cs typeface="+mj-cs"/>
              </a:rPr>
              <a:t>Annual deaths in millions</a:t>
            </a:r>
            <a:endParaRPr lang="en-IN" dirty="0">
              <a:solidFill>
                <a:schemeClr val="tx1"/>
              </a:solidFill>
              <a:ea typeface="+mj-ea"/>
              <a:cs typeface="+mj-cs"/>
            </a:endParaRPr>
          </a:p>
        </p:txBody>
      </p:sp>
      <p:grpSp>
        <p:nvGrpSpPr>
          <p:cNvPr id="5" name="Group 4">
            <a:extLst>
              <a:ext uri="{FF2B5EF4-FFF2-40B4-BE49-F238E27FC236}">
                <a16:creationId xmlns:a16="http://schemas.microsoft.com/office/drawing/2014/main" id="{25B810D7-B9B4-464C-9C3E-90B4522633A9}"/>
              </a:ext>
            </a:extLst>
          </p:cNvPr>
          <p:cNvGrpSpPr/>
          <p:nvPr/>
        </p:nvGrpSpPr>
        <p:grpSpPr>
          <a:xfrm>
            <a:off x="6588224" y="764704"/>
            <a:ext cx="2555776" cy="1440160"/>
            <a:chOff x="4659488" y="1696681"/>
            <a:chExt cx="2532840" cy="1444287"/>
          </a:xfrm>
        </p:grpSpPr>
        <p:sp>
          <p:nvSpPr>
            <p:cNvPr id="11" name="Oval 10">
              <a:extLst>
                <a:ext uri="{FF2B5EF4-FFF2-40B4-BE49-F238E27FC236}">
                  <a16:creationId xmlns:a16="http://schemas.microsoft.com/office/drawing/2014/main" id="{2DBCFDC6-2C53-FD4A-BB7F-D89246F86A67}"/>
                </a:ext>
              </a:extLst>
            </p:cNvPr>
            <p:cNvSpPr/>
            <p:nvPr/>
          </p:nvSpPr>
          <p:spPr>
            <a:xfrm>
              <a:off x="4875512" y="1696681"/>
              <a:ext cx="2052511" cy="1444287"/>
            </a:xfrm>
            <a:prstGeom prst="ellipse">
              <a:avLst/>
            </a:prstGeom>
            <a:solidFill>
              <a:srgbClr val="F2A5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A543"/>
                </a:solidFill>
              </a:endParaRPr>
            </a:p>
          </p:txBody>
        </p:sp>
        <p:sp>
          <p:nvSpPr>
            <p:cNvPr id="12" name="TextBox 11">
              <a:extLst>
                <a:ext uri="{FF2B5EF4-FFF2-40B4-BE49-F238E27FC236}">
                  <a16:creationId xmlns:a16="http://schemas.microsoft.com/office/drawing/2014/main" id="{C7B175D3-C349-1B48-8F3F-5BCC367D943E}"/>
                </a:ext>
              </a:extLst>
            </p:cNvPr>
            <p:cNvSpPr txBox="1"/>
            <p:nvPr/>
          </p:nvSpPr>
          <p:spPr>
            <a:xfrm>
              <a:off x="4659488" y="1998750"/>
              <a:ext cx="2532840" cy="1015663"/>
            </a:xfrm>
            <a:prstGeom prst="rect">
              <a:avLst/>
            </a:prstGeom>
            <a:noFill/>
          </p:spPr>
          <p:txBody>
            <a:bodyPr wrap="square" rtlCol="0">
              <a:spAutoFit/>
            </a:bodyPr>
            <a:lstStyle/>
            <a:p>
              <a:pPr algn="ctr"/>
              <a:r>
                <a:rPr lang="en-US" sz="2400" b="1" dirty="0">
                  <a:solidFill>
                    <a:schemeClr val="bg1"/>
                  </a:solidFill>
                </a:rPr>
                <a:t>Trauma care </a:t>
              </a:r>
            </a:p>
            <a:p>
              <a:pPr algn="ctr"/>
              <a:r>
                <a:rPr lang="en-US" sz="3600" b="1" dirty="0">
                  <a:solidFill>
                    <a:srgbClr val="C00000"/>
                  </a:solidFill>
                </a:rPr>
                <a:t>1%</a:t>
              </a:r>
              <a:r>
                <a:rPr lang="en-US" sz="2400" b="1" dirty="0">
                  <a:solidFill>
                    <a:schemeClr val="bg1"/>
                  </a:solidFill>
                </a:rPr>
                <a:t> </a:t>
              </a:r>
            </a:p>
          </p:txBody>
        </p:sp>
      </p:grpSp>
      <p:grpSp>
        <p:nvGrpSpPr>
          <p:cNvPr id="13" name="Group 12">
            <a:extLst>
              <a:ext uri="{FF2B5EF4-FFF2-40B4-BE49-F238E27FC236}">
                <a16:creationId xmlns:a16="http://schemas.microsoft.com/office/drawing/2014/main" id="{69F78B20-7B99-6942-88B3-8E541F67CAB5}"/>
              </a:ext>
            </a:extLst>
          </p:cNvPr>
          <p:cNvGrpSpPr/>
          <p:nvPr/>
        </p:nvGrpSpPr>
        <p:grpSpPr>
          <a:xfrm>
            <a:off x="145355" y="188640"/>
            <a:ext cx="4345153" cy="3320891"/>
            <a:chOff x="4875512" y="1696681"/>
            <a:chExt cx="2052511" cy="1444287"/>
          </a:xfrm>
        </p:grpSpPr>
        <p:sp>
          <p:nvSpPr>
            <p:cNvPr id="14" name="Oval 13">
              <a:extLst>
                <a:ext uri="{FF2B5EF4-FFF2-40B4-BE49-F238E27FC236}">
                  <a16:creationId xmlns:a16="http://schemas.microsoft.com/office/drawing/2014/main" id="{7ACDC74A-A9FF-B64C-BE75-D04E4CE2C554}"/>
                </a:ext>
              </a:extLst>
            </p:cNvPr>
            <p:cNvSpPr/>
            <p:nvPr/>
          </p:nvSpPr>
          <p:spPr>
            <a:xfrm>
              <a:off x="4875512" y="1696681"/>
              <a:ext cx="2052511" cy="1444287"/>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A543"/>
                </a:solidFill>
              </a:endParaRPr>
            </a:p>
          </p:txBody>
        </p:sp>
        <p:sp>
          <p:nvSpPr>
            <p:cNvPr id="15" name="TextBox 14">
              <a:extLst>
                <a:ext uri="{FF2B5EF4-FFF2-40B4-BE49-F238E27FC236}">
                  <a16:creationId xmlns:a16="http://schemas.microsoft.com/office/drawing/2014/main" id="{8CB55800-8853-BD44-BF18-74792CBDB22F}"/>
                </a:ext>
              </a:extLst>
            </p:cNvPr>
            <p:cNvSpPr txBox="1"/>
            <p:nvPr/>
          </p:nvSpPr>
          <p:spPr>
            <a:xfrm>
              <a:off x="4984203" y="1853266"/>
              <a:ext cx="1811991" cy="1003912"/>
            </a:xfrm>
            <a:prstGeom prst="rect">
              <a:avLst/>
            </a:prstGeom>
            <a:noFill/>
          </p:spPr>
          <p:txBody>
            <a:bodyPr wrap="square" rtlCol="0">
              <a:spAutoFit/>
            </a:bodyPr>
            <a:lstStyle/>
            <a:p>
              <a:pPr algn="ctr"/>
              <a:r>
                <a:rPr lang="en-US" sz="2400" b="1" dirty="0">
                  <a:solidFill>
                    <a:schemeClr val="bg1"/>
                  </a:solidFill>
                </a:rPr>
                <a:t>HIV/TB/Malaria</a:t>
              </a:r>
            </a:p>
            <a:p>
              <a:pPr algn="ctr"/>
              <a:r>
                <a:rPr lang="en-US" sz="7200" b="1" dirty="0">
                  <a:solidFill>
                    <a:srgbClr val="92D050"/>
                  </a:solidFill>
                </a:rPr>
                <a:t>36%</a:t>
              </a:r>
            </a:p>
            <a:p>
              <a:pPr algn="ctr"/>
              <a:r>
                <a:rPr lang="en-US" sz="2400" b="1" dirty="0">
                  <a:solidFill>
                    <a:prstClr val="white"/>
                  </a:solidFill>
                </a:rPr>
                <a:t>of development assistance for health</a:t>
              </a:r>
              <a:endParaRPr lang="en-US" sz="7200" b="1" dirty="0">
                <a:solidFill>
                  <a:srgbClr val="92D050"/>
                </a:solidFill>
              </a:endParaRPr>
            </a:p>
          </p:txBody>
        </p:sp>
      </p:grpSp>
    </p:spTree>
    <p:extLst>
      <p:ext uri="{BB962C8B-B14F-4D97-AF65-F5344CB8AC3E}">
        <p14:creationId xmlns:p14="http://schemas.microsoft.com/office/powerpoint/2010/main" val="318153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97522-A945-486C-B863-AE129441CA54}"/>
              </a:ext>
            </a:extLst>
          </p:cNvPr>
          <p:cNvSpPr>
            <a:spLocks noGrp="1"/>
          </p:cNvSpPr>
          <p:nvPr>
            <p:ph type="title"/>
          </p:nvPr>
        </p:nvSpPr>
        <p:spPr>
          <a:xfrm>
            <a:off x="3724078" y="322086"/>
            <a:ext cx="5143702" cy="1562100"/>
          </a:xfrm>
        </p:spPr>
        <p:txBody>
          <a:bodyPr vert="horz" lIns="68580" tIns="34290" rIns="68580" bIns="34290" rtlCol="0" anchor="ctr">
            <a:normAutofit/>
          </a:bodyPr>
          <a:lstStyle/>
          <a:p>
            <a:r>
              <a:rPr lang="en-US" sz="2700" b="1" dirty="0">
                <a:latin typeface="Calibri (body)"/>
              </a:rPr>
              <a:t> </a:t>
            </a:r>
            <a:br>
              <a:rPr lang="en-US" sz="2700" b="1" dirty="0">
                <a:latin typeface="Calibri (body)"/>
              </a:rPr>
            </a:br>
            <a:r>
              <a:rPr lang="en-US" sz="2700" b="1" dirty="0">
                <a:latin typeface="Calibri (body)"/>
              </a:rPr>
              <a:t>WHO Basic Emergency Care Course</a:t>
            </a:r>
            <a:br>
              <a:rPr lang="en-US" sz="2700" b="1" dirty="0"/>
            </a:br>
            <a:endParaRPr lang="en-US" sz="2700" b="1" dirty="0"/>
          </a:p>
        </p:txBody>
      </p:sp>
      <p:pic>
        <p:nvPicPr>
          <p:cNvPr id="819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3311" r="2393"/>
          <a:stretch/>
        </p:blipFill>
        <p:spPr bwMode="auto">
          <a:xfrm>
            <a:off x="474133" y="857259"/>
            <a:ext cx="3002560" cy="5143493"/>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3846898" y="1884187"/>
            <a:ext cx="5143702" cy="4742392"/>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85766">
              <a:lnSpc>
                <a:spcPct val="90000"/>
              </a:lnSpc>
              <a:spcBef>
                <a:spcPts val="0"/>
              </a:spcBef>
              <a:spcAft>
                <a:spcPts val="450"/>
              </a:spcAft>
              <a:buFont typeface="Wingdings" panose="05000000000000000000" pitchFamily="2" charset="2"/>
              <a:buChar char="§"/>
              <a:defRPr/>
            </a:pPr>
            <a:r>
              <a:rPr lang="en-US" sz="1800" b="1" dirty="0"/>
              <a:t>Open-access, short course </a:t>
            </a:r>
          </a:p>
          <a:p>
            <a:pPr defTabSz="685766">
              <a:lnSpc>
                <a:spcPct val="90000"/>
              </a:lnSpc>
              <a:spcBef>
                <a:spcPts val="0"/>
              </a:spcBef>
              <a:spcAft>
                <a:spcPts val="450"/>
              </a:spcAft>
              <a:buFont typeface="Wingdings" panose="05000000000000000000" pitchFamily="2" charset="2"/>
              <a:buChar char="§"/>
              <a:defRPr/>
            </a:pPr>
            <a:endParaRPr lang="en-US" sz="1800" b="1" dirty="0"/>
          </a:p>
          <a:p>
            <a:pPr defTabSz="685766">
              <a:lnSpc>
                <a:spcPct val="90000"/>
              </a:lnSpc>
              <a:spcBef>
                <a:spcPts val="0"/>
              </a:spcBef>
              <a:spcAft>
                <a:spcPts val="450"/>
              </a:spcAft>
              <a:buFont typeface="Wingdings" panose="05000000000000000000" pitchFamily="2" charset="2"/>
              <a:buChar char="§"/>
              <a:defRPr/>
            </a:pPr>
            <a:r>
              <a:rPr lang="en-US" sz="1800" b="1" dirty="0"/>
              <a:t>For frontline providers with limited diagnostic and therapeutic resources</a:t>
            </a:r>
          </a:p>
          <a:p>
            <a:pPr defTabSz="685766">
              <a:lnSpc>
                <a:spcPct val="90000"/>
              </a:lnSpc>
              <a:spcBef>
                <a:spcPts val="0"/>
              </a:spcBef>
              <a:spcAft>
                <a:spcPts val="450"/>
              </a:spcAft>
              <a:buFont typeface="Wingdings" panose="05000000000000000000" pitchFamily="2" charset="2"/>
              <a:buChar char="§"/>
              <a:defRPr/>
            </a:pPr>
            <a:endParaRPr lang="en-US" sz="1800" b="1" dirty="0"/>
          </a:p>
          <a:p>
            <a:pPr defTabSz="685766">
              <a:lnSpc>
                <a:spcPct val="90000"/>
              </a:lnSpc>
              <a:spcBef>
                <a:spcPts val="0"/>
              </a:spcBef>
              <a:spcAft>
                <a:spcPts val="450"/>
              </a:spcAft>
              <a:buFont typeface="Wingdings" panose="05000000000000000000" pitchFamily="2" charset="2"/>
              <a:buChar char="§"/>
              <a:defRPr/>
            </a:pPr>
            <a:r>
              <a:rPr lang="en-US" sz="1800" b="1" i="1" dirty="0"/>
              <a:t>Trauma</a:t>
            </a:r>
            <a:r>
              <a:rPr lang="en-US" sz="1800" b="1" dirty="0"/>
              <a:t> module teaches systematic assessment and management of high-risk injuries, Trauma Primary and Secondary Surveys and critical interventions for high-risk conditions </a:t>
            </a:r>
          </a:p>
          <a:p>
            <a:pPr defTabSz="685766">
              <a:lnSpc>
                <a:spcPct val="90000"/>
              </a:lnSpc>
              <a:spcBef>
                <a:spcPts val="0"/>
              </a:spcBef>
              <a:spcAft>
                <a:spcPts val="450"/>
              </a:spcAft>
              <a:buFont typeface="Wingdings" panose="05000000000000000000" pitchFamily="2" charset="2"/>
              <a:buChar char="§"/>
              <a:defRPr/>
            </a:pPr>
            <a:endParaRPr lang="en-US" sz="1800" b="1" dirty="0"/>
          </a:p>
          <a:p>
            <a:pPr defTabSz="685766">
              <a:lnSpc>
                <a:spcPct val="90000"/>
              </a:lnSpc>
              <a:spcBef>
                <a:spcPts val="0"/>
              </a:spcBef>
              <a:spcAft>
                <a:spcPts val="450"/>
              </a:spcAft>
              <a:buFont typeface="Wingdings" panose="05000000000000000000" pitchFamily="2" charset="2"/>
              <a:buChar char="§"/>
              <a:defRPr/>
            </a:pPr>
            <a:r>
              <a:rPr lang="en-US" sz="1800" b="1" dirty="0"/>
              <a:t>Other modules on </a:t>
            </a:r>
            <a:r>
              <a:rPr lang="en-US" sz="1800" b="1" i="1" dirty="0"/>
              <a:t>shock, difficulty in breathing, and altered mental status </a:t>
            </a:r>
            <a:r>
              <a:rPr lang="en-US" sz="1800" b="1" dirty="0"/>
              <a:t>teach systematic approach to the initial assessment and management of time-sensitive conditions in the undifferentiated acutely ill</a:t>
            </a:r>
          </a:p>
        </p:txBody>
      </p:sp>
      <p:cxnSp>
        <p:nvCxnSpPr>
          <p:cNvPr id="5" name="Straight Connector 4">
            <a:extLst>
              <a:ext uri="{FF2B5EF4-FFF2-40B4-BE49-F238E27FC236}">
                <a16:creationId xmlns:a16="http://schemas.microsoft.com/office/drawing/2014/main" id="{C682D407-A5DE-4729-8F0D-7227D1A749D0}"/>
              </a:ext>
            </a:extLst>
          </p:cNvPr>
          <p:cNvCxnSpPr>
            <a:cxnSpLocks/>
          </p:cNvCxnSpPr>
          <p:nvPr/>
        </p:nvCxnSpPr>
        <p:spPr>
          <a:xfrm>
            <a:off x="3846898" y="1496963"/>
            <a:ext cx="502088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97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99" r="1737"/>
          <a:stretch/>
        </p:blipFill>
        <p:spPr bwMode="auto">
          <a:xfrm>
            <a:off x="2049137" y="241327"/>
            <a:ext cx="5259167" cy="6000768"/>
          </a:xfrm>
          <a:prstGeom prst="rect">
            <a:avLst/>
          </a:prstGeom>
          <a:noFill/>
          <a:ln w="952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02312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457200" y="44624"/>
            <a:ext cx="8229600" cy="1143000"/>
          </a:xfrm>
        </p:spPr>
        <p:txBody>
          <a:bodyPr>
            <a:normAutofit/>
          </a:bodyPr>
          <a:lstStyle/>
          <a:p>
            <a:r>
              <a:rPr lang="en-US" sz="4000" spc="-100" dirty="0">
                <a:solidFill>
                  <a:srgbClr val="D2533C"/>
                </a:solidFill>
              </a:rPr>
              <a:t>WHO Essential Trauma Care</a:t>
            </a:r>
            <a:endParaRPr lang="en-US" sz="4000" dirty="0"/>
          </a:p>
        </p:txBody>
      </p:sp>
      <p:sp>
        <p:nvSpPr>
          <p:cNvPr id="2" name="AutoShape 2" descr="Image result for who guidelines for trauma ca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1" name="Picture 5" descr="\\WIMS\HQ\GVA11\Home\reynoldst\Desktop\Brazil\Picture2.png"/>
          <p:cNvPicPr>
            <a:picLocks noChangeAspect="1" noChangeArrowheads="1"/>
          </p:cNvPicPr>
          <p:nvPr/>
        </p:nvPicPr>
        <p:blipFill rotWithShape="1">
          <a:blip r:embed="rId2">
            <a:extLst>
              <a:ext uri="{28A0092B-C50C-407E-A947-70E740481C1C}">
                <a14:useLocalDpi xmlns:a14="http://schemas.microsoft.com/office/drawing/2010/main" val="0"/>
              </a:ext>
            </a:extLst>
          </a:blip>
          <a:srcRect l="5013" r="2880" b="50000"/>
          <a:stretch/>
        </p:blipFill>
        <p:spPr bwMode="auto">
          <a:xfrm rot="5400000">
            <a:off x="-18269" y="1867121"/>
            <a:ext cx="4044362" cy="284400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3" descr="\\WIMS\HQ\GVA11\Home\reynoldst\Desktop\Brazil\Pict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l="2193" r="1959" b="50000"/>
          <a:stretch/>
        </p:blipFill>
        <p:spPr bwMode="auto">
          <a:xfrm rot="5400000">
            <a:off x="2596305" y="2388424"/>
            <a:ext cx="4131323" cy="279174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924737" y="2328852"/>
            <a:ext cx="2592288" cy="3908460"/>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33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CC Overview Final copy.pdf"/>
          <p:cNvPicPr>
            <a:picLocks noChangeAspect="1"/>
          </p:cNvPicPr>
          <p:nvPr/>
        </p:nvPicPr>
        <p:blipFill rotWithShape="1">
          <a:blip r:embed="rId2">
            <a:extLst>
              <a:ext uri="{28A0092B-C50C-407E-A947-70E740481C1C}">
                <a14:useLocalDpi xmlns:a14="http://schemas.microsoft.com/office/drawing/2010/main" val="0"/>
              </a:ext>
            </a:extLst>
          </a:blip>
          <a:srcRect t="9414"/>
          <a:stretch/>
        </p:blipFill>
        <p:spPr>
          <a:xfrm>
            <a:off x="-36512" y="836712"/>
            <a:ext cx="4325281" cy="5544616"/>
          </a:xfrm>
          <a:prstGeom prst="rect">
            <a:avLst/>
          </a:prstGeom>
        </p:spPr>
      </p:pic>
      <p:pic>
        <p:nvPicPr>
          <p:cNvPr id="3" name="Picture 2" descr="TCC Final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958" y="0"/>
            <a:ext cx="4865562" cy="6885384"/>
          </a:xfrm>
          <a:prstGeom prst="rect">
            <a:avLst/>
          </a:prstGeom>
        </p:spPr>
      </p:pic>
    </p:spTree>
    <p:extLst>
      <p:ext uri="{BB962C8B-B14F-4D97-AF65-F5344CB8AC3E}">
        <p14:creationId xmlns:p14="http://schemas.microsoft.com/office/powerpoint/2010/main" val="154357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5498" y="188640"/>
            <a:ext cx="9108502" cy="89801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b="1" dirty="0">
                <a:solidFill>
                  <a:srgbClr val="FF6600"/>
                </a:solidFill>
                <a:cs typeface="Century Gothic"/>
              </a:rPr>
              <a:t>WHO ECSA Online</a:t>
            </a:r>
          </a:p>
        </p:txBody>
      </p:sp>
      <p:pic>
        <p:nvPicPr>
          <p:cNvPr id="6" name="Picture 5">
            <a:extLst>
              <a:ext uri="{FF2B5EF4-FFF2-40B4-BE49-F238E27FC236}">
                <a16:creationId xmlns:a16="http://schemas.microsoft.com/office/drawing/2014/main" id="{CAB4E8F3-E0D1-47EC-807C-8B97DFB73528}"/>
              </a:ext>
            </a:extLst>
          </p:cNvPr>
          <p:cNvPicPr>
            <a:picLocks noChangeAspect="1"/>
          </p:cNvPicPr>
          <p:nvPr/>
        </p:nvPicPr>
        <p:blipFill rotWithShape="1">
          <a:blip r:embed="rId2"/>
          <a:srcRect l="7408" t="2866" r="12222" b="13073"/>
          <a:stretch/>
        </p:blipFill>
        <p:spPr>
          <a:xfrm>
            <a:off x="197098" y="1086659"/>
            <a:ext cx="8749803" cy="5147734"/>
          </a:xfrm>
          <a:prstGeom prst="rect">
            <a:avLst/>
          </a:prstGeom>
        </p:spPr>
      </p:pic>
    </p:spTree>
    <p:extLst>
      <p:ext uri="{BB962C8B-B14F-4D97-AF65-F5344CB8AC3E}">
        <p14:creationId xmlns:p14="http://schemas.microsoft.com/office/powerpoint/2010/main" val="232490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5498" y="188640"/>
            <a:ext cx="9108502" cy="89801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b="1" dirty="0">
                <a:solidFill>
                  <a:srgbClr val="FF6600"/>
                </a:solidFill>
                <a:cs typeface="Century Gothic"/>
              </a:rPr>
              <a:t>WHO International Registry for Trauma and Emergency Care (IRTEC)</a:t>
            </a:r>
          </a:p>
        </p:txBody>
      </p:sp>
      <p:pic>
        <p:nvPicPr>
          <p:cNvPr id="4" name="Google Shape;117;p28" descr="Entry screen.jpg">
            <a:extLst>
              <a:ext uri="{FF2B5EF4-FFF2-40B4-BE49-F238E27FC236}">
                <a16:creationId xmlns:a16="http://schemas.microsoft.com/office/drawing/2014/main" id="{6B0F4345-8C7B-4F3F-968A-D4FACF81E725}"/>
              </a:ext>
            </a:extLst>
          </p:cNvPr>
          <p:cNvPicPr preferRelativeResize="0"/>
          <p:nvPr/>
        </p:nvPicPr>
        <p:blipFill rotWithShape="1">
          <a:blip r:embed="rId2">
            <a:alphaModFix/>
          </a:blip>
          <a:srcRect/>
          <a:stretch/>
        </p:blipFill>
        <p:spPr>
          <a:xfrm>
            <a:off x="0" y="1437492"/>
            <a:ext cx="9144000" cy="4785197"/>
          </a:xfrm>
          <a:prstGeom prst="rect">
            <a:avLst/>
          </a:prstGeom>
          <a:noFill/>
          <a:ln>
            <a:noFill/>
          </a:ln>
        </p:spPr>
      </p:pic>
    </p:spTree>
    <p:extLst>
      <p:ext uri="{BB962C8B-B14F-4D97-AF65-F5344CB8AC3E}">
        <p14:creationId xmlns:p14="http://schemas.microsoft.com/office/powerpoint/2010/main" val="417076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678766" y="312069"/>
            <a:ext cx="7421336" cy="585989"/>
          </a:xfrm>
          <a:prstGeom prst="rect">
            <a:avLst/>
          </a:prstGeom>
          <a:noFill/>
        </p:spPr>
        <p:txBody>
          <a:bodyPr vert="horz" lIns="0" tIns="0" rIns="0" bIns="0" rtlCol="0" anchor="t">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GB" sz="2900" b="1" dirty="0">
                <a:latin typeface="+mn-lt"/>
              </a:rPr>
              <a:t>Injury deaths: what and where?</a:t>
            </a:r>
          </a:p>
        </p:txBody>
      </p:sp>
      <p:sp>
        <p:nvSpPr>
          <p:cNvPr id="8" name="Content Placeholder 11"/>
          <p:cNvSpPr txBox="1">
            <a:spLocks/>
          </p:cNvSpPr>
          <p:nvPr/>
        </p:nvSpPr>
        <p:spPr>
          <a:xfrm>
            <a:off x="484145" y="1291307"/>
            <a:ext cx="1935126" cy="21972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dirty="0"/>
              <a:t>Where?</a:t>
            </a:r>
          </a:p>
          <a:p>
            <a:pPr marL="0" indent="0">
              <a:spcBef>
                <a:spcPts val="0"/>
              </a:spcBef>
              <a:buNone/>
            </a:pPr>
            <a:endParaRPr lang="en-US" sz="2400" b="1" dirty="0"/>
          </a:p>
          <a:p>
            <a:pPr>
              <a:spcBef>
                <a:spcPts val="0"/>
              </a:spcBef>
            </a:pPr>
            <a:r>
              <a:rPr lang="en-US" sz="2000" dirty="0"/>
              <a:t>Street</a:t>
            </a:r>
          </a:p>
          <a:p>
            <a:pPr>
              <a:spcBef>
                <a:spcPts val="0"/>
              </a:spcBef>
            </a:pPr>
            <a:r>
              <a:rPr lang="en-US" sz="2000" dirty="0"/>
              <a:t>Home</a:t>
            </a:r>
          </a:p>
          <a:p>
            <a:pPr>
              <a:spcBef>
                <a:spcPts val="0"/>
              </a:spcBef>
            </a:pPr>
            <a:r>
              <a:rPr lang="en-US" sz="2000" dirty="0"/>
              <a:t>School</a:t>
            </a:r>
          </a:p>
          <a:p>
            <a:pPr>
              <a:spcBef>
                <a:spcPts val="0"/>
              </a:spcBef>
            </a:pPr>
            <a:r>
              <a:rPr lang="en-US" sz="2000" dirty="0"/>
              <a:t>Sea, lakes and rivers</a:t>
            </a:r>
          </a:p>
          <a:p>
            <a:pPr>
              <a:spcBef>
                <a:spcPts val="0"/>
              </a:spcBef>
            </a:pPr>
            <a:r>
              <a:rPr lang="en-US" sz="2000" dirty="0"/>
              <a:t>Workplace</a:t>
            </a:r>
          </a:p>
          <a:p>
            <a:pPr>
              <a:spcBef>
                <a:spcPts val="0"/>
              </a:spcBef>
            </a:pPr>
            <a:endParaRPr lang="en-US" sz="2400" b="1" dirty="0"/>
          </a:p>
          <a:p>
            <a:pPr>
              <a:spcBef>
                <a:spcPts val="0"/>
              </a:spcBef>
            </a:pPr>
            <a:endParaRPr lang="en-US" sz="2400" b="1" dirty="0"/>
          </a:p>
          <a:p>
            <a:pPr>
              <a:spcBef>
                <a:spcPts val="0"/>
              </a:spcBef>
            </a:pPr>
            <a:endParaRPr lang="en-US" sz="2400" b="1" dirty="0"/>
          </a:p>
          <a:p>
            <a:pPr marL="0" indent="0">
              <a:spcBef>
                <a:spcPts val="0"/>
              </a:spcBef>
              <a:buNone/>
            </a:pPr>
            <a:endParaRPr lang="en-US" sz="2400" b="1" dirty="0"/>
          </a:p>
        </p:txBody>
      </p:sp>
      <p:graphicFrame>
        <p:nvGraphicFramePr>
          <p:cNvPr id="5" name="Chart 4">
            <a:extLst>
              <a:ext uri="{FF2B5EF4-FFF2-40B4-BE49-F238E27FC236}">
                <a16:creationId xmlns:a16="http://schemas.microsoft.com/office/drawing/2014/main" id="{D3593593-CDAC-4700-A536-A440A4B14D37}"/>
              </a:ext>
            </a:extLst>
          </p:cNvPr>
          <p:cNvGraphicFramePr>
            <a:graphicFrameLocks/>
          </p:cNvGraphicFramePr>
          <p:nvPr>
            <p:extLst>
              <p:ext uri="{D42A27DB-BD31-4B8C-83A1-F6EECF244321}">
                <p14:modId xmlns:p14="http://schemas.microsoft.com/office/powerpoint/2010/main" val="116857262"/>
              </p:ext>
            </p:extLst>
          </p:nvPr>
        </p:nvGraphicFramePr>
        <p:xfrm>
          <a:off x="2546861" y="1718630"/>
          <a:ext cx="6289652" cy="4572001"/>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484145" y="1037546"/>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693178" y="1177035"/>
            <a:ext cx="1250037" cy="461665"/>
          </a:xfrm>
          <a:prstGeom prst="rect">
            <a:avLst/>
          </a:prstGeom>
          <a:noFill/>
        </p:spPr>
        <p:txBody>
          <a:bodyPr wrap="square" rtlCol="0">
            <a:spAutoFit/>
          </a:bodyPr>
          <a:lstStyle/>
          <a:p>
            <a:r>
              <a:rPr lang="en-GB" sz="2400" b="1" dirty="0"/>
              <a:t>What?</a:t>
            </a:r>
          </a:p>
        </p:txBody>
      </p:sp>
    </p:spTree>
    <p:extLst>
      <p:ext uri="{BB962C8B-B14F-4D97-AF65-F5344CB8AC3E}">
        <p14:creationId xmlns:p14="http://schemas.microsoft.com/office/powerpoint/2010/main" val="88693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15248" y="251715"/>
            <a:ext cx="8149088" cy="1129762"/>
          </a:xfrm>
          <a:ln>
            <a:noFill/>
          </a:ln>
        </p:spPr>
        <p:style>
          <a:lnRef idx="2">
            <a:schemeClr val="dk1"/>
          </a:lnRef>
          <a:fillRef idx="1">
            <a:schemeClr val="lt1"/>
          </a:fillRef>
          <a:effectRef idx="0">
            <a:schemeClr val="dk1"/>
          </a:effectRef>
          <a:fontRef idx="minor">
            <a:schemeClr val="dk1"/>
          </a:fontRef>
        </p:style>
        <p:txBody>
          <a:bodyPr>
            <a:normAutofit/>
          </a:bodyPr>
          <a:lstStyle/>
          <a:p>
            <a:pPr algn="ctr" defTabSz="457200"/>
            <a:r>
              <a:rPr lang="en-US" sz="2900" b="1" dirty="0">
                <a:solidFill>
                  <a:schemeClr val="tx1"/>
                </a:solidFill>
                <a:ea typeface="+mj-ea"/>
                <a:cs typeface="+mj-cs"/>
              </a:rPr>
              <a:t>Road traffic injuries alone account for </a:t>
            </a:r>
            <a:r>
              <a:rPr lang="en-US" sz="3600" b="1" dirty="0">
                <a:solidFill>
                  <a:schemeClr val="tx1"/>
                </a:solidFill>
                <a:ea typeface="+mj-ea"/>
                <a:cs typeface="+mj-cs"/>
              </a:rPr>
              <a:t>1.35 million</a:t>
            </a:r>
            <a:r>
              <a:rPr lang="en-US" sz="2900" b="1" dirty="0">
                <a:solidFill>
                  <a:schemeClr val="tx1"/>
                </a:solidFill>
                <a:ea typeface="+mj-ea"/>
                <a:cs typeface="+mj-cs"/>
              </a:rPr>
              <a:t> deaths per year</a:t>
            </a:r>
          </a:p>
        </p:txBody>
      </p:sp>
      <p:sp>
        <p:nvSpPr>
          <p:cNvPr id="8" name="Content Placeholder 2"/>
          <p:cNvSpPr>
            <a:spLocks noGrp="1"/>
          </p:cNvSpPr>
          <p:nvPr>
            <p:ph sz="half" idx="1"/>
          </p:nvPr>
        </p:nvSpPr>
        <p:spPr>
          <a:xfrm>
            <a:off x="415248" y="1520229"/>
            <a:ext cx="8229600" cy="1041009"/>
          </a:xfrm>
        </p:spPr>
        <p:txBody>
          <a:bodyPr>
            <a:noAutofit/>
          </a:bodyPr>
          <a:lstStyle/>
          <a:p>
            <a:pPr marL="0" indent="0">
              <a:buNone/>
            </a:pPr>
            <a:r>
              <a:rPr lang="en-US" sz="2400" dirty="0"/>
              <a:t>Fatality rates in low-income countries are nearly </a:t>
            </a:r>
            <a:r>
              <a:rPr lang="en-US" sz="3200" b="1" dirty="0"/>
              <a:t>TRIPLE</a:t>
            </a:r>
            <a:r>
              <a:rPr lang="en-US" sz="2400" dirty="0"/>
              <a:t> those in high-income countries</a:t>
            </a:r>
          </a:p>
          <a:p>
            <a:endParaRPr lang="en-US" sz="2800" dirty="0"/>
          </a:p>
          <a:p>
            <a:endParaRPr lang="en-US" sz="2800" dirty="0"/>
          </a:p>
        </p:txBody>
      </p:sp>
      <p:sp>
        <p:nvSpPr>
          <p:cNvPr id="9" name="TextBox 8"/>
          <p:cNvSpPr txBox="1"/>
          <p:nvPr/>
        </p:nvSpPr>
        <p:spPr>
          <a:xfrm>
            <a:off x="1503280" y="4832140"/>
            <a:ext cx="5154317" cy="215444"/>
          </a:xfrm>
          <a:prstGeom prst="rect">
            <a:avLst/>
          </a:prstGeom>
          <a:noFill/>
        </p:spPr>
        <p:txBody>
          <a:bodyPr wrap="square" lIns="0" tIns="0" rIns="0" bIns="0" rtlCol="0">
            <a:spAutoFit/>
          </a:bodyPr>
          <a:lstStyle/>
          <a:p>
            <a:r>
              <a:rPr lang="en-US" sz="1400" dirty="0"/>
              <a:t>Road traffic fatality rates per 100,000 population</a:t>
            </a:r>
          </a:p>
        </p:txBody>
      </p:sp>
      <p:graphicFrame>
        <p:nvGraphicFramePr>
          <p:cNvPr id="10" name="Inhaltsplatzhalter 8"/>
          <p:cNvGraphicFramePr>
            <a:graphicFrameLocks/>
          </p:cNvGraphicFramePr>
          <p:nvPr>
            <p:extLst>
              <p:ext uri="{D42A27DB-BD31-4B8C-83A1-F6EECF244321}">
                <p14:modId xmlns:p14="http://schemas.microsoft.com/office/powerpoint/2010/main" val="1819574158"/>
              </p:ext>
            </p:extLst>
          </p:nvPr>
        </p:nvGraphicFramePr>
        <p:xfrm>
          <a:off x="1096564" y="2453188"/>
          <a:ext cx="7814930" cy="229220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Grafik 1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37772" y="2669964"/>
            <a:ext cx="505190" cy="505190"/>
          </a:xfrm>
          <a:prstGeom prst="rect">
            <a:avLst/>
          </a:prstGeom>
        </p:spPr>
      </p:pic>
      <p:pic>
        <p:nvPicPr>
          <p:cNvPr id="12" name="Grafik 13"/>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831620" y="4030884"/>
            <a:ext cx="505190" cy="505190"/>
          </a:xfrm>
          <a:prstGeom prst="rect">
            <a:avLst/>
          </a:prstGeom>
        </p:spPr>
      </p:pic>
      <p:pic>
        <p:nvPicPr>
          <p:cNvPr id="13" name="Grafik 13"/>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535442" y="3350590"/>
            <a:ext cx="505190" cy="505190"/>
          </a:xfrm>
          <a:prstGeom prst="rect">
            <a:avLst/>
          </a:prstGeom>
        </p:spPr>
      </p:pic>
      <p:cxnSp>
        <p:nvCxnSpPr>
          <p:cNvPr id="14" name="Straight Connector 13"/>
          <p:cNvCxnSpPr/>
          <p:nvPr/>
        </p:nvCxnSpPr>
        <p:spPr>
          <a:xfrm>
            <a:off x="394454" y="1282474"/>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648587" y="5126797"/>
            <a:ext cx="8229600" cy="10410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Road traffic injuries are the </a:t>
            </a:r>
            <a:r>
              <a:rPr lang="en-US" sz="3200" b="1" dirty="0"/>
              <a:t>LEADING</a:t>
            </a:r>
            <a:r>
              <a:rPr lang="en-US" sz="2400" dirty="0"/>
              <a:t> cause of death for those aged 5-29</a:t>
            </a:r>
          </a:p>
          <a:p>
            <a:endParaRPr lang="en-US" dirty="0"/>
          </a:p>
          <a:p>
            <a:pPr marL="0" indent="0">
              <a:buNone/>
            </a:pPr>
            <a:endParaRPr lang="en-US" dirty="0"/>
          </a:p>
        </p:txBody>
      </p:sp>
    </p:spTree>
    <p:extLst>
      <p:ext uri="{BB962C8B-B14F-4D97-AF65-F5344CB8AC3E}">
        <p14:creationId xmlns:p14="http://schemas.microsoft.com/office/powerpoint/2010/main" val="184439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Graphic spid="10" grpId="0">
        <p:bldAsOne/>
      </p:bldGraphic>
      <p:bldP spid="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76C0"/>
        </a:solidFill>
        <a:effectLst/>
      </p:bgPr>
    </p:bg>
    <p:spTree>
      <p:nvGrpSpPr>
        <p:cNvPr id="1" name=""/>
        <p:cNvGrpSpPr/>
        <p:nvPr/>
      </p:nvGrpSpPr>
      <p:grpSpPr>
        <a:xfrm>
          <a:off x="0" y="0"/>
          <a:ext cx="0" cy="0"/>
          <a:chOff x="0" y="0"/>
          <a:chExt cx="0" cy="0"/>
        </a:xfrm>
      </p:grpSpPr>
      <p:sp>
        <p:nvSpPr>
          <p:cNvPr id="7" name="Titel 3"/>
          <p:cNvSpPr>
            <a:spLocks noGrp="1"/>
          </p:cNvSpPr>
          <p:nvPr>
            <p:ph type="ctrTitle"/>
          </p:nvPr>
        </p:nvSpPr>
        <p:spPr>
          <a:xfrm>
            <a:off x="685800" y="2210560"/>
            <a:ext cx="7772400" cy="1470025"/>
          </a:xfrm>
        </p:spPr>
        <p:txBody>
          <a:bodyPr>
            <a:normAutofit/>
          </a:bodyPr>
          <a:lstStyle/>
          <a:p>
            <a:r>
              <a:rPr lang="en-US" sz="4000" b="1" dirty="0">
                <a:solidFill>
                  <a:schemeClr val="bg1"/>
                </a:solidFill>
                <a:latin typeface="+mn-lt"/>
              </a:rPr>
              <a:t>Insert local data slide</a:t>
            </a:r>
            <a:br>
              <a:rPr lang="en-US" sz="4000" b="1" dirty="0">
                <a:solidFill>
                  <a:schemeClr val="bg1"/>
                </a:solidFill>
                <a:latin typeface="+mn-lt"/>
              </a:rPr>
            </a:br>
            <a:r>
              <a:rPr lang="en-US" sz="4000" b="1" dirty="0">
                <a:solidFill>
                  <a:schemeClr val="bg1"/>
                </a:solidFill>
                <a:latin typeface="+mn-lt"/>
              </a:rPr>
              <a:t>(injuries in local setting)</a:t>
            </a:r>
            <a:endParaRPr lang="de-CH" sz="4000" b="1" dirty="0">
              <a:solidFill>
                <a:schemeClr val="bg1"/>
              </a:solidFill>
              <a:latin typeface="+mn-lt"/>
            </a:endParaRPr>
          </a:p>
        </p:txBody>
      </p:sp>
    </p:spTree>
    <p:extLst>
      <p:ext uri="{BB962C8B-B14F-4D97-AF65-F5344CB8AC3E}">
        <p14:creationId xmlns:p14="http://schemas.microsoft.com/office/powerpoint/2010/main" val="698248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394454" y="1615754"/>
            <a:ext cx="4057650" cy="849085"/>
            <a:chOff x="412590" y="333375"/>
            <a:chExt cx="8572659" cy="1793875"/>
          </a:xfrm>
          <a:effectLst>
            <a:outerShdw blurRad="50800" dist="12700" dir="2700000" algn="tl" rotWithShape="0">
              <a:prstClr val="black">
                <a:alpha val="40000"/>
              </a:prstClr>
            </a:outerShdw>
          </a:effectLst>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2590" y="333375"/>
              <a:ext cx="8572659" cy="1793875"/>
            </a:xfrm>
            <a:prstGeom prst="rect">
              <a:avLst/>
            </a:prstGeom>
            <a:noFill/>
            <a:ln>
              <a:solidFill>
                <a:schemeClr val="tx2"/>
              </a:solidFill>
            </a:ln>
          </p:spPr>
        </p:pic>
        <p:pic>
          <p:nvPicPr>
            <p:cNvPr id="9" name="Picture 8"/>
            <p:cNvPicPr>
              <a:picLocks noChangeAspect="1"/>
            </p:cNvPicPr>
            <p:nvPr/>
          </p:nvPicPr>
          <p:blipFill>
            <a:blip r:embed="rId4"/>
            <a:stretch>
              <a:fillRect/>
            </a:stretch>
          </p:blipFill>
          <p:spPr>
            <a:xfrm>
              <a:off x="1425575" y="1420543"/>
              <a:ext cx="6638925" cy="474931"/>
            </a:xfrm>
            <a:prstGeom prst="rect">
              <a:avLst/>
            </a:prstGeom>
            <a:noFill/>
            <a:ln>
              <a:noFill/>
            </a:ln>
          </p:spPr>
        </p:pic>
      </p:gr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b="11115"/>
          <a:stretch/>
        </p:blipFill>
        <p:spPr>
          <a:xfrm>
            <a:off x="5011763" y="4329212"/>
            <a:ext cx="3413779" cy="1291984"/>
          </a:xfrm>
          <a:prstGeom prst="rect">
            <a:avLst/>
          </a:prstGeom>
          <a:noFill/>
          <a:ln>
            <a:solidFill>
              <a:schemeClr val="tx2"/>
            </a:solidFill>
          </a:ln>
          <a:effectLst>
            <a:outerShdw blurRad="50800" dist="12700" dir="2700000" algn="tl" rotWithShape="0">
              <a:prstClr val="black">
                <a:alpha val="40000"/>
              </a:prstClr>
            </a:outerShdw>
          </a:effectLst>
        </p:spPr>
      </p:pic>
      <p:sp>
        <p:nvSpPr>
          <p:cNvPr id="12" name="Titel 6"/>
          <p:cNvSpPr>
            <a:spLocks noGrp="1"/>
          </p:cNvSpPr>
          <p:nvPr>
            <p:ph type="title"/>
          </p:nvPr>
        </p:nvSpPr>
        <p:spPr>
          <a:xfrm>
            <a:off x="457199" y="553793"/>
            <a:ext cx="7968343" cy="585988"/>
          </a:xfrm>
        </p:spPr>
        <p:txBody>
          <a:bodyPr>
            <a:noAutofit/>
          </a:bodyPr>
          <a:lstStyle/>
          <a:p>
            <a:pPr algn="ctr"/>
            <a:r>
              <a:rPr lang="en-GB" sz="3200" b="1" dirty="0">
                <a:latin typeface="+mn-lt"/>
              </a:rPr>
              <a:t>Global mandate: the World Health Assembly </a:t>
            </a:r>
            <a:r>
              <a:rPr lang="en-GB" sz="3200" b="1" dirty="0">
                <a:highlight>
                  <a:srgbClr val="FFFF00"/>
                </a:highlight>
                <a:latin typeface="+mn-lt"/>
              </a:rPr>
              <a:t> </a:t>
            </a:r>
          </a:p>
        </p:txBody>
      </p:sp>
      <p:cxnSp>
        <p:nvCxnSpPr>
          <p:cNvPr id="18" name="Straight Connector 17"/>
          <p:cNvCxnSpPr/>
          <p:nvPr/>
        </p:nvCxnSpPr>
        <p:spPr>
          <a:xfrm>
            <a:off x="394454" y="1282474"/>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706" y="3397026"/>
            <a:ext cx="4956043" cy="1291983"/>
          </a:xfrm>
          <a:prstGeom prst="rect">
            <a:avLst/>
          </a:prstGeom>
          <a:ln w="12700" cmpd="sng">
            <a:solidFill>
              <a:schemeClr val="tx2"/>
            </a:solidFill>
          </a:ln>
          <a:effectLst>
            <a:outerShdw blurRad="50800" dist="38100" dir="2700000" algn="tl" rotWithShape="0">
              <a:prstClr val="black">
                <a:alpha val="40000"/>
              </a:prstClr>
            </a:outerShdw>
          </a:effectLst>
        </p:spPr>
      </p:pic>
      <p:pic>
        <p:nvPicPr>
          <p:cNvPr id="11" name="Picture 10" descr="WHA68.15.tif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30782" y="2040296"/>
            <a:ext cx="4139293" cy="1578180"/>
          </a:xfrm>
          <a:prstGeom prst="rect">
            <a:avLst/>
          </a:prstGeom>
          <a:noFill/>
          <a:ln>
            <a:solidFill>
              <a:schemeClr val="tx2"/>
            </a:solidFill>
          </a:ln>
          <a:effectLst>
            <a:outerShdw blurRad="50800" dist="12700" dir="2700000" algn="tl" rotWithShape="0">
              <a:prstClr val="black">
                <a:alpha val="40000"/>
              </a:prstClr>
            </a:outerShdw>
          </a:effectLst>
        </p:spPr>
      </p:pic>
      <p:pic>
        <p:nvPicPr>
          <p:cNvPr id="14" name="Picture 13">
            <a:extLst>
              <a:ext uri="{FF2B5EF4-FFF2-40B4-BE49-F238E27FC236}">
                <a16:creationId xmlns:a16="http://schemas.microsoft.com/office/drawing/2014/main" id="{4C6B47E5-AAC5-44C2-BA06-867BE09ADA63}"/>
              </a:ext>
            </a:extLst>
          </p:cNvPr>
          <p:cNvPicPr>
            <a:picLocks noChangeAspect="1"/>
          </p:cNvPicPr>
          <p:nvPr/>
        </p:nvPicPr>
        <p:blipFill rotWithShape="1">
          <a:blip r:embed="rId8"/>
          <a:srcRect l="13079" t="22223" r="7754" b="36364"/>
          <a:stretch/>
        </p:blipFill>
        <p:spPr>
          <a:xfrm>
            <a:off x="718458" y="4817078"/>
            <a:ext cx="4079320" cy="1333704"/>
          </a:xfrm>
          <a:prstGeom prst="rect">
            <a:avLst/>
          </a:prstGeom>
          <a:noFill/>
          <a:ln>
            <a:solidFill>
              <a:schemeClr val="tx2"/>
            </a:solidFill>
          </a:ln>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78214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62000" y="168922"/>
            <a:ext cx="6362454" cy="585988"/>
          </a:xfrm>
        </p:spPr>
        <p:txBody>
          <a:bodyPr vert="horz" lIns="91440" tIns="45720" rIns="91440" bIns="45720" rtlCol="0" anchor="ctr">
            <a:noAutofit/>
          </a:bodyPr>
          <a:lstStyle/>
          <a:p>
            <a:pPr algn="ctr"/>
            <a:r>
              <a:rPr lang="en-US" sz="3200" b="1" dirty="0">
                <a:latin typeface="+mn-lt"/>
              </a:rPr>
              <a:t>Timely emergency care saves lives</a:t>
            </a:r>
          </a:p>
        </p:txBody>
      </p:sp>
      <p:pic>
        <p:nvPicPr>
          <p:cNvPr id="12" name="Picture 11">
            <a:extLst>
              <a:ext uri="{FF2B5EF4-FFF2-40B4-BE49-F238E27FC236}">
                <a16:creationId xmlns:a16="http://schemas.microsoft.com/office/drawing/2014/main" id="{613AB13C-57FE-5849-8E21-AAF2E741B247}"/>
              </a:ext>
            </a:extLst>
          </p:cNvPr>
          <p:cNvPicPr>
            <a:picLocks noChangeAspect="1"/>
          </p:cNvPicPr>
          <p:nvPr/>
        </p:nvPicPr>
        <p:blipFill>
          <a:blip r:embed="rId3"/>
          <a:stretch>
            <a:fillRect/>
          </a:stretch>
        </p:blipFill>
        <p:spPr>
          <a:xfrm rot="16200000">
            <a:off x="1658207" y="-497566"/>
            <a:ext cx="5819406" cy="8345625"/>
          </a:xfrm>
          <a:prstGeom prst="rect">
            <a:avLst/>
          </a:prstGeom>
        </p:spPr>
      </p:pic>
      <p:cxnSp>
        <p:nvCxnSpPr>
          <p:cNvPr id="8" name="Straight Connector 7"/>
          <p:cNvCxnSpPr/>
          <p:nvPr/>
        </p:nvCxnSpPr>
        <p:spPr>
          <a:xfrm>
            <a:off x="585848" y="984750"/>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097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a:spLocks noGrp="1"/>
          </p:cNvSpPr>
          <p:nvPr>
            <p:ph idx="1"/>
          </p:nvPr>
        </p:nvSpPr>
        <p:spPr>
          <a:xfrm>
            <a:off x="2234237" y="2997293"/>
            <a:ext cx="1800215" cy="733340"/>
          </a:xfrm>
        </p:spPr>
        <p:txBody>
          <a:bodyPr>
            <a:normAutofit/>
          </a:bodyPr>
          <a:lstStyle/>
          <a:p>
            <a:pPr marL="0" indent="0" algn="ctr">
              <a:buNone/>
            </a:pPr>
            <a:r>
              <a:rPr lang="de-CH" sz="2400" dirty="0" err="1"/>
              <a:t>Pre</a:t>
            </a:r>
            <a:r>
              <a:rPr lang="de-CH" sz="2400" dirty="0"/>
              <a:t>-hospital</a:t>
            </a:r>
          </a:p>
        </p:txBody>
      </p:sp>
      <p:grpSp>
        <p:nvGrpSpPr>
          <p:cNvPr id="10" name="Group 9">
            <a:extLst>
              <a:ext uri="{FF2B5EF4-FFF2-40B4-BE49-F238E27FC236}">
                <a16:creationId xmlns:a16="http://schemas.microsoft.com/office/drawing/2014/main" id="{D5F0B6D7-B0CA-4C93-A5CC-F10810F28132}"/>
              </a:ext>
            </a:extLst>
          </p:cNvPr>
          <p:cNvGrpSpPr/>
          <p:nvPr/>
        </p:nvGrpSpPr>
        <p:grpSpPr>
          <a:xfrm>
            <a:off x="4251463" y="1492991"/>
            <a:ext cx="2229258" cy="1973932"/>
            <a:chOff x="4251463" y="1492991"/>
            <a:chExt cx="2229258" cy="1973932"/>
          </a:xfrm>
        </p:grpSpPr>
        <p:grpSp>
          <p:nvGrpSpPr>
            <p:cNvPr id="6" name="Group 5">
              <a:extLst>
                <a:ext uri="{FF2B5EF4-FFF2-40B4-BE49-F238E27FC236}">
                  <a16:creationId xmlns:a16="http://schemas.microsoft.com/office/drawing/2014/main" id="{5A8038BE-4EBF-43C1-B5C7-74603B994850}"/>
                </a:ext>
              </a:extLst>
            </p:cNvPr>
            <p:cNvGrpSpPr/>
            <p:nvPr/>
          </p:nvGrpSpPr>
          <p:grpSpPr>
            <a:xfrm>
              <a:off x="4679351" y="1492991"/>
              <a:ext cx="1354137" cy="1390650"/>
              <a:chOff x="4679351" y="1492991"/>
              <a:chExt cx="1354137" cy="139065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351" y="1492991"/>
                <a:ext cx="1354137"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498" b="96020" l="0" r="99083">
                            <a14:foregroundMark x1="42202" y1="18408" x2="42202" y2="18408"/>
                          </a14:backgroundRemoval>
                        </a14:imgEffect>
                      </a14:imgLayer>
                    </a14:imgProps>
                  </a:ext>
                  <a:ext uri="{28A0092B-C50C-407E-A947-70E740481C1C}">
                    <a14:useLocalDpi xmlns:a14="http://schemas.microsoft.com/office/drawing/2010/main" val="0"/>
                  </a:ext>
                </a:extLst>
              </a:blip>
              <a:stretch>
                <a:fillRect/>
              </a:stretch>
            </p:blipFill>
            <p:spPr>
              <a:xfrm>
                <a:off x="4835174" y="1651436"/>
                <a:ext cx="998308" cy="936285"/>
              </a:xfrm>
              <a:prstGeom prst="rect">
                <a:avLst/>
              </a:prstGeom>
            </p:spPr>
          </p:pic>
        </p:grpSp>
        <p:sp>
          <p:nvSpPr>
            <p:cNvPr id="14" name="Inhaltsplatzhalter 2"/>
            <p:cNvSpPr txBox="1">
              <a:spLocks/>
            </p:cNvSpPr>
            <p:nvPr/>
          </p:nvSpPr>
          <p:spPr>
            <a:xfrm>
              <a:off x="4251463" y="2981921"/>
              <a:ext cx="2229258" cy="485002"/>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CH" sz="2400" dirty="0"/>
                <a:t>Hospital</a:t>
              </a:r>
            </a:p>
          </p:txBody>
        </p:sp>
      </p:grpSp>
      <p:sp>
        <p:nvSpPr>
          <p:cNvPr id="17" name="Content Placeholder 2"/>
          <p:cNvSpPr txBox="1">
            <a:spLocks/>
          </p:cNvSpPr>
          <p:nvPr/>
        </p:nvSpPr>
        <p:spPr>
          <a:xfrm>
            <a:off x="1836930" y="3516316"/>
            <a:ext cx="2658592" cy="2553977"/>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28650" lvl="1" indent="-171450">
              <a:buFont typeface="Arial" charset="0"/>
              <a:buChar char="•"/>
            </a:pPr>
            <a:r>
              <a:rPr lang="en-US" sz="1800" dirty="0">
                <a:cs typeface="Arial"/>
              </a:rPr>
              <a:t>Scene &amp; transport care</a:t>
            </a:r>
          </a:p>
          <a:p>
            <a:pPr marL="628650" lvl="1" indent="-171450">
              <a:buFont typeface="Arial" charset="0"/>
              <a:buChar char="•"/>
            </a:pPr>
            <a:r>
              <a:rPr lang="en-US" sz="1800" dirty="0">
                <a:cs typeface="Arial"/>
              </a:rPr>
              <a:t>Trained and certified first responders improve outcomes</a:t>
            </a:r>
          </a:p>
          <a:p>
            <a:pPr marL="628650" lvl="1" indent="-171450">
              <a:buFont typeface="Arial" charset="0"/>
              <a:buChar char="•"/>
            </a:pPr>
            <a:r>
              <a:rPr lang="en-US" sz="1800" dirty="0">
                <a:cs typeface="Arial"/>
              </a:rPr>
              <a:t>Simple low-cost dispatch systems ensure timely care</a:t>
            </a:r>
          </a:p>
        </p:txBody>
      </p:sp>
      <p:sp>
        <p:nvSpPr>
          <p:cNvPr id="18" name="Content Placeholder 2"/>
          <p:cNvSpPr txBox="1">
            <a:spLocks/>
          </p:cNvSpPr>
          <p:nvPr/>
        </p:nvSpPr>
        <p:spPr>
          <a:xfrm>
            <a:off x="4135949" y="3484567"/>
            <a:ext cx="2507344" cy="2139056"/>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28650" lvl="1" indent="-171450">
              <a:buFont typeface="Arial" charset="0"/>
              <a:buChar char="•"/>
            </a:pPr>
            <a:r>
              <a:rPr lang="en-US" sz="1800" dirty="0">
                <a:cs typeface="Arial"/>
              </a:rPr>
              <a:t>Systematic care for every injured person in the emergency unit </a:t>
            </a:r>
          </a:p>
          <a:p>
            <a:pPr marL="628650" lvl="1" indent="-171450">
              <a:buFont typeface="Arial" charset="0"/>
              <a:buChar char="•"/>
            </a:pPr>
            <a:r>
              <a:rPr lang="en-US" sz="1800" dirty="0">
                <a:cs typeface="Arial"/>
              </a:rPr>
              <a:t>Timely operative and critical care</a:t>
            </a:r>
          </a:p>
          <a:p>
            <a:endParaRPr lang="en-US" sz="1800" dirty="0"/>
          </a:p>
        </p:txBody>
      </p:sp>
      <p:sp>
        <p:nvSpPr>
          <p:cNvPr id="19" name="Content Placeholder 2"/>
          <p:cNvSpPr txBox="1">
            <a:spLocks/>
          </p:cNvSpPr>
          <p:nvPr/>
        </p:nvSpPr>
        <p:spPr>
          <a:xfrm>
            <a:off x="6344820" y="3482734"/>
            <a:ext cx="2191839" cy="1975870"/>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28650" lvl="1" indent="-171450">
              <a:buFont typeface="Arial" charset="0"/>
              <a:buChar char="•"/>
            </a:pPr>
            <a:r>
              <a:rPr lang="en-US" sz="1800" dirty="0">
                <a:cs typeface="Arial"/>
              </a:rPr>
              <a:t>Maximizes impact of emergency and surgical care</a:t>
            </a:r>
          </a:p>
          <a:p>
            <a:pPr marL="628650" lvl="1" indent="-171450">
              <a:buFont typeface="Arial" charset="0"/>
              <a:buChar char="•"/>
            </a:pPr>
            <a:r>
              <a:rPr lang="en-US" sz="1800" dirty="0">
                <a:cs typeface="Arial"/>
              </a:rPr>
              <a:t>Getting people back to daily life</a:t>
            </a:r>
          </a:p>
          <a:p>
            <a:endParaRPr lang="en-US" sz="1800" dirty="0"/>
          </a:p>
        </p:txBody>
      </p:sp>
      <p:grpSp>
        <p:nvGrpSpPr>
          <p:cNvPr id="5" name="Group 4">
            <a:extLst>
              <a:ext uri="{FF2B5EF4-FFF2-40B4-BE49-F238E27FC236}">
                <a16:creationId xmlns:a16="http://schemas.microsoft.com/office/drawing/2014/main" id="{7015E36A-5B1F-4512-86A3-6379F6109E76}"/>
              </a:ext>
            </a:extLst>
          </p:cNvPr>
          <p:cNvGrpSpPr/>
          <p:nvPr/>
        </p:nvGrpSpPr>
        <p:grpSpPr>
          <a:xfrm>
            <a:off x="2663091" y="1492991"/>
            <a:ext cx="1215191" cy="1253173"/>
            <a:chOff x="2663091" y="1492991"/>
            <a:chExt cx="1215191" cy="1253173"/>
          </a:xfrm>
        </p:grpSpPr>
        <p:sp>
          <p:nvSpPr>
            <p:cNvPr id="22" name="Oval 21"/>
            <p:cNvSpPr/>
            <p:nvPr/>
          </p:nvSpPr>
          <p:spPr>
            <a:xfrm>
              <a:off x="2663091" y="1492991"/>
              <a:ext cx="1215191" cy="1253173"/>
            </a:xfrm>
            <a:prstGeom prst="ellipse">
              <a:avLst/>
            </a:prstGeom>
            <a:solidFill>
              <a:schemeClr val="bg1"/>
            </a:solidFill>
            <a:ln w="9525">
              <a:solidFill>
                <a:schemeClr val="accent1">
                  <a:lumMod val="20000"/>
                  <a:lumOff val="80000"/>
                </a:schemeClr>
              </a:solidFill>
            </a:ln>
            <a:effectLst>
              <a:outerShdw blurRad="50800" dist="38100" dir="2700000" sx="102000" sy="102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0" name="Picture 19"/>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14252" y="1851319"/>
              <a:ext cx="966556" cy="608696"/>
            </a:xfrm>
            <a:prstGeom prst="rect">
              <a:avLst/>
            </a:prstGeom>
          </p:spPr>
        </p:pic>
      </p:grpSp>
      <p:sp>
        <p:nvSpPr>
          <p:cNvPr id="2" name="Title 1"/>
          <p:cNvSpPr>
            <a:spLocks noGrp="1"/>
          </p:cNvSpPr>
          <p:nvPr>
            <p:ph type="title"/>
          </p:nvPr>
        </p:nvSpPr>
        <p:spPr>
          <a:xfrm>
            <a:off x="881576" y="143484"/>
            <a:ext cx="7886700" cy="1031470"/>
          </a:xfrm>
        </p:spPr>
        <p:txBody>
          <a:bodyPr>
            <a:normAutofit/>
          </a:bodyPr>
          <a:lstStyle/>
          <a:p>
            <a:pPr algn="ctr"/>
            <a:r>
              <a:rPr lang="en-GB" sz="3200" b="1" dirty="0">
                <a:latin typeface="+mn-lt"/>
              </a:rPr>
              <a:t>Continuum of care for the injured</a:t>
            </a:r>
          </a:p>
        </p:txBody>
      </p:sp>
      <p:sp>
        <p:nvSpPr>
          <p:cNvPr id="3" name="TextBox 2"/>
          <p:cNvSpPr txBox="1"/>
          <p:nvPr/>
        </p:nvSpPr>
        <p:spPr>
          <a:xfrm>
            <a:off x="-2504728" y="3819003"/>
            <a:ext cx="2700670" cy="369332"/>
          </a:xfrm>
          <a:prstGeom prst="rect">
            <a:avLst/>
          </a:prstGeom>
          <a:noFill/>
        </p:spPr>
        <p:txBody>
          <a:bodyPr wrap="square" rtlCol="0">
            <a:spAutoFit/>
          </a:bodyPr>
          <a:lstStyle/>
          <a:p>
            <a:r>
              <a:rPr lang="en-GB" dirty="0"/>
              <a:t> </a:t>
            </a:r>
          </a:p>
        </p:txBody>
      </p:sp>
      <p:sp>
        <p:nvSpPr>
          <p:cNvPr id="23" name="Content Placeholder 2"/>
          <p:cNvSpPr txBox="1">
            <a:spLocks/>
          </p:cNvSpPr>
          <p:nvPr/>
        </p:nvSpPr>
        <p:spPr>
          <a:xfrm>
            <a:off x="-216976" y="3542545"/>
            <a:ext cx="2451213" cy="1719614"/>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28650" lvl="1" indent="-171450">
              <a:buFont typeface="Arial" charset="0"/>
              <a:buChar char="•"/>
            </a:pPr>
            <a:r>
              <a:rPr lang="en-US" sz="1800" dirty="0">
                <a:cs typeface="Arial"/>
              </a:rPr>
              <a:t>Simple actions can save lives</a:t>
            </a:r>
          </a:p>
          <a:p>
            <a:pPr marL="628650" lvl="1" indent="-171450">
              <a:buFont typeface="Arial" charset="0"/>
              <a:buChar char="•"/>
            </a:pPr>
            <a:r>
              <a:rPr lang="en-US" sz="1800" dirty="0">
                <a:cs typeface="Arial"/>
              </a:rPr>
              <a:t>Training for drivers and police is high impact</a:t>
            </a:r>
          </a:p>
          <a:p>
            <a:endParaRPr lang="en-US" sz="1800" dirty="0"/>
          </a:p>
        </p:txBody>
      </p:sp>
      <p:cxnSp>
        <p:nvCxnSpPr>
          <p:cNvPr id="24" name="Straight Connector 23"/>
          <p:cNvCxnSpPr/>
          <p:nvPr/>
        </p:nvCxnSpPr>
        <p:spPr>
          <a:xfrm>
            <a:off x="440934" y="1174954"/>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43D6E84-A18F-439D-A4C3-8D596A12341C}"/>
              </a:ext>
            </a:extLst>
          </p:cNvPr>
          <p:cNvGrpSpPr/>
          <p:nvPr/>
        </p:nvGrpSpPr>
        <p:grpSpPr>
          <a:xfrm>
            <a:off x="6697732" y="1520829"/>
            <a:ext cx="2229258" cy="1961466"/>
            <a:chOff x="6697732" y="1520829"/>
            <a:chExt cx="2229258" cy="1961466"/>
          </a:xfrm>
        </p:grpSpPr>
        <p:sp>
          <p:nvSpPr>
            <p:cNvPr id="15" name="Inhaltsplatzhalter 2"/>
            <p:cNvSpPr txBox="1">
              <a:spLocks/>
            </p:cNvSpPr>
            <p:nvPr/>
          </p:nvSpPr>
          <p:spPr>
            <a:xfrm>
              <a:off x="6697732" y="2997293"/>
              <a:ext cx="2229258" cy="485002"/>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de-CH" sz="2400" dirty="0"/>
                <a:t>Rehabilitation</a:t>
              </a:r>
            </a:p>
          </p:txBody>
        </p:sp>
        <p:grpSp>
          <p:nvGrpSpPr>
            <p:cNvPr id="7" name="Group 6">
              <a:extLst>
                <a:ext uri="{FF2B5EF4-FFF2-40B4-BE49-F238E27FC236}">
                  <a16:creationId xmlns:a16="http://schemas.microsoft.com/office/drawing/2014/main" id="{91669EBD-BDB5-4C94-A52F-1018CF049B09}"/>
                </a:ext>
              </a:extLst>
            </p:cNvPr>
            <p:cNvGrpSpPr/>
            <p:nvPr/>
          </p:nvGrpSpPr>
          <p:grpSpPr>
            <a:xfrm>
              <a:off x="6834557" y="1520829"/>
              <a:ext cx="1354137" cy="1390650"/>
              <a:chOff x="6834557" y="1567175"/>
              <a:chExt cx="1354137" cy="139065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557" y="1567175"/>
                <a:ext cx="1354137"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7">
                <a:duotone>
                  <a:schemeClr val="accent1">
                    <a:shade val="45000"/>
                    <a:satMod val="135000"/>
                  </a:schemeClr>
                  <a:prstClr val="white"/>
                </a:duotone>
              </a:blip>
              <a:stretch>
                <a:fillRect/>
              </a:stretch>
            </p:blipFill>
            <p:spPr>
              <a:xfrm>
                <a:off x="7033111" y="1701406"/>
                <a:ext cx="853657" cy="853657"/>
              </a:xfrm>
              <a:prstGeom prst="rect">
                <a:avLst/>
              </a:prstGeom>
            </p:spPr>
          </p:pic>
        </p:grpSp>
      </p:grpSp>
      <p:grpSp>
        <p:nvGrpSpPr>
          <p:cNvPr id="12" name="Group 11">
            <a:extLst>
              <a:ext uri="{FF2B5EF4-FFF2-40B4-BE49-F238E27FC236}">
                <a16:creationId xmlns:a16="http://schemas.microsoft.com/office/drawing/2014/main" id="{05DFA438-60C7-461A-9F9E-2EDC834BC472}"/>
              </a:ext>
            </a:extLst>
          </p:cNvPr>
          <p:cNvGrpSpPr/>
          <p:nvPr/>
        </p:nvGrpSpPr>
        <p:grpSpPr>
          <a:xfrm>
            <a:off x="217011" y="1492991"/>
            <a:ext cx="1800215" cy="2169653"/>
            <a:chOff x="217011" y="1492991"/>
            <a:chExt cx="1800215" cy="2169653"/>
          </a:xfrm>
        </p:grpSpPr>
        <p:grpSp>
          <p:nvGrpSpPr>
            <p:cNvPr id="4" name="Group 3">
              <a:extLst>
                <a:ext uri="{FF2B5EF4-FFF2-40B4-BE49-F238E27FC236}">
                  <a16:creationId xmlns:a16="http://schemas.microsoft.com/office/drawing/2014/main" id="{9E2D0B40-CAAF-40C2-9C26-40E6DB4B1B08}"/>
                </a:ext>
              </a:extLst>
            </p:cNvPr>
            <p:cNvGrpSpPr/>
            <p:nvPr/>
          </p:nvGrpSpPr>
          <p:grpSpPr>
            <a:xfrm>
              <a:off x="646831" y="1492991"/>
              <a:ext cx="1215191" cy="1253173"/>
              <a:chOff x="646831" y="1539337"/>
              <a:chExt cx="1215191" cy="1253173"/>
            </a:xfrm>
          </p:grpSpPr>
          <p:sp>
            <p:nvSpPr>
              <p:cNvPr id="21" name="Oval 20"/>
              <p:cNvSpPr/>
              <p:nvPr/>
            </p:nvSpPr>
            <p:spPr>
              <a:xfrm>
                <a:off x="646831" y="1539337"/>
                <a:ext cx="1215191" cy="1253173"/>
              </a:xfrm>
              <a:prstGeom prst="ellipse">
                <a:avLst/>
              </a:prstGeom>
              <a:solidFill>
                <a:schemeClr val="bg1"/>
              </a:solidFill>
              <a:ln w="9525">
                <a:solidFill>
                  <a:schemeClr val="accent1">
                    <a:lumMod val="20000"/>
                    <a:lumOff val="80000"/>
                  </a:schemeClr>
                </a:solidFill>
              </a:ln>
              <a:effectLst>
                <a:outerShdw blurRad="50800" dist="38100" dir="2700000" sx="102000" sy="102000" algn="tl" rotWithShape="0">
                  <a:schemeClr val="accent1">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5" name="Picture 24"/>
              <p:cNvPicPr>
                <a:picLocks noChangeAspect="1"/>
              </p:cNvPicPr>
              <p:nvPr/>
            </p:nvPicPr>
            <p:blipFill>
              <a:blip r:embed="rId8">
                <a:extLst>
                  <a:ext uri="{BEBA8EAE-BF5A-486C-A8C5-ECC9F3942E4B}">
                    <a14:imgProps xmlns:a14="http://schemas.microsoft.com/office/drawing/2010/main">
                      <a14:imgLayer r:embed="rId9">
                        <a14:imgEffect>
                          <a14:backgroundRemoval t="0" b="93842" l="0" r="98641">
                            <a14:foregroundMark x1="80978" y1="46059" x2="80978" y2="46059"/>
                          </a14:backgroundRemoval>
                        </a14:imgEffect>
                      </a14:imgLayer>
                    </a14:imgProps>
                  </a:ext>
                  <a:ext uri="{28A0092B-C50C-407E-A947-70E740481C1C}">
                    <a14:useLocalDpi xmlns:a14="http://schemas.microsoft.com/office/drawing/2010/main" val="0"/>
                  </a:ext>
                </a:extLst>
              </a:blip>
              <a:stretch>
                <a:fillRect/>
              </a:stretch>
            </p:blipFill>
            <p:spPr>
              <a:xfrm>
                <a:off x="870147" y="1731080"/>
                <a:ext cx="806510" cy="889791"/>
              </a:xfrm>
              <a:prstGeom prst="rect">
                <a:avLst/>
              </a:prstGeom>
            </p:spPr>
          </p:pic>
        </p:grpSp>
        <p:sp>
          <p:nvSpPr>
            <p:cNvPr id="26" name="Inhaltsplatzhalter 2"/>
            <p:cNvSpPr txBox="1">
              <a:spLocks/>
            </p:cNvSpPr>
            <p:nvPr/>
          </p:nvSpPr>
          <p:spPr>
            <a:xfrm>
              <a:off x="217011" y="2929304"/>
              <a:ext cx="1800215" cy="733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CH" sz="2400" dirty="0"/>
                <a:t>Bystanders</a:t>
              </a:r>
            </a:p>
          </p:txBody>
        </p:sp>
      </p:grpSp>
    </p:spTree>
    <p:extLst>
      <p:ext uri="{BB962C8B-B14F-4D97-AF65-F5344CB8AC3E}">
        <p14:creationId xmlns:p14="http://schemas.microsoft.com/office/powerpoint/2010/main" val="1184865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05111" y="260799"/>
            <a:ext cx="8343901" cy="585988"/>
          </a:xfrm>
        </p:spPr>
        <p:txBody>
          <a:bodyPr>
            <a:noAutofit/>
          </a:bodyPr>
          <a:lstStyle/>
          <a:p>
            <a:pPr algn="ctr"/>
            <a:r>
              <a:rPr lang="en-GB" sz="3200" b="1" dirty="0">
                <a:latin typeface="+mn-lt"/>
              </a:rPr>
              <a:t>Injury care is a good investment</a:t>
            </a:r>
            <a:endParaRPr lang="en-US" sz="3200" b="1" dirty="0">
              <a:latin typeface="+mn-lt"/>
            </a:endParaRPr>
          </a:p>
        </p:txBody>
      </p:sp>
      <p:sp>
        <p:nvSpPr>
          <p:cNvPr id="8" name="Inhaltsplatzhalter 7"/>
          <p:cNvSpPr>
            <a:spLocks noGrp="1"/>
          </p:cNvSpPr>
          <p:nvPr>
            <p:ph sz="half" idx="4294967295"/>
          </p:nvPr>
        </p:nvSpPr>
        <p:spPr>
          <a:xfrm>
            <a:off x="4648200" y="1429556"/>
            <a:ext cx="4038600" cy="4696608"/>
          </a:xfrm>
          <a:prstGeom prst="rect">
            <a:avLst/>
          </a:prstGeom>
        </p:spPr>
        <p:txBody>
          <a:bodyPr>
            <a:normAutofit/>
          </a:bodyPr>
          <a:lstStyle/>
          <a:p>
            <a:pPr marL="0" indent="0">
              <a:buNone/>
            </a:pPr>
            <a:r>
              <a:rPr lang="en-US" b="1" dirty="0"/>
              <a:t>…and helps avoid the high costs of:</a:t>
            </a:r>
            <a:br>
              <a:rPr lang="en-US" dirty="0"/>
            </a:br>
            <a:endParaRPr lang="en-US" dirty="0"/>
          </a:p>
          <a:p>
            <a:r>
              <a:rPr lang="en-US" b="1" dirty="0">
                <a:solidFill>
                  <a:srgbClr val="C0504D"/>
                </a:solidFill>
              </a:rPr>
              <a:t>Early death</a:t>
            </a:r>
          </a:p>
          <a:p>
            <a:r>
              <a:rPr lang="en-US" b="1" dirty="0">
                <a:solidFill>
                  <a:srgbClr val="C0504D"/>
                </a:solidFill>
              </a:rPr>
              <a:t>Complications</a:t>
            </a:r>
          </a:p>
          <a:p>
            <a:r>
              <a:rPr lang="en-US" b="1" dirty="0">
                <a:solidFill>
                  <a:srgbClr val="C0504D"/>
                </a:solidFill>
              </a:rPr>
              <a:t>Prolonged recovery</a:t>
            </a:r>
          </a:p>
          <a:p>
            <a:r>
              <a:rPr lang="en-US" b="1" dirty="0">
                <a:solidFill>
                  <a:srgbClr val="C0504D"/>
                </a:solidFill>
              </a:rPr>
              <a:t>Preventable disability</a:t>
            </a:r>
          </a:p>
          <a:p>
            <a:endParaRPr lang="en-US" b="1" dirty="0">
              <a:solidFill>
                <a:schemeClr val="accent3"/>
              </a:solidFill>
            </a:endParaRPr>
          </a:p>
          <a:p>
            <a:pPr>
              <a:buSzPct val="80000"/>
              <a:buFont typeface="Wingdings" panose="05000000000000000000" pitchFamily="2" charset="2"/>
              <a:buChar char=""/>
            </a:pPr>
            <a:r>
              <a:rPr lang="en-US" b="1" dirty="0">
                <a:solidFill>
                  <a:srgbClr val="F2A543"/>
                </a:solidFill>
              </a:rPr>
              <a:t>Lost wages and productivity for society</a:t>
            </a:r>
          </a:p>
          <a:p>
            <a:pPr marL="0" indent="0">
              <a:buNone/>
            </a:pPr>
            <a:endParaRPr lang="en-US" b="1" dirty="0">
              <a:solidFill>
                <a:schemeClr val="accent3"/>
              </a:solidFill>
            </a:endParaRPr>
          </a:p>
          <a:p>
            <a:pPr marL="0" indent="0">
              <a:buNone/>
            </a:pPr>
            <a:endParaRPr lang="en-US" dirty="0"/>
          </a:p>
          <a:p>
            <a:pPr marL="0" indent="0">
              <a:buNone/>
            </a:pPr>
            <a:endParaRPr lang="de-CH" dirty="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457200" y="1430338"/>
            <a:ext cx="3505388" cy="4695825"/>
          </a:xfrm>
          <a:prstGeom prst="rect">
            <a:avLst/>
          </a:prstGeom>
        </p:spPr>
      </p:pic>
      <p:cxnSp>
        <p:nvCxnSpPr>
          <p:cNvPr id="10" name="Straight Connector 9"/>
          <p:cNvCxnSpPr/>
          <p:nvPr/>
        </p:nvCxnSpPr>
        <p:spPr>
          <a:xfrm>
            <a:off x="585848" y="984750"/>
            <a:ext cx="818242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3640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FED123832FD0488CFCE1AA10E1DCD4" ma:contentTypeVersion="11" ma:contentTypeDescription="Create a new document." ma:contentTypeScope="" ma:versionID="5c01f53d0fdfb2d64333e97880dd65f6">
  <xsd:schema xmlns:xsd="http://www.w3.org/2001/XMLSchema" xmlns:xs="http://www.w3.org/2001/XMLSchema" xmlns:p="http://schemas.microsoft.com/office/2006/metadata/properties" xmlns:ns3="a45b7c79-9df6-4e54-8c6e-a05b6926a077" xmlns:ns4="4aee86b3-a4cc-4bcd-a433-1901c7ceab83" targetNamespace="http://schemas.microsoft.com/office/2006/metadata/properties" ma:root="true" ma:fieldsID="e013fc5c89b5e81cd9e241d7686b394d" ns3:_="" ns4:_="">
    <xsd:import namespace="a45b7c79-9df6-4e54-8c6e-a05b6926a077"/>
    <xsd:import namespace="4aee86b3-a4cc-4bcd-a433-1901c7ceab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5b7c79-9df6-4e54-8c6e-a05b6926a0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ee86b3-a4cc-4bcd-a433-1901c7ceab8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41C35F-424A-40D7-B2F1-4DE21DB77570}">
  <ds:schemaRefs>
    <ds:schemaRef ds:uri="http://schemas.microsoft.com/sharepoint/v3/contenttype/forms"/>
  </ds:schemaRefs>
</ds:datastoreItem>
</file>

<file path=customXml/itemProps2.xml><?xml version="1.0" encoding="utf-8"?>
<ds:datastoreItem xmlns:ds="http://schemas.openxmlformats.org/officeDocument/2006/customXml" ds:itemID="{A289D176-2344-4006-9BE8-242365DBB86F}">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a45b7c79-9df6-4e54-8c6e-a05b6926a077"/>
    <ds:schemaRef ds:uri="4aee86b3-a4cc-4bcd-a433-1901c7ceab83"/>
    <ds:schemaRef ds:uri="http://www.w3.org/XML/1998/namespace"/>
    <ds:schemaRef ds:uri="http://purl.org/dc/terms/"/>
  </ds:schemaRefs>
</ds:datastoreItem>
</file>

<file path=customXml/itemProps3.xml><?xml version="1.0" encoding="utf-8"?>
<ds:datastoreItem xmlns:ds="http://schemas.openxmlformats.org/officeDocument/2006/customXml" ds:itemID="{54B33073-7672-43A7-A13E-F64504E464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5b7c79-9df6-4e54-8c6e-a05b6926a077"/>
    <ds:schemaRef ds:uri="4aee86b3-a4cc-4bcd-a433-1901c7ceab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13114</TotalTime>
  <Words>1276</Words>
  <Application>Microsoft Office PowerPoint</Application>
  <PresentationFormat>On-screen Show (4:3)</PresentationFormat>
  <Paragraphs>187</Paragraphs>
  <Slides>25</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(body)</vt:lpstr>
      <vt:lpstr>Calibri Light</vt:lpstr>
      <vt:lpstr>Century Gothic</vt:lpstr>
      <vt:lpstr>Mangal</vt:lpstr>
      <vt:lpstr>Times New Roman</vt:lpstr>
      <vt:lpstr>Wingdings</vt:lpstr>
      <vt:lpstr>Office Theme</vt:lpstr>
      <vt:lpstr>1_Office Theme</vt:lpstr>
      <vt:lpstr>Timely care for the injured</vt:lpstr>
      <vt:lpstr>PowerPoint Presentation</vt:lpstr>
      <vt:lpstr>PowerPoint Presentation</vt:lpstr>
      <vt:lpstr>Road traffic injuries alone account for 1.35 million deaths per year</vt:lpstr>
      <vt:lpstr>Insert local data slide (injuries in local setting)</vt:lpstr>
      <vt:lpstr>Global mandate: the World Health Assembly  </vt:lpstr>
      <vt:lpstr>Timely emergency care saves lives</vt:lpstr>
      <vt:lpstr>Continuum of care for the injured</vt:lpstr>
      <vt:lpstr>Injury care is a good investment</vt:lpstr>
      <vt:lpstr>Pre-hospital care is extremely cost-effective</vt:lpstr>
      <vt:lpstr>Hospital care is extremely cost-effective</vt:lpstr>
      <vt:lpstr>Rehabilitation makes emergency care more cost-effective</vt:lpstr>
      <vt:lpstr>PowerPoint Presentation</vt:lpstr>
      <vt:lpstr> Emergency care can also contribute to the achievement of 10 other SDG targets, by addressing:  -Noncommunicable diseases -Obstetrics -Child health -Disasters -Violence   </vt:lpstr>
      <vt:lpstr>Impact of emergency care</vt:lpstr>
      <vt:lpstr>PowerPoint Presentation</vt:lpstr>
      <vt:lpstr>So what do we know? </vt:lpstr>
      <vt:lpstr>What next?</vt:lpstr>
      <vt:lpstr>WHO resources</vt:lpstr>
      <vt:lpstr>  WHO Basic Emergency Care Course </vt:lpstr>
      <vt:lpstr>PowerPoint Presentation</vt:lpstr>
      <vt:lpstr>WHO Essential Trauma Care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Hollis, Sara</cp:lastModifiedBy>
  <cp:revision>115</cp:revision>
  <cp:lastPrinted>2018-06-15T11:46:45Z</cp:lastPrinted>
  <dcterms:created xsi:type="dcterms:W3CDTF">2017-08-31T13:32:44Z</dcterms:created>
  <dcterms:modified xsi:type="dcterms:W3CDTF">2019-09-13T08:00:44Z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0x01010000FED123832FD0488CFCE1AA10E1DCD4</vt:lpwstr>
  </property>
</Properties>
</file>