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256" r:id="rId2"/>
    <p:sldId id="289" r:id="rId3"/>
    <p:sldId id="258" r:id="rId4"/>
    <p:sldId id="259" r:id="rId5"/>
    <p:sldId id="290" r:id="rId6"/>
    <p:sldId id="261" r:id="rId7"/>
    <p:sldId id="291" r:id="rId8"/>
    <p:sldId id="292" r:id="rId9"/>
    <p:sldId id="293" r:id="rId10"/>
    <p:sldId id="294" r:id="rId11"/>
    <p:sldId id="295" r:id="rId12"/>
    <p:sldId id="296" r:id="rId13"/>
    <p:sldId id="297" r:id="rId14"/>
    <p:sldId id="298" r:id="rId15"/>
    <p:sldId id="299" r:id="rId16"/>
    <p:sldId id="300" r:id="rId17"/>
    <p:sldId id="302" r:id="rId18"/>
    <p:sldId id="303" r:id="rId19"/>
    <p:sldId id="304" r:id="rId20"/>
    <p:sldId id="305" r:id="rId21"/>
    <p:sldId id="264" r:id="rId22"/>
    <p:sldId id="306" r:id="rId23"/>
    <p:sldId id="387" r:id="rId24"/>
    <p:sldId id="388" r:id="rId25"/>
    <p:sldId id="389" r:id="rId26"/>
    <p:sldId id="310" r:id="rId27"/>
    <p:sldId id="390" r:id="rId28"/>
    <p:sldId id="312" r:id="rId29"/>
    <p:sldId id="391" r:id="rId30"/>
    <p:sldId id="392" r:id="rId31"/>
    <p:sldId id="393" r:id="rId32"/>
    <p:sldId id="317" r:id="rId33"/>
    <p:sldId id="318"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94" r:id="rId48"/>
    <p:sldId id="395" r:id="rId49"/>
    <p:sldId id="396" r:id="rId50"/>
    <p:sldId id="397" r:id="rId51"/>
    <p:sldId id="398" r:id="rId52"/>
    <p:sldId id="399" r:id="rId53"/>
    <p:sldId id="286" r:id="rId54"/>
    <p:sldId id="333" r:id="rId55"/>
    <p:sldId id="270" r:id="rId56"/>
    <p:sldId id="334" r:id="rId57"/>
    <p:sldId id="335" r:id="rId58"/>
    <p:sldId id="336" r:id="rId59"/>
    <p:sldId id="337" r:id="rId60"/>
    <p:sldId id="338" r:id="rId61"/>
    <p:sldId id="339" r:id="rId62"/>
    <p:sldId id="340" r:id="rId63"/>
    <p:sldId id="341" r:id="rId64"/>
    <p:sldId id="287" r:id="rId65"/>
    <p:sldId id="272" r:id="rId66"/>
    <p:sldId id="400" r:id="rId67"/>
    <p:sldId id="401" r:id="rId68"/>
    <p:sldId id="402" r:id="rId69"/>
    <p:sldId id="403" r:id="rId70"/>
    <p:sldId id="404" r:id="rId71"/>
    <p:sldId id="405" r:id="rId72"/>
    <p:sldId id="406" r:id="rId73"/>
    <p:sldId id="407" r:id="rId74"/>
    <p:sldId id="408" r:id="rId75"/>
    <p:sldId id="409" r:id="rId76"/>
    <p:sldId id="410" r:id="rId77"/>
    <p:sldId id="411" r:id="rId78"/>
    <p:sldId id="412" r:id="rId79"/>
    <p:sldId id="413" r:id="rId80"/>
    <p:sldId id="414" r:id="rId81"/>
    <p:sldId id="415" r:id="rId82"/>
    <p:sldId id="416" r:id="rId83"/>
    <p:sldId id="360" r:id="rId84"/>
    <p:sldId id="288" r:id="rId85"/>
    <p:sldId id="278" r:id="rId86"/>
    <p:sldId id="366" r:id="rId87"/>
    <p:sldId id="367" r:id="rId88"/>
    <p:sldId id="368" r:id="rId89"/>
    <p:sldId id="369" r:id="rId90"/>
    <p:sldId id="370" r:id="rId91"/>
    <p:sldId id="379" r:id="rId92"/>
    <p:sldId id="380" r:id="rId93"/>
    <p:sldId id="381" r:id="rId94"/>
    <p:sldId id="382" r:id="rId95"/>
    <p:sldId id="383" r:id="rId96"/>
    <p:sldId id="384" r:id="rId97"/>
    <p:sldId id="385" r:id="rId98"/>
    <p:sldId id="280" r:id="rId99"/>
    <p:sldId id="386" r:id="rId100"/>
    <p:sldId id="283" r:id="rId101"/>
    <p:sldId id="417" r:id="rId102"/>
    <p:sldId id="418" r:id="rId103"/>
    <p:sldId id="419" r:id="rId104"/>
    <p:sldId id="420" r:id="rId105"/>
    <p:sldId id="421" r:id="rId106"/>
    <p:sldId id="422"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6"/>
    <p:restoredTop sz="83811"/>
  </p:normalViewPr>
  <p:slideViewPr>
    <p:cSldViewPr snapToGrid="0" snapToObjects="1">
      <p:cViewPr varScale="1">
        <p:scale>
          <a:sx n="64" d="100"/>
          <a:sy n="64" d="100"/>
        </p:scale>
        <p:origin x="1050" y="84"/>
      </p:cViewPr>
      <p:guideLst>
        <p:guide orient="horz" pos="2160"/>
        <p:guide pos="3840"/>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10A8E-FD7B-3A43-AD03-93CDE5102E13}" type="datetimeFigureOut">
              <a:rPr lang="en-US" smtClean="0"/>
              <a:t>31-May-19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03372-DB74-7E4B-A0C5-B7F8CBD4FAC5}" type="slidenum">
              <a:rPr lang="en-US" smtClean="0"/>
              <a:t>‹#›</a:t>
            </a:fld>
            <a:endParaRPr lang="en-US"/>
          </a:p>
        </p:txBody>
      </p:sp>
    </p:spTree>
    <p:extLst>
      <p:ext uri="{BB962C8B-B14F-4D97-AF65-F5344CB8AC3E}">
        <p14:creationId xmlns:p14="http://schemas.microsoft.com/office/powerpoint/2010/main" val="133981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ndex.php?title=User:Mrnave&amp;action=edit&amp;redlink=1"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creativecommons.org/licenses/by-sa/3.0/deed.en" TargetMode="External"/><Relationship Id="rId4" Type="http://schemas.openxmlformats.org/officeDocument/2006/relationships/hyperlink" Target="https://en.wikipedia.org/wiki/en:Creative_Common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a:t>
            </a:fld>
            <a:endParaRPr lang="en-US"/>
          </a:p>
        </p:txBody>
      </p:sp>
    </p:spTree>
    <p:extLst>
      <p:ext uri="{BB962C8B-B14F-4D97-AF65-F5344CB8AC3E}">
        <p14:creationId xmlns:p14="http://schemas.microsoft.com/office/powerpoint/2010/main" val="160268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r>
              <a:rPr lang="en-US" sz="1400" b="1" i="0" u="sng" strike="noStrike" cap="none" dirty="0">
                <a:solidFill>
                  <a:schemeClr val="dk1"/>
                </a:solidFill>
                <a:latin typeface="Lato"/>
                <a:ea typeface="Lato"/>
                <a:cs typeface="Lato"/>
                <a:sym typeface="Lato"/>
              </a:rPr>
              <a:t>Airway</a:t>
            </a:r>
            <a:br>
              <a:rPr lang="en-US" sz="1400" b="1" i="0" u="none" strike="noStrike" cap="none" dirty="0">
                <a:solidFill>
                  <a:schemeClr val="dk1"/>
                </a:solidFill>
                <a:latin typeface="Lato"/>
                <a:ea typeface="Lato"/>
                <a:cs typeface="Lato"/>
                <a:sym typeface="Lato"/>
              </a:rPr>
            </a:br>
            <a:r>
              <a:rPr lang="en" sz="1400" b="1" i="0" u="none" strike="noStrike" cap="none" dirty="0">
                <a:solidFill>
                  <a:schemeClr val="dk1"/>
                </a:solidFill>
                <a:latin typeface="Lato"/>
                <a:ea typeface="Lato"/>
                <a:cs typeface="Lato"/>
                <a:sym typeface="Lato"/>
              </a:rPr>
              <a:t>Look for:</a:t>
            </a:r>
          </a:p>
          <a:p>
            <a:pPr marL="356616" indent="-301752"/>
            <a:r>
              <a:rPr lang="en-US" sz="1400" dirty="0">
                <a:latin typeface="Lato"/>
                <a:cs typeface="Lato"/>
                <a:sym typeface="Lato"/>
              </a:rPr>
              <a:t>Blood, v</a:t>
            </a:r>
            <a:r>
              <a:rPr lang="en" sz="1400" dirty="0" err="1">
                <a:latin typeface="Lato"/>
                <a:cs typeface="Lato"/>
                <a:sym typeface="Lato"/>
              </a:rPr>
              <a:t>omi</a:t>
            </a:r>
            <a:r>
              <a:rPr lang="en-US" sz="1400" dirty="0">
                <a:latin typeface="Lato"/>
                <a:cs typeface="Lato"/>
                <a:sym typeface="Lato"/>
              </a:rPr>
              <a:t>t, tongue or</a:t>
            </a:r>
            <a:r>
              <a:rPr lang="en" sz="1400" dirty="0">
                <a:latin typeface="Lato"/>
                <a:cs typeface="Lato"/>
                <a:sym typeface="Lato"/>
              </a:rPr>
              <a:t> objects obstructing the airway</a:t>
            </a:r>
          </a:p>
          <a:p>
            <a:pPr marL="356616" indent="-301752"/>
            <a:r>
              <a:rPr lang="en" sz="1400" dirty="0">
                <a:latin typeface="Lato"/>
                <a:cs typeface="Lato"/>
                <a:sym typeface="Lato"/>
              </a:rPr>
              <a:t>Burned nasal hairs or soot around the nose or mouth</a:t>
            </a:r>
          </a:p>
          <a:p>
            <a:pPr marL="356616" indent="-301752"/>
            <a:r>
              <a:rPr lang="en" sz="1400" dirty="0">
                <a:latin typeface="Lato"/>
                <a:cs typeface="Lato"/>
                <a:sym typeface="Lato"/>
              </a:rPr>
              <a:t>Head or neck trauma</a:t>
            </a:r>
          </a:p>
          <a:p>
            <a:pPr marL="356616" indent="-301752"/>
            <a:r>
              <a:rPr lang="en" sz="1400" dirty="0">
                <a:latin typeface="Lato"/>
                <a:cs typeface="Lato"/>
                <a:sym typeface="Lato"/>
              </a:rPr>
              <a:t>Expanding neck </a:t>
            </a:r>
            <a:r>
              <a:rPr lang="en" sz="1400" dirty="0" err="1">
                <a:latin typeface="Lato"/>
                <a:cs typeface="Lato"/>
                <a:sym typeface="Lato"/>
              </a:rPr>
              <a:t>haematoma</a:t>
            </a:r>
            <a:r>
              <a:rPr lang="en-US" sz="1400" dirty="0">
                <a:latin typeface="Lato"/>
                <a:cs typeface="Lato"/>
                <a:sym typeface="Lato"/>
              </a:rPr>
              <a:t> (bleeding under the skin) </a:t>
            </a:r>
            <a:endParaRPr lang="en" sz="1400" dirty="0">
              <a:latin typeface="Lato"/>
              <a:cs typeface="Lato"/>
              <a:sym typeface="Lato"/>
            </a:endParaRPr>
          </a:p>
          <a:p>
            <a:pPr marL="356616" indent="-301752"/>
            <a:r>
              <a:rPr lang="en" sz="1400" dirty="0">
                <a:latin typeface="Lato"/>
                <a:cs typeface="Lato"/>
                <a:sym typeface="Lato"/>
              </a:rPr>
              <a:t>Altered mental status</a:t>
            </a:r>
            <a:r>
              <a:rPr lang="en-US" sz="1400" dirty="0">
                <a:latin typeface="Lato"/>
                <a:cs typeface="Lato"/>
                <a:sym typeface="Lato"/>
              </a:rPr>
              <a:t> (can</a:t>
            </a:r>
            <a:r>
              <a:rPr lang="en-US" sz="1400" baseline="0" dirty="0">
                <a:latin typeface="Lato"/>
                <a:cs typeface="Lato"/>
                <a:sym typeface="Lato"/>
              </a:rPr>
              <a:t> affect ability to protect airway) </a:t>
            </a:r>
            <a:endParaRPr lang="en" sz="1400" dirty="0">
              <a:latin typeface="Lato"/>
              <a:cs typeface="Lato"/>
              <a:sym typeface="Lato"/>
            </a:endParaRPr>
          </a:p>
          <a:p>
            <a:pPr marL="0" marR="0" lvl="0" indent="0" algn="l" rtl="0">
              <a:lnSpc>
                <a:spcPct val="115000"/>
              </a:lnSpc>
              <a:spcBef>
                <a:spcPts val="0"/>
              </a:spcBef>
              <a:spcAft>
                <a:spcPts val="0"/>
              </a:spcAft>
              <a:buClr>
                <a:schemeClr val="dk1"/>
              </a:buClr>
              <a:buSzPct val="25000"/>
              <a:buFont typeface="Arial"/>
              <a:buNone/>
            </a:pPr>
            <a:r>
              <a:rPr lang="en" sz="1400" b="1" i="0" u="none" strike="noStrike" cap="none" dirty="0">
                <a:solidFill>
                  <a:schemeClr val="dk1"/>
                </a:solidFill>
                <a:latin typeface="Lato"/>
                <a:ea typeface="Lato"/>
                <a:cs typeface="Lato"/>
                <a:sym typeface="Lato"/>
              </a:rPr>
              <a:t>Listen for</a:t>
            </a:r>
            <a:r>
              <a:rPr lang="en" sz="1400" b="0" i="0" u="none" strike="noStrike" cap="none" dirty="0">
                <a:solidFill>
                  <a:schemeClr val="dk1"/>
                </a:solidFill>
                <a:latin typeface="Lato"/>
                <a:ea typeface="Lato"/>
                <a:cs typeface="Lato"/>
                <a:sym typeface="Lato"/>
              </a:rPr>
              <a:t>: </a:t>
            </a:r>
          </a:p>
          <a:p>
            <a:pPr marL="356616" lvl="0" indent="-301752"/>
            <a:r>
              <a:rPr lang="en" sz="1400" dirty="0">
                <a:latin typeface="Lato"/>
                <a:cs typeface="Lato"/>
                <a:sym typeface="Lato"/>
              </a:rPr>
              <a:t>Abnormal airway sounds (gurgling, snoring, stridor, noisy breathing)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Times" charset="0"/>
              <a:ea typeface="Times" charset="0"/>
              <a:cs typeface="Times" charset="0"/>
              <a:sym typeface="Lato"/>
            </a:endParaRPr>
          </a:p>
          <a:p>
            <a:endParaRPr lang="en-US" i="0" dirty="0">
              <a:latin typeface="Times" charset="0"/>
              <a:ea typeface="Times" charset="0"/>
              <a:cs typeface="Times"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10</a:t>
            </a:fld>
            <a:endParaRPr lang="en-US"/>
          </a:p>
        </p:txBody>
      </p:sp>
    </p:spTree>
    <p:extLst>
      <p:ext uri="{BB962C8B-B14F-4D97-AF65-F5344CB8AC3E}">
        <p14:creationId xmlns:p14="http://schemas.microsoft.com/office/powerpoint/2010/main" val="1102227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100</a:t>
            </a:fld>
            <a:endParaRPr lang="en-US"/>
          </a:p>
        </p:txBody>
      </p:sp>
    </p:spTree>
    <p:extLst>
      <p:ext uri="{BB962C8B-B14F-4D97-AF65-F5344CB8AC3E}">
        <p14:creationId xmlns:p14="http://schemas.microsoft.com/office/powerpoint/2010/main" val="20761544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101</a:t>
            </a:fld>
            <a:endParaRPr lang="en-US"/>
          </a:p>
        </p:txBody>
      </p:sp>
    </p:spTree>
    <p:extLst>
      <p:ext uri="{BB962C8B-B14F-4D97-AF65-F5344CB8AC3E}">
        <p14:creationId xmlns:p14="http://schemas.microsoft.com/office/powerpoint/2010/main" val="4353805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103</a:t>
            </a:fld>
            <a:endParaRPr lang="en-US"/>
          </a:p>
        </p:txBody>
      </p:sp>
    </p:spTree>
    <p:extLst>
      <p:ext uri="{BB962C8B-B14F-4D97-AF65-F5344CB8AC3E}">
        <p14:creationId xmlns:p14="http://schemas.microsoft.com/office/powerpoint/2010/main" val="155334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616" indent="-301752"/>
            <a:r>
              <a:rPr lang="en-US" sz="1900" dirty="0">
                <a:latin typeface="Lato"/>
                <a:cs typeface="Lato"/>
                <a:sym typeface="Lato"/>
              </a:rPr>
              <a:t>STABILIZE</a:t>
            </a:r>
            <a:r>
              <a:rPr lang="en" sz="1900" dirty="0">
                <a:latin typeface="Lato"/>
                <a:cs typeface="Lato"/>
                <a:sym typeface="Lato"/>
              </a:rPr>
              <a:t> the cervical spine</a:t>
            </a:r>
            <a:endParaRPr lang="en-US" sz="1900" dirty="0">
              <a:latin typeface="Lato"/>
              <a:cs typeface="Lato"/>
              <a:sym typeface="Lato"/>
            </a:endParaRPr>
          </a:p>
          <a:p>
            <a:pPr marL="356616" indent="-301752"/>
            <a:r>
              <a:rPr lang="en" sz="1900" dirty="0">
                <a:latin typeface="Lato"/>
                <a:cs typeface="Lato"/>
                <a:sym typeface="Lato"/>
              </a:rPr>
              <a:t>Open </a:t>
            </a:r>
            <a:r>
              <a:rPr lang="en-US" sz="1900" dirty="0">
                <a:latin typeface="Lato"/>
                <a:cs typeface="Lato"/>
                <a:sym typeface="Lato"/>
              </a:rPr>
              <a:t>AIRWAY </a:t>
            </a:r>
            <a:r>
              <a:rPr lang="en" sz="1900" dirty="0">
                <a:latin typeface="Lato"/>
                <a:cs typeface="Lato"/>
                <a:sym typeface="Lato"/>
              </a:rPr>
              <a:t>using jaw thrust </a:t>
            </a:r>
            <a:endParaRPr lang="en-US" sz="1900" dirty="0">
              <a:latin typeface="Lato"/>
              <a:cs typeface="Lato"/>
              <a:sym typeface="Lato"/>
            </a:endParaRPr>
          </a:p>
          <a:p>
            <a:pPr marL="699516" lvl="2" indent="-301752">
              <a:spcBef>
                <a:spcPts val="800"/>
              </a:spcBef>
            </a:pPr>
            <a:r>
              <a:rPr lang="en-US" sz="1900" dirty="0">
                <a:latin typeface="Lato"/>
                <a:cs typeface="Lato"/>
                <a:sym typeface="Lato"/>
              </a:rPr>
              <a:t>(</a:t>
            </a:r>
            <a:r>
              <a:rPr lang="en" sz="1900" dirty="0">
                <a:latin typeface="Lato"/>
                <a:cs typeface="Lato"/>
                <a:sym typeface="Lato"/>
              </a:rPr>
              <a:t>NOT head-tilt chin-lift if suspected spine injury</a:t>
            </a:r>
            <a:r>
              <a:rPr lang="en-US" sz="1900" dirty="0">
                <a:latin typeface="Lato"/>
                <a:cs typeface="Lato"/>
                <a:sym typeface="Lato"/>
              </a:rPr>
              <a:t>)</a:t>
            </a:r>
            <a:r>
              <a:rPr lang="en" sz="1900" dirty="0">
                <a:latin typeface="Lato"/>
                <a:cs typeface="Lato"/>
                <a:sym typeface="Lato"/>
              </a:rPr>
              <a:t> </a:t>
            </a:r>
            <a:endParaRPr lang="en" sz="1900" dirty="0">
              <a:latin typeface="Lato"/>
              <a:ea typeface="Lato"/>
              <a:cs typeface="Lato"/>
              <a:sym typeface="Lato"/>
            </a:endParaRPr>
          </a:p>
          <a:p>
            <a:pPr marL="356616" indent="-301752"/>
            <a:r>
              <a:rPr lang="en-US" sz="1900" dirty="0">
                <a:latin typeface="Lato"/>
                <a:cs typeface="Lato"/>
                <a:sym typeface="Lato"/>
              </a:rPr>
              <a:t>SUCTION </a:t>
            </a:r>
            <a:r>
              <a:rPr lang="en" sz="1900" dirty="0">
                <a:latin typeface="Lato"/>
                <a:cs typeface="Lato"/>
                <a:sym typeface="Lato"/>
              </a:rPr>
              <a:t>airway secretions, blood and/or vomitus and remove any visible foreign objects from the airway</a:t>
            </a:r>
          </a:p>
          <a:p>
            <a:pPr marL="356616" indent="-301752"/>
            <a:r>
              <a:rPr lang="en" sz="1900" dirty="0">
                <a:latin typeface="Lato"/>
                <a:cs typeface="Lato"/>
                <a:sym typeface="Lato"/>
              </a:rPr>
              <a:t>Place </a:t>
            </a:r>
            <a:r>
              <a:rPr lang="en-US" sz="1900" dirty="0">
                <a:latin typeface="Lato"/>
                <a:cs typeface="Lato"/>
                <a:sym typeface="Lato"/>
              </a:rPr>
              <a:t>ORAL </a:t>
            </a:r>
            <a:r>
              <a:rPr lang="en" sz="1900" dirty="0">
                <a:latin typeface="Lato"/>
                <a:cs typeface="Lato"/>
                <a:sym typeface="Lato"/>
              </a:rPr>
              <a:t>or </a:t>
            </a:r>
            <a:r>
              <a:rPr lang="en-US" sz="1900" dirty="0">
                <a:latin typeface="Lato"/>
                <a:cs typeface="Lato"/>
                <a:sym typeface="Lato"/>
              </a:rPr>
              <a:t>NASAL AIRWAY </a:t>
            </a:r>
            <a:r>
              <a:rPr lang="en" sz="1900" dirty="0">
                <a:latin typeface="Lato"/>
                <a:cs typeface="Lato"/>
                <a:sym typeface="Lato"/>
              </a:rPr>
              <a:t>(avoid nasal airway if facial trauma)</a:t>
            </a:r>
          </a:p>
          <a:p>
            <a:pPr marL="356616" indent="-301752"/>
            <a:r>
              <a:rPr lang="en" sz="1900" dirty="0">
                <a:latin typeface="Lato"/>
                <a:cs typeface="Lato"/>
                <a:sym typeface="Lato"/>
              </a:rPr>
              <a:t>Plan for rapid handover/</a:t>
            </a:r>
            <a:r>
              <a:rPr lang="en-US" sz="1900" dirty="0">
                <a:latin typeface="Lato"/>
                <a:cs typeface="Lato"/>
                <a:sym typeface="Lato"/>
              </a:rPr>
              <a:t>TRANSFER</a:t>
            </a:r>
            <a:r>
              <a:rPr lang="en" sz="1900" dirty="0">
                <a:latin typeface="Lato"/>
                <a:cs typeface="Lato"/>
                <a:sym typeface="Lato"/>
              </a:rPr>
              <a:t> if</a:t>
            </a:r>
            <a:r>
              <a:rPr lang="en-US" sz="1900" dirty="0">
                <a:latin typeface="Lato"/>
                <a:cs typeface="Lato"/>
                <a:sym typeface="Lato"/>
              </a:rPr>
              <a:t>:</a:t>
            </a:r>
          </a:p>
          <a:p>
            <a:pPr marL="699516" lvl="2" indent="-301752">
              <a:spcBef>
                <a:spcPts val="800"/>
              </a:spcBef>
            </a:pPr>
            <a:r>
              <a:rPr lang="en" sz="1900" dirty="0">
                <a:latin typeface="Lato"/>
                <a:cs typeface="Lato"/>
                <a:sym typeface="Lato"/>
              </a:rPr>
              <a:t>Evidence of airway burns</a:t>
            </a:r>
            <a:endParaRPr lang="en-US" sz="1900" dirty="0">
              <a:latin typeface="Lato"/>
              <a:cs typeface="Lato"/>
              <a:sym typeface="Lato"/>
            </a:endParaRPr>
          </a:p>
          <a:p>
            <a:pPr marL="699516" lvl="2" indent="-301752">
              <a:spcBef>
                <a:spcPts val="800"/>
              </a:spcBef>
            </a:pPr>
            <a:r>
              <a:rPr lang="en" sz="1900" dirty="0">
                <a:latin typeface="Lato"/>
                <a:cs typeface="Lato"/>
                <a:sym typeface="Lato"/>
              </a:rPr>
              <a:t>Expanding neck </a:t>
            </a:r>
            <a:r>
              <a:rPr lang="en" sz="1900" dirty="0" err="1">
                <a:latin typeface="Lato"/>
                <a:cs typeface="Lato"/>
                <a:sym typeface="Lato"/>
              </a:rPr>
              <a:t>haematoma</a:t>
            </a:r>
            <a:endParaRPr lang="en" sz="1900" dirty="0">
              <a:latin typeface="Lato"/>
              <a:cs typeface="Lato"/>
              <a:sym typeface="Lato"/>
            </a:endParaRPr>
          </a:p>
          <a:p>
            <a:endParaRPr lang="en-US" i="0" dirty="0">
              <a:latin typeface="Times" charset="0"/>
              <a:ea typeface="Times" charset="0"/>
              <a:cs typeface="Times" charset="0"/>
            </a:endParaRPr>
          </a:p>
          <a:p>
            <a:endParaRPr lang="en-US" i="0" dirty="0">
              <a:latin typeface="Times" charset="0"/>
              <a:ea typeface="Times" charset="0"/>
              <a:cs typeface="Times" charset="0"/>
            </a:endParaRPr>
          </a:p>
          <a:p>
            <a:r>
              <a:rPr lang="en-US" dirty="0"/>
              <a:t>If the airway is open, move onto “Breathing”. </a:t>
            </a:r>
            <a:endParaRPr lang="en-US" i="0" dirty="0">
              <a:latin typeface="Times" charset="0"/>
              <a:ea typeface="Times" charset="0"/>
              <a:cs typeface="Times" charset="0"/>
            </a:endParaRP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a:ea typeface="Arial"/>
                <a:cs typeface="Arial"/>
                <a:sym typeface="Arial"/>
              </a:rPr>
              <a:t>Image: Original </a:t>
            </a:r>
            <a:r>
              <a:rPr lang="en-US" sz="1200" b="0" i="0" u="none" strike="noStrike" cap="none" dirty="0" err="1">
                <a:solidFill>
                  <a:schemeClr val="dk1"/>
                </a:solidFill>
                <a:latin typeface="Arial"/>
                <a:ea typeface="Arial"/>
                <a:cs typeface="Arial"/>
                <a:sym typeface="Arial"/>
              </a:rPr>
              <a:t>Tein</a:t>
            </a:r>
            <a:r>
              <a:rPr lang="en-US" sz="1200" b="0" i="0" u="none" strike="noStrike" cap="none" dirty="0">
                <a:solidFill>
                  <a:schemeClr val="dk1"/>
                </a:solidFill>
                <a:latin typeface="Arial"/>
                <a:ea typeface="Arial"/>
                <a:cs typeface="Arial"/>
                <a:sym typeface="Arial"/>
              </a:rPr>
              <a:t> Jung Illustration</a:t>
            </a:r>
            <a:r>
              <a:rPr lang="en-US" sz="1200" b="0" i="0" u="none" strike="noStrike" cap="none" baseline="0" dirty="0">
                <a:solidFill>
                  <a:schemeClr val="dk1"/>
                </a:solidFill>
                <a:latin typeface="Arial"/>
                <a:ea typeface="Arial"/>
                <a:cs typeface="Arial"/>
                <a:sym typeface="Arial"/>
              </a:rPr>
              <a:t> 2017.  </a:t>
            </a:r>
            <a:endParaRPr lang="en-US" sz="1200" b="0" i="0" u="none" strike="noStrike" cap="none" dirty="0">
              <a:solidFill>
                <a:schemeClr val="dk1"/>
              </a:solidFill>
              <a:latin typeface="Arial"/>
              <a:ea typeface="Arial"/>
              <a:cs typeface="Arial"/>
              <a:sym typeface="Arial"/>
            </a:endParaRPr>
          </a:p>
          <a:p>
            <a:endParaRPr lang="en-US" i="0" dirty="0">
              <a:latin typeface="Times" charset="0"/>
              <a:ea typeface="Times" charset="0"/>
              <a:cs typeface="Times"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11</a:t>
            </a:fld>
            <a:endParaRPr lang="en-US"/>
          </a:p>
        </p:txBody>
      </p:sp>
    </p:spTree>
    <p:extLst>
      <p:ext uri="{BB962C8B-B14F-4D97-AF65-F5344CB8AC3E}">
        <p14:creationId xmlns:p14="http://schemas.microsoft.com/office/powerpoint/2010/main" val="83981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endParaRPr lang="en-US" sz="1400" b="1" i="1" u="none" strike="noStrike" cap="none" dirty="0">
              <a:solidFill>
                <a:schemeClr val="dk1"/>
              </a:solidFill>
              <a:latin typeface="Lato"/>
              <a:ea typeface="Lato"/>
              <a:cs typeface="Lato"/>
              <a:sym typeface="Lato"/>
            </a:endParaRPr>
          </a:p>
          <a:p>
            <a:pPr marL="0" indent="0">
              <a:lnSpc>
                <a:spcPct val="115000"/>
              </a:lnSpc>
              <a:spcBef>
                <a:spcPts val="0"/>
              </a:spcBef>
              <a:buSzPct val="25000"/>
              <a:buNone/>
            </a:pPr>
            <a:r>
              <a:rPr lang="en-US" sz="1400" b="1" dirty="0">
                <a:latin typeface="Lato"/>
                <a:ea typeface="Lato"/>
                <a:cs typeface="Lato"/>
                <a:sym typeface="Lato"/>
              </a:rPr>
              <a:t>Look for: </a:t>
            </a:r>
          </a:p>
          <a:p>
            <a:pPr marL="210312" indent="-210312">
              <a:spcBef>
                <a:spcPts val="200"/>
              </a:spcBef>
            </a:pPr>
            <a:r>
              <a:rPr lang="en" sz="1400" dirty="0">
                <a:latin typeface="Lato"/>
                <a:cs typeface="Lato"/>
                <a:sym typeface="Lato"/>
              </a:rPr>
              <a:t>Increased work of breathing</a:t>
            </a:r>
          </a:p>
          <a:p>
            <a:pPr marL="210312" indent="-210312">
              <a:spcBef>
                <a:spcPts val="200"/>
              </a:spcBef>
            </a:pPr>
            <a:r>
              <a:rPr lang="en" sz="1400" dirty="0">
                <a:latin typeface="Lato"/>
                <a:cs typeface="Lato"/>
                <a:sym typeface="Lato"/>
              </a:rPr>
              <a:t>Abnormal chest wall</a:t>
            </a:r>
            <a:r>
              <a:rPr lang="en-US" sz="1400" dirty="0">
                <a:latin typeface="Lato"/>
                <a:cs typeface="Lato"/>
                <a:sym typeface="Lato"/>
              </a:rPr>
              <a:t>  </a:t>
            </a:r>
            <a:r>
              <a:rPr lang="en" sz="1400" dirty="0">
                <a:latin typeface="Lato"/>
                <a:cs typeface="Lato"/>
                <a:sym typeface="Lato"/>
              </a:rPr>
              <a:t>movement</a:t>
            </a:r>
            <a:r>
              <a:rPr lang="en-US" sz="1400" dirty="0">
                <a:latin typeface="Lato"/>
                <a:cs typeface="Lato"/>
                <a:sym typeface="Lato"/>
              </a:rPr>
              <a:t> may indicate</a:t>
            </a:r>
            <a:r>
              <a:rPr lang="en-US" sz="1400" baseline="0" dirty="0">
                <a:latin typeface="Lato"/>
                <a:cs typeface="Lato"/>
                <a:sym typeface="Lato"/>
              </a:rPr>
              <a:t> flail chest </a:t>
            </a:r>
            <a:endParaRPr lang="en-US" sz="1400" dirty="0">
              <a:latin typeface="Lato"/>
              <a:cs typeface="Lato"/>
              <a:sym typeface="Lato"/>
            </a:endParaRPr>
          </a:p>
          <a:p>
            <a:pPr marL="210312" indent="-210312">
              <a:spcBef>
                <a:spcPts val="200"/>
              </a:spcBef>
            </a:pPr>
            <a:r>
              <a:rPr lang="en" sz="1400" dirty="0">
                <a:latin typeface="Lato"/>
                <a:cs typeface="Lato"/>
                <a:sym typeface="Lato"/>
              </a:rPr>
              <a:t>Tracheal shift </a:t>
            </a:r>
            <a:endParaRPr lang="en-US" sz="1400" dirty="0">
              <a:latin typeface="Lato"/>
              <a:cs typeface="Lato"/>
              <a:sym typeface="Lato"/>
            </a:endParaRPr>
          </a:p>
          <a:p>
            <a:pPr marL="210312" indent="-210312">
              <a:spcBef>
                <a:spcPts val="200"/>
              </a:spcBef>
            </a:pPr>
            <a:r>
              <a:rPr lang="en" sz="1400" dirty="0">
                <a:latin typeface="Lato"/>
                <a:cs typeface="Lato"/>
                <a:sym typeface="Lato"/>
              </a:rPr>
              <a:t>Sucking chest wound</a:t>
            </a:r>
            <a:endParaRPr lang="en-US" sz="1400" dirty="0">
              <a:latin typeface="Lato"/>
              <a:cs typeface="Lato"/>
              <a:sym typeface="Lato"/>
            </a:endParaRPr>
          </a:p>
          <a:p>
            <a:pPr marL="210312" indent="-210312">
              <a:spcBef>
                <a:spcPts val="200"/>
              </a:spcBef>
            </a:pPr>
            <a:r>
              <a:rPr lang="en" sz="1400" dirty="0">
                <a:latin typeface="Lato"/>
                <a:cs typeface="Lato"/>
                <a:sym typeface="Lato"/>
              </a:rPr>
              <a:t>Cyanosis (blue-grey </a:t>
            </a:r>
            <a:r>
              <a:rPr lang="en" sz="1400" dirty="0" err="1">
                <a:latin typeface="Lato"/>
                <a:cs typeface="Lato"/>
                <a:sym typeface="Lato"/>
              </a:rPr>
              <a:t>colour</a:t>
            </a:r>
            <a:r>
              <a:rPr lang="en" sz="1400" dirty="0">
                <a:latin typeface="Lato"/>
                <a:cs typeface="Lato"/>
                <a:sym typeface="Lato"/>
              </a:rPr>
              <a:t> of the skin</a:t>
            </a:r>
            <a:r>
              <a:rPr lang="en-US" sz="1400" dirty="0">
                <a:latin typeface="Lato"/>
                <a:cs typeface="Lato"/>
                <a:sym typeface="Lato"/>
              </a:rPr>
              <a:t>, lips, and fingertips</a:t>
            </a:r>
            <a:r>
              <a:rPr lang="en" sz="1400" dirty="0">
                <a:latin typeface="Lato"/>
                <a:cs typeface="Lato"/>
                <a:sym typeface="Lato"/>
              </a:rPr>
              <a:t>)</a:t>
            </a:r>
          </a:p>
          <a:p>
            <a:pPr marL="210312" indent="-210312">
              <a:spcBef>
                <a:spcPts val="200"/>
              </a:spcBef>
            </a:pPr>
            <a:r>
              <a:rPr lang="en-US" sz="1400" dirty="0">
                <a:latin typeface="Lato"/>
                <a:cs typeface="Lato"/>
                <a:sym typeface="Lato"/>
              </a:rPr>
              <a:t>Abrasion, bruising or other signs of injury </a:t>
            </a:r>
          </a:p>
          <a:p>
            <a:pPr marL="210312" indent="-210312">
              <a:spcBef>
                <a:spcPts val="200"/>
              </a:spcBef>
            </a:pPr>
            <a:r>
              <a:rPr lang="en-US" sz="1400" dirty="0">
                <a:latin typeface="Lato"/>
                <a:cs typeface="Lato"/>
                <a:sym typeface="Lato"/>
              </a:rPr>
              <a:t>Look for circumferential burns to chest or abdomen </a:t>
            </a:r>
          </a:p>
          <a:p>
            <a:pPr marL="210312" indent="-210312">
              <a:spcBef>
                <a:spcPts val="200"/>
              </a:spcBef>
            </a:pPr>
            <a:endParaRPr lang="en-US" sz="1400" dirty="0">
              <a:latin typeface="Lato"/>
              <a:cs typeface="Lato"/>
              <a:sym typeface="Lato"/>
            </a:endParaRPr>
          </a:p>
          <a:p>
            <a:pPr indent="0">
              <a:buNone/>
            </a:pPr>
            <a:r>
              <a:rPr lang="en-US" sz="1400" b="1" dirty="0">
                <a:latin typeface="Lato"/>
                <a:cs typeface="Lato"/>
              </a:rPr>
              <a:t>Listen for</a:t>
            </a:r>
            <a:r>
              <a:rPr lang="en-US" sz="1400" dirty="0">
                <a:latin typeface="Lato"/>
                <a:cs typeface="Lato"/>
              </a:rPr>
              <a:t>: </a:t>
            </a:r>
          </a:p>
          <a:p>
            <a:pPr marL="210312" indent="-210312">
              <a:spcBef>
                <a:spcPts val="200"/>
              </a:spcBef>
            </a:pPr>
            <a:r>
              <a:rPr lang="en" sz="1400" dirty="0">
                <a:latin typeface="Lato"/>
                <a:cs typeface="Lato"/>
                <a:sym typeface="Lato"/>
              </a:rPr>
              <a:t>Absent / Decreased breath sounds</a:t>
            </a:r>
            <a:endParaRPr lang="en-US" sz="1400" dirty="0">
              <a:latin typeface="Lato"/>
              <a:cs typeface="Lato"/>
              <a:sym typeface="Lato"/>
            </a:endParaRPr>
          </a:p>
          <a:p>
            <a:pPr marL="210312" indent="-210312">
              <a:spcBef>
                <a:spcPts val="200"/>
              </a:spcBef>
            </a:pPr>
            <a:r>
              <a:rPr lang="en" sz="1400" dirty="0">
                <a:latin typeface="Lato"/>
                <a:cs typeface="Lato"/>
                <a:sym typeface="Lato"/>
              </a:rPr>
              <a:t>Dull sounds or </a:t>
            </a:r>
            <a:r>
              <a:rPr lang="en" sz="1400" dirty="0" err="1">
                <a:latin typeface="Lato"/>
                <a:cs typeface="Lato"/>
                <a:sym typeface="Lato"/>
              </a:rPr>
              <a:t>hyperresonance</a:t>
            </a:r>
            <a:r>
              <a:rPr lang="en" sz="1400" dirty="0">
                <a:latin typeface="Lato"/>
                <a:cs typeface="Lato"/>
                <a:sym typeface="Lato"/>
              </a:rPr>
              <a:t> with percussion</a:t>
            </a:r>
            <a:endParaRPr lang="en-US" sz="1400" dirty="0">
              <a:latin typeface="Lato"/>
              <a:cs typeface="Lato"/>
              <a:sym typeface="Lato"/>
            </a:endParaRPr>
          </a:p>
          <a:p>
            <a:pPr indent="0">
              <a:buNone/>
            </a:pPr>
            <a:endParaRPr lang="en-US" sz="1400" dirty="0">
              <a:latin typeface="Lato"/>
              <a:ea typeface="Lato"/>
              <a:cs typeface="Lato"/>
              <a:sym typeface="Lato"/>
            </a:endParaRPr>
          </a:p>
          <a:p>
            <a:pPr indent="0">
              <a:buNone/>
            </a:pPr>
            <a:r>
              <a:rPr lang="en-US" sz="1400" b="1" dirty="0">
                <a:latin typeface="Lato"/>
                <a:ea typeface="Lato"/>
                <a:cs typeface="Lato"/>
                <a:sym typeface="Lato"/>
              </a:rPr>
              <a:t>Feel for: </a:t>
            </a:r>
          </a:p>
          <a:p>
            <a:pPr marL="210312" indent="-210312">
              <a:spcBef>
                <a:spcPts val="200"/>
              </a:spcBef>
            </a:pPr>
            <a:r>
              <a:rPr lang="en-US" sz="1400" dirty="0">
                <a:latin typeface="Lato"/>
                <a:cs typeface="Lato"/>
                <a:sym typeface="Lato"/>
              </a:rPr>
              <a:t>Crepitus: cracking and popping with palpation </a:t>
            </a:r>
          </a:p>
          <a:p>
            <a:pPr indent="0">
              <a:buNone/>
            </a:pPr>
            <a:endParaRPr lang="en" sz="1400" dirty="0">
              <a:latin typeface="Lato"/>
              <a:ea typeface="Lato"/>
              <a:cs typeface="Lato"/>
              <a:sym typeface="Lato"/>
            </a:endParaRPr>
          </a:p>
          <a:p>
            <a:pPr indent="0">
              <a:buNone/>
            </a:pPr>
            <a:endParaRPr lang="en-US" sz="1400" dirty="0">
              <a:latin typeface="Lato"/>
              <a:cs typeface="Lato"/>
            </a:endParaRPr>
          </a:p>
          <a:p>
            <a:pPr marL="210312" indent="-210312">
              <a:spcBef>
                <a:spcPts val="200"/>
              </a:spcBef>
            </a:pPr>
            <a:endParaRPr lang="en" sz="1400" dirty="0">
              <a:latin typeface="Lato"/>
              <a:cs typeface="Lato"/>
              <a:sym typeface="Lato"/>
            </a:endParaRPr>
          </a:p>
          <a:p>
            <a:pPr marL="210312" indent="-210312">
              <a:spcBef>
                <a:spcPts val="200"/>
              </a:spcBef>
            </a:pPr>
            <a:endParaRPr lang="en" sz="1400" dirty="0">
              <a:latin typeface="Lato"/>
              <a:cs typeface="Lato"/>
              <a:sym typeface="Lato"/>
            </a:endParaRPr>
          </a:p>
          <a:p>
            <a:endParaRPr lang="en-US" sz="1400" dirty="0">
              <a:latin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12</a:t>
            </a:fld>
            <a:endParaRPr lang="en-US"/>
          </a:p>
        </p:txBody>
      </p:sp>
    </p:spTree>
    <p:extLst>
      <p:ext uri="{BB962C8B-B14F-4D97-AF65-F5344CB8AC3E}">
        <p14:creationId xmlns:p14="http://schemas.microsoft.com/office/powerpoint/2010/main" val="27697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US" sz="1400" dirty="0"/>
              <a:t>• Give oxygen. </a:t>
            </a:r>
          </a:p>
          <a:p>
            <a:pPr indent="0">
              <a:buNone/>
            </a:pPr>
            <a:r>
              <a:rPr lang="en-US" sz="1400" dirty="0"/>
              <a:t>• Perform needle decompression immediately and give oxygen and IV fluids for tension pneumothorax</a:t>
            </a:r>
          </a:p>
          <a:p>
            <a:pPr indent="0">
              <a:buNone/>
            </a:pPr>
            <a:r>
              <a:rPr lang="en-US" sz="1400" dirty="0"/>
              <a:t>• Place three-sided dressing for sucking chest wound. </a:t>
            </a:r>
          </a:p>
          <a:p>
            <a:pPr indent="0">
              <a:buNone/>
            </a:pPr>
            <a:r>
              <a:rPr lang="en-US" sz="1400" dirty="0"/>
              <a:t>• If breathing not adequate or patient remains hypoxic on oxygen, assist breathing with bag-valve-mask ventilation. </a:t>
            </a:r>
          </a:p>
          <a:p>
            <a:pPr indent="0">
              <a:buNone/>
            </a:pPr>
            <a:r>
              <a:rPr lang="en-US" sz="1400" dirty="0"/>
              <a:t>• For chest or abdominal burns that restrict breathing, handover for </a:t>
            </a:r>
            <a:r>
              <a:rPr lang="en-US" sz="1400" dirty="0" err="1"/>
              <a:t>escharotomy</a:t>
            </a:r>
            <a:r>
              <a:rPr lang="en-US" sz="1400" dirty="0"/>
              <a:t> (a surgical procedure to cut and release burned tissue that may restrict breathing or blood supply to a limb).</a:t>
            </a:r>
            <a:endParaRPr lang="en" sz="1400" dirty="0">
              <a:latin typeface="Lato"/>
              <a:ea typeface="Lato"/>
              <a:cs typeface="Lato"/>
              <a:sym typeface="Lato"/>
            </a:endParaRPr>
          </a:p>
          <a:p>
            <a:pPr indent="0">
              <a:buNone/>
            </a:pPr>
            <a:endParaRPr lang="en-US" sz="1400" dirty="0">
              <a:latin typeface="Lato"/>
              <a:cs typeface="Lato"/>
            </a:endParaRPr>
          </a:p>
          <a:p>
            <a:pPr indent="0">
              <a:buNone/>
            </a:pPr>
            <a:endParaRPr lang="en-US" sz="1400" dirty="0">
              <a:latin typeface="Lato"/>
              <a:cs typeface="Lato"/>
            </a:endParaRPr>
          </a:p>
          <a:p>
            <a:pPr indent="0">
              <a:buNone/>
            </a:pPr>
            <a:r>
              <a:rPr lang="en-US" sz="1400" dirty="0"/>
              <a:t>If breathing is adequate, move onto “Circulation”.</a:t>
            </a:r>
            <a:endParaRPr lang="en-US" sz="1400" dirty="0">
              <a:latin typeface="Lato"/>
              <a:cs typeface="Lato"/>
            </a:endParaRPr>
          </a:p>
          <a:p>
            <a:pPr marL="210312" indent="-210312">
              <a:spcBef>
                <a:spcPts val="200"/>
              </a:spcBef>
            </a:pPr>
            <a:endParaRPr lang="en" sz="1400" dirty="0">
              <a:latin typeface="Lato"/>
              <a:cs typeface="Lato"/>
              <a:sym typeface="Lato"/>
            </a:endParaRPr>
          </a:p>
          <a:p>
            <a:pPr marL="210312" indent="-210312">
              <a:spcBef>
                <a:spcPts val="200"/>
              </a:spcBef>
            </a:pPr>
            <a:endParaRPr lang="en" sz="1400" dirty="0">
              <a:latin typeface="Lato"/>
              <a:cs typeface="Lato"/>
              <a:sym typeface="Lato"/>
            </a:endParaRPr>
          </a:p>
          <a:p>
            <a:endParaRPr lang="en-US" sz="1400" dirty="0">
              <a:latin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13</a:t>
            </a:fld>
            <a:endParaRPr lang="en-US"/>
          </a:p>
        </p:txBody>
      </p:sp>
    </p:spTree>
    <p:extLst>
      <p:ext uri="{BB962C8B-B14F-4D97-AF65-F5344CB8AC3E}">
        <p14:creationId xmlns:p14="http://schemas.microsoft.com/office/powerpoint/2010/main" val="2090172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b="1" dirty="0"/>
              <a:t>Look </a:t>
            </a:r>
            <a:r>
              <a:rPr lang="en-US" sz="3000" dirty="0"/>
              <a:t>for capillary refill greater than 3 seconds</a:t>
            </a:r>
          </a:p>
          <a:p>
            <a:r>
              <a:rPr lang="en-US" sz="3000" b="1" dirty="0"/>
              <a:t>Look </a:t>
            </a:r>
            <a:r>
              <a:rPr lang="en-US" sz="3000" dirty="0"/>
              <a:t>for pale extremities</a:t>
            </a:r>
          </a:p>
          <a:p>
            <a:r>
              <a:rPr lang="en-US" sz="3000" b="1" dirty="0"/>
              <a:t>Look</a:t>
            </a:r>
            <a:r>
              <a:rPr lang="en-US" sz="3000" dirty="0"/>
              <a:t> for distended neck veins </a:t>
            </a:r>
          </a:p>
          <a:p>
            <a:r>
              <a:rPr lang="en-US" sz="3000" b="1" dirty="0"/>
              <a:t>Look </a:t>
            </a:r>
            <a:r>
              <a:rPr lang="en-US" sz="3000" dirty="0"/>
              <a:t>for external and internal bleeding</a:t>
            </a:r>
          </a:p>
          <a:p>
            <a:pPr lvl="1"/>
            <a:r>
              <a:rPr lang="en-US" sz="3000" dirty="0"/>
              <a:t>Common sites: chest, abdomen, pelvis, femur, amputations, large external wounds, burns</a:t>
            </a:r>
          </a:p>
          <a:p>
            <a:r>
              <a:rPr lang="en-US" sz="3000" b="1" dirty="0"/>
              <a:t>Look </a:t>
            </a:r>
            <a:r>
              <a:rPr lang="en-US" sz="3000" dirty="0"/>
              <a:t>for burns (size and depth)</a:t>
            </a:r>
          </a:p>
          <a:p>
            <a:r>
              <a:rPr lang="en-US" sz="3000" b="1" dirty="0"/>
              <a:t>Feel</a:t>
            </a:r>
            <a:r>
              <a:rPr lang="en-US" sz="3000" dirty="0"/>
              <a:t> for cold extremities</a:t>
            </a:r>
          </a:p>
          <a:p>
            <a:r>
              <a:rPr lang="en-US" sz="3000" b="1" dirty="0"/>
              <a:t>Feel</a:t>
            </a:r>
            <a:r>
              <a:rPr lang="en-US" sz="3000" dirty="0"/>
              <a:t> for weak pulse or tachycardia </a:t>
            </a:r>
            <a:endParaRPr lang="en-US" sz="3000" b="1" dirty="0"/>
          </a:p>
          <a:p>
            <a:pPr marL="177800" marR="0" lvl="0" indent="-38100" algn="l" rtl="0">
              <a:lnSpc>
                <a:spcPct val="115000"/>
              </a:lnSpc>
              <a:spcBef>
                <a:spcPts val="0"/>
              </a:spcBef>
              <a:spcAft>
                <a:spcPts val="0"/>
              </a:spcAft>
              <a:buClr>
                <a:schemeClr val="dk1"/>
              </a:buClr>
              <a:buSzPct val="25000"/>
              <a:buFont typeface="Arial"/>
              <a:buNone/>
            </a:pPr>
            <a:endParaRPr lang="en-US" sz="19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14</a:t>
            </a:fld>
            <a:endParaRPr lang="en-US"/>
          </a:p>
        </p:txBody>
      </p:sp>
    </p:spTree>
    <p:extLst>
      <p:ext uri="{BB962C8B-B14F-4D97-AF65-F5344CB8AC3E}">
        <p14:creationId xmlns:p14="http://schemas.microsoft.com/office/powerpoint/2010/main" val="181274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600" dirty="0"/>
              <a:t>• Apply direct pressure to control active bleeding, or deep wound packing if large or gaping. </a:t>
            </a:r>
          </a:p>
          <a:p>
            <a:pPr marL="0" marR="0" lvl="0" indent="0" algn="l" rtl="0">
              <a:lnSpc>
                <a:spcPct val="100000"/>
              </a:lnSpc>
              <a:spcBef>
                <a:spcPts val="0"/>
              </a:spcBef>
              <a:spcAft>
                <a:spcPts val="0"/>
              </a:spcAft>
              <a:buClr>
                <a:schemeClr val="dk1"/>
              </a:buClr>
              <a:buSzPct val="25000"/>
              <a:buFont typeface="Arial"/>
              <a:buNone/>
            </a:pPr>
            <a:r>
              <a:rPr lang="en-US" sz="1600" dirty="0"/>
              <a:t>• If amputated limbs or any other source of uncontrolled bleeding are present, apply tourniquet (document time of application), start IV </a:t>
            </a:r>
            <a:r>
              <a:rPr lang="en-US" sz="1600" dirty="0" err="1"/>
              <a:t>fuids</a:t>
            </a:r>
            <a:r>
              <a:rPr lang="en-US" sz="1600" dirty="0"/>
              <a:t> and plan for urgent transfer to a surgical unit. </a:t>
            </a:r>
          </a:p>
          <a:p>
            <a:pPr marL="0" marR="0" lvl="0" indent="0" algn="l" rtl="0">
              <a:lnSpc>
                <a:spcPct val="100000"/>
              </a:lnSpc>
              <a:spcBef>
                <a:spcPts val="0"/>
              </a:spcBef>
              <a:spcAft>
                <a:spcPts val="0"/>
              </a:spcAft>
              <a:buClr>
                <a:schemeClr val="dk1"/>
              </a:buClr>
              <a:buSzPct val="25000"/>
              <a:buFont typeface="Arial"/>
              <a:buNone/>
            </a:pPr>
            <a:r>
              <a:rPr lang="en-US" sz="1600" dirty="0"/>
              <a:t>• If ongoing blood loss or evidence of poor perfusion, place two large bore IVs, give IV fluids and re-assess. </a:t>
            </a:r>
          </a:p>
          <a:p>
            <a:pPr marL="0" marR="0" lvl="0" indent="0" algn="l" rtl="0">
              <a:lnSpc>
                <a:spcPct val="100000"/>
              </a:lnSpc>
              <a:spcBef>
                <a:spcPts val="0"/>
              </a:spcBef>
              <a:spcAft>
                <a:spcPts val="0"/>
              </a:spcAft>
              <a:buClr>
                <a:schemeClr val="dk1"/>
              </a:buClr>
              <a:buSzPct val="25000"/>
              <a:buFont typeface="Arial"/>
              <a:buNone/>
            </a:pPr>
            <a:r>
              <a:rPr lang="en-US" sz="1600" dirty="0"/>
              <a:t>• If burn injury, start IV fluids according to burn size. </a:t>
            </a:r>
          </a:p>
          <a:p>
            <a:pPr marL="0" marR="0" lvl="0" indent="0" algn="l" rtl="0">
              <a:lnSpc>
                <a:spcPct val="100000"/>
              </a:lnSpc>
              <a:spcBef>
                <a:spcPts val="0"/>
              </a:spcBef>
              <a:spcAft>
                <a:spcPts val="0"/>
              </a:spcAft>
              <a:buClr>
                <a:schemeClr val="dk1"/>
              </a:buClr>
              <a:buSzPct val="25000"/>
              <a:buFont typeface="Arial"/>
              <a:buNone/>
            </a:pPr>
            <a:r>
              <a:rPr lang="en-US" sz="1600" dirty="0"/>
              <a:t>• Splint suspected femur fracture. </a:t>
            </a:r>
          </a:p>
          <a:p>
            <a:pPr marL="0" marR="0" lvl="0" indent="0" algn="l" rtl="0">
              <a:lnSpc>
                <a:spcPct val="100000"/>
              </a:lnSpc>
              <a:spcBef>
                <a:spcPts val="0"/>
              </a:spcBef>
              <a:spcAft>
                <a:spcPts val="0"/>
              </a:spcAft>
              <a:buClr>
                <a:schemeClr val="dk1"/>
              </a:buClr>
              <a:buSzPct val="25000"/>
              <a:buFont typeface="Arial"/>
              <a:buNone/>
            </a:pPr>
            <a:r>
              <a:rPr lang="en-US" sz="1600" dirty="0"/>
              <a:t>• Bind pelvic fracture. </a:t>
            </a:r>
          </a:p>
          <a:p>
            <a:pPr marL="0" marR="0" lvl="0" indent="0" algn="l" rtl="0">
              <a:lnSpc>
                <a:spcPct val="100000"/>
              </a:lnSpc>
              <a:spcBef>
                <a:spcPts val="0"/>
              </a:spcBef>
              <a:spcAft>
                <a:spcPts val="0"/>
              </a:spcAft>
              <a:buClr>
                <a:schemeClr val="dk1"/>
              </a:buClr>
              <a:buSzPct val="25000"/>
              <a:buFont typeface="Arial"/>
              <a:buNone/>
            </a:pPr>
            <a:r>
              <a:rPr lang="en-US" sz="1600" dirty="0"/>
              <a:t>• Leave any penetrating objects in place and stabilize object for transfer to a surgical team. </a:t>
            </a:r>
          </a:p>
          <a:p>
            <a:pPr marL="0" marR="0" lvl="0" indent="0" algn="l" rtl="0">
              <a:lnSpc>
                <a:spcPct val="100000"/>
              </a:lnSpc>
              <a:spcBef>
                <a:spcPts val="0"/>
              </a:spcBef>
              <a:spcAft>
                <a:spcPts val="0"/>
              </a:spcAft>
              <a:buClr>
                <a:schemeClr val="dk1"/>
              </a:buClr>
              <a:buSzPct val="25000"/>
              <a:buFont typeface="Arial"/>
              <a:buNone/>
            </a:pPr>
            <a:r>
              <a:rPr lang="en-US" sz="1600" dirty="0"/>
              <a:t>• Position pregnant patients on their left side while maintaining spinal immobilization. </a:t>
            </a:r>
          </a:p>
          <a:p>
            <a:pPr marL="0" marR="0" lvl="0" indent="0" algn="l" rtl="0">
              <a:lnSpc>
                <a:spcPct val="100000"/>
              </a:lnSpc>
              <a:spcBef>
                <a:spcPts val="0"/>
              </a:spcBef>
              <a:spcAft>
                <a:spcPts val="0"/>
              </a:spcAft>
              <a:buClr>
                <a:schemeClr val="dk1"/>
              </a:buClr>
              <a:buSzPct val="25000"/>
              <a:buFont typeface="Arial"/>
              <a:buNone/>
            </a:pPr>
            <a:endParaRPr lang="en-US" sz="1600" dirty="0"/>
          </a:p>
          <a:p>
            <a:pPr marL="0" marR="0" lvl="0" indent="0" algn="l" rtl="0">
              <a:lnSpc>
                <a:spcPct val="100000"/>
              </a:lnSpc>
              <a:spcBef>
                <a:spcPts val="0"/>
              </a:spcBef>
              <a:spcAft>
                <a:spcPts val="0"/>
              </a:spcAft>
              <a:buClr>
                <a:schemeClr val="dk1"/>
              </a:buClr>
              <a:buSzPct val="25000"/>
              <a:buFont typeface="Arial"/>
              <a:buNone/>
            </a:pPr>
            <a:r>
              <a:rPr lang="en-US" sz="1600" dirty="0"/>
              <a:t>If circulation is adequate, move onto “Disability”.</a:t>
            </a:r>
            <a:endParaRPr lang="en-US" sz="1600" b="0" i="0" u="none" strike="noStrike" cap="none" dirty="0">
              <a:solidFill>
                <a:schemeClr val="dk1"/>
              </a:solidFill>
              <a:latin typeface="+mn-lt"/>
              <a:ea typeface="Calibri"/>
              <a:cs typeface="Calibri"/>
              <a:sym typeface="Calibri"/>
            </a:endParaRPr>
          </a:p>
          <a:p>
            <a:pPr marL="0" marR="0" lvl="0" indent="0" algn="l" rtl="0">
              <a:lnSpc>
                <a:spcPct val="115000"/>
              </a:lnSpc>
              <a:spcBef>
                <a:spcPts val="0"/>
              </a:spcBef>
              <a:spcAft>
                <a:spcPts val="0"/>
              </a:spcAft>
              <a:buClr>
                <a:schemeClr val="dk1"/>
              </a:buClr>
              <a:buSzPct val="25000"/>
              <a:buFont typeface="Arial"/>
              <a:buNone/>
            </a:pPr>
            <a:endParaRPr lang="en-US" sz="1800" b="1" i="1"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15</a:t>
            </a:fld>
            <a:endParaRPr lang="en-US"/>
          </a:p>
        </p:txBody>
      </p:sp>
    </p:spTree>
    <p:extLst>
      <p:ext uri="{BB962C8B-B14F-4D97-AF65-F5344CB8AC3E}">
        <p14:creationId xmlns:p14="http://schemas.microsoft.com/office/powerpoint/2010/main" val="2039547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616" lvl="0" indent="-301752"/>
            <a:r>
              <a:rPr lang="en-US" sz="2000" dirty="0"/>
              <a:t>Look for: </a:t>
            </a:r>
          </a:p>
          <a:p>
            <a:pPr marL="356616" lvl="0" indent="-301752"/>
            <a:r>
              <a:rPr lang="en-US" sz="2000" dirty="0"/>
              <a:t>• confusion, lethargy or agitation </a:t>
            </a:r>
          </a:p>
          <a:p>
            <a:pPr marL="356616" lvl="0" indent="-301752"/>
            <a:r>
              <a:rPr lang="en-US" sz="2000" dirty="0"/>
              <a:t>• seizures/convulsions </a:t>
            </a:r>
          </a:p>
          <a:p>
            <a:pPr marL="356616" lvl="0" indent="-301752"/>
            <a:r>
              <a:rPr lang="en-US" sz="2000" dirty="0"/>
              <a:t>• unequal or poorly reactive pupils </a:t>
            </a:r>
          </a:p>
          <a:p>
            <a:pPr marL="356616" lvl="0" indent="-301752"/>
            <a:r>
              <a:rPr lang="en-US" sz="2000" dirty="0"/>
              <a:t>• deformities of skull </a:t>
            </a:r>
          </a:p>
          <a:p>
            <a:pPr marL="356616" lvl="0" indent="-301752"/>
            <a:r>
              <a:rPr lang="en-US" sz="2000" dirty="0"/>
              <a:t>• blood or fluid from ear or nose </a:t>
            </a:r>
          </a:p>
          <a:p>
            <a:pPr marL="356616" lvl="0" indent="-301752"/>
            <a:endParaRPr lang="en-US" sz="2000" dirty="0"/>
          </a:p>
          <a:p>
            <a:pPr marL="356616" lvl="0" indent="-301752"/>
            <a:r>
              <a:rPr lang="en-US" sz="2000" dirty="0"/>
              <a:t>Check: </a:t>
            </a:r>
          </a:p>
          <a:p>
            <a:pPr marL="356616" lvl="0" indent="-301752"/>
            <a:r>
              <a:rPr lang="en-US" sz="2000" dirty="0"/>
              <a:t>• AVPU or GCS </a:t>
            </a:r>
          </a:p>
          <a:p>
            <a:pPr marL="356616" lvl="0" indent="-301752"/>
            <a:r>
              <a:rPr lang="en-US" sz="2000" dirty="0"/>
              <a:t>• movement and sensation in all extremities </a:t>
            </a:r>
          </a:p>
          <a:p>
            <a:pPr marL="356616" lvl="0" indent="-301752"/>
            <a:r>
              <a:rPr lang="en-US" sz="2000" dirty="0"/>
              <a:t>• blood glucose level if confused or unconscious</a:t>
            </a:r>
            <a:endParaRPr lang="en" sz="1900" dirty="0">
              <a:latin typeface="Lato"/>
              <a:cs typeface="Lato"/>
              <a:sym typeface="Lato"/>
            </a:endParaRPr>
          </a:p>
          <a:p>
            <a:pPr marL="356616" lvl="0" indent="-301752"/>
            <a:endParaRPr lang="en" sz="1900" dirty="0">
              <a:latin typeface="Lato"/>
              <a:cs typeface="Lato"/>
              <a:sym typeface="Lato"/>
            </a:endParaRPr>
          </a:p>
          <a:p>
            <a:pPr marL="177800" marR="0" lvl="0" indent="-38100" algn="l" rtl="0">
              <a:lnSpc>
                <a:spcPct val="115000"/>
              </a:lnSpc>
              <a:spcBef>
                <a:spcPts val="0"/>
              </a:spcBef>
              <a:spcAft>
                <a:spcPts val="0"/>
              </a:spcAft>
              <a:buClr>
                <a:schemeClr val="dk1"/>
              </a:buClr>
              <a:buSzPct val="25000"/>
              <a:buFont typeface="Arial"/>
              <a:buNone/>
            </a:pPr>
            <a:r>
              <a:rPr lang="en-US" sz="1900" b="0" i="0" u="none" strike="noStrike" cap="none" dirty="0">
                <a:solidFill>
                  <a:schemeClr val="dk1"/>
                </a:solidFill>
                <a:latin typeface="+mn-lt"/>
                <a:ea typeface="Calibri"/>
                <a:cs typeface="Calibri"/>
                <a:sym typeface="Calibri"/>
              </a:rPr>
              <a:t>Image: WHO Pocket</a:t>
            </a:r>
            <a:r>
              <a:rPr lang="en-US" sz="1900" b="0" i="0" u="none" strike="noStrike" cap="none" baseline="0" dirty="0">
                <a:solidFill>
                  <a:schemeClr val="dk1"/>
                </a:solidFill>
                <a:latin typeface="+mn-lt"/>
                <a:ea typeface="Calibri"/>
                <a:cs typeface="Calibri"/>
                <a:sym typeface="Calibri"/>
              </a:rPr>
              <a:t> book for Hospital Care of Children, 2</a:t>
            </a:r>
            <a:r>
              <a:rPr lang="en-US" sz="1900" b="0" i="0" u="none" strike="noStrike" cap="none" baseline="30000" dirty="0">
                <a:solidFill>
                  <a:schemeClr val="dk1"/>
                </a:solidFill>
                <a:latin typeface="+mn-lt"/>
                <a:ea typeface="Calibri"/>
                <a:cs typeface="Calibri"/>
                <a:sym typeface="Calibri"/>
              </a:rPr>
              <a:t>nd</a:t>
            </a:r>
            <a:r>
              <a:rPr lang="en-US" sz="1900" b="0" i="0" u="none" strike="noStrike" cap="none" baseline="0" dirty="0">
                <a:solidFill>
                  <a:schemeClr val="dk1"/>
                </a:solidFill>
                <a:latin typeface="+mn-lt"/>
                <a:ea typeface="Calibri"/>
                <a:cs typeface="Calibri"/>
                <a:sym typeface="Calibri"/>
              </a:rPr>
              <a:t> </a:t>
            </a:r>
            <a:r>
              <a:rPr lang="en-US" sz="1900" b="0" i="0" u="none" strike="noStrike" cap="none" baseline="0" dirty="0" err="1">
                <a:solidFill>
                  <a:schemeClr val="dk1"/>
                </a:solidFill>
                <a:latin typeface="+mn-lt"/>
                <a:ea typeface="Calibri"/>
                <a:cs typeface="Calibri"/>
                <a:sym typeface="Calibri"/>
              </a:rPr>
              <a:t>edi</a:t>
            </a:r>
            <a:r>
              <a:rPr lang="en-US" sz="1900" b="0" i="0" u="none" strike="noStrike" cap="none" baseline="0" dirty="0">
                <a:solidFill>
                  <a:schemeClr val="dk1"/>
                </a:solidFill>
                <a:latin typeface="+mn-lt"/>
                <a:ea typeface="Calibri"/>
                <a:cs typeface="Calibri"/>
                <a:sym typeface="Calibri"/>
              </a:rPr>
              <a:t>: 2013 P168</a:t>
            </a:r>
            <a:endParaRPr lang="en-US" sz="19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16</a:t>
            </a:fld>
            <a:endParaRPr lang="en-US"/>
          </a:p>
        </p:txBody>
      </p:sp>
    </p:spTree>
    <p:extLst>
      <p:ext uri="{BB962C8B-B14F-4D97-AF65-F5344CB8AC3E}">
        <p14:creationId xmlns:p14="http://schemas.microsoft.com/office/powerpoint/2010/main" val="414285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2600" marR="0" lvl="0" indent="-342900" algn="l" defTabSz="914400" rtl="0" eaLnBrk="1" fontAlgn="auto" latinLnBrk="0" hangingPunct="1">
              <a:lnSpc>
                <a:spcPct val="115000"/>
              </a:lnSpc>
              <a:spcBef>
                <a:spcPts val="0"/>
              </a:spcBef>
              <a:spcAft>
                <a:spcPts val="0"/>
              </a:spcAft>
              <a:buClr>
                <a:schemeClr val="dk1"/>
              </a:buClr>
              <a:buSzPct val="25000"/>
              <a:buFont typeface="Arial" charset="0"/>
              <a:buNone/>
              <a:tabLst/>
              <a:defRPr/>
            </a:pPr>
            <a:r>
              <a:rPr lang="en-US" sz="2000" dirty="0"/>
              <a:t>• </a:t>
            </a:r>
            <a:r>
              <a:rPr lang="en-US" sz="2000" b="0" i="0" u="none" strike="noStrike" cap="none" dirty="0">
                <a:solidFill>
                  <a:schemeClr val="tx1"/>
                </a:solidFill>
                <a:latin typeface="+mn-lt"/>
                <a:ea typeface="+mn-ea"/>
                <a:cs typeface="+mn-cs"/>
                <a:sym typeface="Calibri"/>
              </a:rPr>
              <a:t>If</a:t>
            </a:r>
            <a:r>
              <a:rPr lang="en-US" sz="2000" b="0" i="0" u="none" strike="noStrike" cap="none" baseline="0" dirty="0">
                <a:solidFill>
                  <a:schemeClr val="tx1"/>
                </a:solidFill>
                <a:latin typeface="+mn-lt"/>
                <a:ea typeface="+mn-ea"/>
                <a:cs typeface="+mn-cs"/>
                <a:sym typeface="Calibri"/>
              </a:rPr>
              <a:t> GCS &lt;9 </a:t>
            </a:r>
            <a:r>
              <a:rPr lang="en-US" sz="2000" dirty="0"/>
              <a:t>(or for children, AVPU score of P or U), plan for rapid handover/ transfer to a provider capable of advanced airway management. </a:t>
            </a:r>
          </a:p>
          <a:p>
            <a:pPr marL="482600" marR="0" lvl="0" indent="-342900" algn="l" defTabSz="914400" rtl="0" eaLnBrk="1" fontAlgn="auto" latinLnBrk="0" hangingPunct="1">
              <a:lnSpc>
                <a:spcPct val="115000"/>
              </a:lnSpc>
              <a:spcBef>
                <a:spcPts val="0"/>
              </a:spcBef>
              <a:spcAft>
                <a:spcPts val="0"/>
              </a:spcAft>
              <a:buClr>
                <a:schemeClr val="dk1"/>
              </a:buClr>
              <a:buSzPct val="25000"/>
              <a:buFont typeface="Arial" charset="0"/>
              <a:buNone/>
              <a:tabLst/>
              <a:defRPr/>
            </a:pPr>
            <a:r>
              <a:rPr lang="en-US" sz="2000" dirty="0"/>
              <a:t>• If patient is lethargic or unconscious, re-assess the airway frequently as above. </a:t>
            </a:r>
          </a:p>
          <a:p>
            <a:pPr marL="482600" marR="0" lvl="0" indent="-342900" algn="l" defTabSz="914400" rtl="0" eaLnBrk="1" fontAlgn="auto" latinLnBrk="0" hangingPunct="1">
              <a:lnSpc>
                <a:spcPct val="115000"/>
              </a:lnSpc>
              <a:spcBef>
                <a:spcPts val="0"/>
              </a:spcBef>
              <a:spcAft>
                <a:spcPts val="0"/>
              </a:spcAft>
              <a:buClr>
                <a:schemeClr val="dk1"/>
              </a:buClr>
              <a:buSzPct val="25000"/>
              <a:buFont typeface="Arial" charset="0"/>
              <a:buNone/>
              <a:tabLst/>
              <a:defRPr/>
            </a:pPr>
            <a:r>
              <a:rPr lang="en-US" sz="2000" dirty="0"/>
              <a:t>• Suspect spine injury or closed head injury with any trauma and altered mental status. </a:t>
            </a:r>
          </a:p>
          <a:p>
            <a:pPr marL="482600" marR="0" lvl="0" indent="-342900" algn="l" defTabSz="914400" rtl="0" eaLnBrk="1" fontAlgn="auto" latinLnBrk="0" hangingPunct="1">
              <a:lnSpc>
                <a:spcPct val="115000"/>
              </a:lnSpc>
              <a:spcBef>
                <a:spcPts val="0"/>
              </a:spcBef>
              <a:spcAft>
                <a:spcPts val="0"/>
              </a:spcAft>
              <a:buClr>
                <a:schemeClr val="dk1"/>
              </a:buClr>
              <a:buSzPct val="25000"/>
              <a:buFont typeface="Arial" charset="0"/>
              <a:buNone/>
              <a:tabLst/>
              <a:defRPr/>
            </a:pPr>
            <a:r>
              <a:rPr lang="en-US" sz="2000" dirty="0"/>
              <a:t>• Give oxygen if concern for hypoxia as a cause of altered mental status.</a:t>
            </a:r>
          </a:p>
          <a:p>
            <a:pPr marL="482600" marR="0" lvl="0" indent="-342900" algn="l" defTabSz="914400" rtl="0" eaLnBrk="1" fontAlgn="auto" latinLnBrk="0" hangingPunct="1">
              <a:lnSpc>
                <a:spcPct val="115000"/>
              </a:lnSpc>
              <a:spcBef>
                <a:spcPts val="0"/>
              </a:spcBef>
              <a:spcAft>
                <a:spcPts val="0"/>
              </a:spcAft>
              <a:buClr>
                <a:schemeClr val="dk1"/>
              </a:buClr>
              <a:buSzPct val="25000"/>
              <a:buFont typeface="Arial" charset="0"/>
              <a:buNone/>
              <a:tabLst/>
              <a:defRPr/>
            </a:pPr>
            <a:r>
              <a:rPr lang="en-US" sz="2000" dirty="0"/>
              <a:t>• Give glucose if altered mental status and: measured low blood glucose, unable to check blood glucose, or history of diabetes. </a:t>
            </a:r>
          </a:p>
          <a:p>
            <a:pPr marL="482600" marR="0" lvl="0" indent="-342900" algn="l" defTabSz="914400" rtl="0" eaLnBrk="1" fontAlgn="auto" latinLnBrk="0" hangingPunct="1">
              <a:lnSpc>
                <a:spcPct val="115000"/>
              </a:lnSpc>
              <a:spcBef>
                <a:spcPts val="0"/>
              </a:spcBef>
              <a:spcAft>
                <a:spcPts val="0"/>
              </a:spcAft>
              <a:buClr>
                <a:schemeClr val="dk1"/>
              </a:buClr>
              <a:buSzPct val="25000"/>
              <a:buFont typeface="Arial" charset="0"/>
              <a:buNone/>
              <a:tabLst/>
              <a:defRPr/>
            </a:pPr>
            <a:r>
              <a:rPr lang="en-US" sz="2000" dirty="0"/>
              <a:t>• If seizing, give a benzodiazepine. </a:t>
            </a:r>
            <a:endParaRPr lang="en-US" sz="19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17</a:t>
            </a:fld>
            <a:endParaRPr lang="en-US"/>
          </a:p>
        </p:txBody>
      </p:sp>
    </p:spTree>
    <p:extLst>
      <p:ext uri="{BB962C8B-B14F-4D97-AF65-F5344CB8AC3E}">
        <p14:creationId xmlns:p14="http://schemas.microsoft.com/office/powerpoint/2010/main" val="2144006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cap="none" dirty="0">
                <a:solidFill>
                  <a:schemeClr val="dk1"/>
                </a:solidFill>
                <a:latin typeface="Arial"/>
                <a:ea typeface="Arial"/>
                <a:cs typeface="Arial"/>
                <a:sym typeface="Arial"/>
              </a:rPr>
              <a:t>Image: Original </a:t>
            </a:r>
            <a:r>
              <a:rPr lang="en-US" sz="2000" b="0" i="0" u="none" strike="noStrike" cap="none" dirty="0" err="1">
                <a:solidFill>
                  <a:schemeClr val="dk1"/>
                </a:solidFill>
                <a:latin typeface="Arial"/>
                <a:ea typeface="Arial"/>
                <a:cs typeface="Arial"/>
                <a:sym typeface="Arial"/>
              </a:rPr>
              <a:t>Tein</a:t>
            </a:r>
            <a:r>
              <a:rPr lang="en-US" sz="2000" b="0" i="0" u="none" strike="noStrike" cap="none" dirty="0">
                <a:solidFill>
                  <a:schemeClr val="dk1"/>
                </a:solidFill>
                <a:latin typeface="Arial"/>
                <a:ea typeface="Arial"/>
                <a:cs typeface="Arial"/>
                <a:sym typeface="Arial"/>
              </a:rPr>
              <a:t> Jung Illustration</a:t>
            </a:r>
            <a:r>
              <a:rPr lang="en-US" sz="2000" b="0" i="0" u="none" strike="noStrike" cap="none" baseline="0" dirty="0">
                <a:solidFill>
                  <a:schemeClr val="dk1"/>
                </a:solidFill>
                <a:latin typeface="Arial"/>
                <a:ea typeface="Arial"/>
                <a:cs typeface="Arial"/>
                <a:sym typeface="Arial"/>
              </a:rPr>
              <a:t> 2017.  </a:t>
            </a:r>
            <a:endParaRPr lang="en-US" sz="2000" b="0" i="0" u="none" strike="noStrike" cap="none" dirty="0">
              <a:solidFill>
                <a:schemeClr val="dk1"/>
              </a:solidFill>
              <a:latin typeface="Arial"/>
              <a:ea typeface="Arial"/>
              <a:cs typeface="Arial"/>
              <a:sym typeface="Arial"/>
            </a:endParaRPr>
          </a:p>
          <a:p>
            <a:pPr marL="177800" marR="0" lvl="0" indent="-38100" algn="l" rtl="0">
              <a:lnSpc>
                <a:spcPct val="115000"/>
              </a:lnSpc>
              <a:spcBef>
                <a:spcPts val="0"/>
              </a:spcBef>
              <a:spcAft>
                <a:spcPts val="0"/>
              </a:spcAft>
              <a:buClr>
                <a:schemeClr val="dk1"/>
              </a:buClr>
              <a:buSzPct val="25000"/>
              <a:buFont typeface="Arial"/>
              <a:buNone/>
            </a:pPr>
            <a:endParaRPr lang="en-US" sz="19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18</a:t>
            </a:fld>
            <a:endParaRPr lang="en-US"/>
          </a:p>
        </p:txBody>
      </p:sp>
    </p:spTree>
    <p:extLst>
      <p:ext uri="{BB962C8B-B14F-4D97-AF65-F5344CB8AC3E}">
        <p14:creationId xmlns:p14="http://schemas.microsoft.com/office/powerpoint/2010/main" val="1574007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lvl="0" indent="-38100" algn="l" rtl="0">
              <a:lnSpc>
                <a:spcPct val="115000"/>
              </a:lnSpc>
              <a:spcBef>
                <a:spcPts val="0"/>
              </a:spcBef>
              <a:spcAft>
                <a:spcPts val="0"/>
              </a:spcAft>
              <a:buClr>
                <a:schemeClr val="dk1"/>
              </a:buClr>
              <a:buSzPct val="25000"/>
              <a:buFont typeface="Arial"/>
              <a:buNone/>
            </a:pPr>
            <a:r>
              <a:rPr lang="en-US" sz="2000" dirty="0"/>
              <a:t>• If spinal injury is suspected, perform log-roll </a:t>
            </a:r>
            <a:r>
              <a:rPr lang="en-US" sz="2000" dirty="0" err="1"/>
              <a:t>manoeuvre</a:t>
            </a:r>
            <a:r>
              <a:rPr lang="en-US" sz="2000" dirty="0"/>
              <a:t> to examine the back. </a:t>
            </a:r>
          </a:p>
          <a:p>
            <a:pPr marL="177800" marR="0" lvl="0" indent="-38100" algn="l" rtl="0">
              <a:lnSpc>
                <a:spcPct val="115000"/>
              </a:lnSpc>
              <a:spcBef>
                <a:spcPts val="0"/>
              </a:spcBef>
              <a:spcAft>
                <a:spcPts val="0"/>
              </a:spcAft>
              <a:buClr>
                <a:schemeClr val="dk1"/>
              </a:buClr>
              <a:buSzPct val="25000"/>
              <a:buFont typeface="Arial"/>
              <a:buNone/>
            </a:pPr>
            <a:r>
              <a:rPr lang="en-US" sz="2000" dirty="0"/>
              <a:t>• Remove restrictive clothing and all jewelry. </a:t>
            </a:r>
          </a:p>
          <a:p>
            <a:pPr marL="177800" marR="0" lvl="0" indent="-38100" algn="l" rtl="0">
              <a:lnSpc>
                <a:spcPct val="115000"/>
              </a:lnSpc>
              <a:spcBef>
                <a:spcPts val="0"/>
              </a:spcBef>
              <a:spcAft>
                <a:spcPts val="0"/>
              </a:spcAft>
              <a:buClr>
                <a:schemeClr val="dk1"/>
              </a:buClr>
              <a:buSzPct val="25000"/>
              <a:buFont typeface="Arial"/>
              <a:buNone/>
            </a:pPr>
            <a:r>
              <a:rPr lang="en-US" sz="2000" dirty="0"/>
              <a:t>• Remove any wet clothes and dry patient thoroughly. </a:t>
            </a:r>
          </a:p>
          <a:p>
            <a:pPr marL="177800" marR="0" lvl="0" indent="-38100" algn="l" rtl="0">
              <a:lnSpc>
                <a:spcPct val="115000"/>
              </a:lnSpc>
              <a:spcBef>
                <a:spcPts val="0"/>
              </a:spcBef>
              <a:spcAft>
                <a:spcPts val="0"/>
              </a:spcAft>
              <a:buClr>
                <a:schemeClr val="dk1"/>
              </a:buClr>
              <a:buSzPct val="25000"/>
              <a:buFont typeface="Arial"/>
              <a:buNone/>
            </a:pPr>
            <a:r>
              <a:rPr lang="en-US" sz="2000" dirty="0"/>
              <a:t>• Cover the patient as soon as possible to prevent hypothermia. Acutely injured patients have difficulty regulating body temperature. </a:t>
            </a:r>
          </a:p>
          <a:p>
            <a:pPr marL="177800" marR="0" lvl="0" indent="-38100" algn="l" rtl="0">
              <a:lnSpc>
                <a:spcPct val="115000"/>
              </a:lnSpc>
              <a:spcBef>
                <a:spcPts val="0"/>
              </a:spcBef>
              <a:spcAft>
                <a:spcPts val="0"/>
              </a:spcAft>
              <a:buClr>
                <a:schemeClr val="dk1"/>
              </a:buClr>
              <a:buSzPct val="25000"/>
              <a:buFont typeface="Arial"/>
              <a:buNone/>
            </a:pPr>
            <a:r>
              <a:rPr lang="en-US" sz="2000" dirty="0"/>
              <a:t>• Respect the patient and protect modesty during exposure.</a:t>
            </a:r>
            <a:endParaRPr lang="en-US" sz="19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19</a:t>
            </a:fld>
            <a:endParaRPr lang="en-US"/>
          </a:p>
        </p:txBody>
      </p:sp>
    </p:spTree>
    <p:extLst>
      <p:ext uri="{BB962C8B-B14F-4D97-AF65-F5344CB8AC3E}">
        <p14:creationId xmlns:p14="http://schemas.microsoft.com/office/powerpoint/2010/main" val="144597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completing this module you should be able to: </a:t>
            </a:r>
          </a:p>
          <a:p>
            <a:pPr marL="228600" indent="-228600">
              <a:buAutoNum type="arabicPeriod"/>
            </a:pPr>
            <a:r>
              <a:rPr lang="en-US" dirty="0"/>
              <a:t>recognize key history findings suggestive of high-risk injuries; </a:t>
            </a:r>
          </a:p>
          <a:p>
            <a:pPr marL="228600" indent="-228600">
              <a:buAutoNum type="arabicPeriod"/>
            </a:pPr>
            <a:r>
              <a:rPr lang="en-US" dirty="0"/>
              <a:t>recognize physical examination findings suggestive of high-risk injuries; </a:t>
            </a:r>
          </a:p>
          <a:p>
            <a:pPr marL="228600" indent="-228600">
              <a:buAutoNum type="arabicPeriod"/>
            </a:pPr>
            <a:r>
              <a:rPr lang="en-US" dirty="0"/>
              <a:t>perform Trauma Primary Survey (the ABCDE approach to trauma patients); </a:t>
            </a:r>
          </a:p>
          <a:p>
            <a:pPr marL="228600" indent="-228600">
              <a:buAutoNum type="arabicPeriod"/>
            </a:pPr>
            <a:r>
              <a:rPr lang="en-US" dirty="0"/>
              <a:t>perform Trauma Secondary Survey (the head-to-toe trauma exam); </a:t>
            </a:r>
          </a:p>
          <a:p>
            <a:pPr marL="228600" indent="-228600">
              <a:buAutoNum type="arabicPeriod"/>
            </a:pPr>
            <a:r>
              <a:rPr lang="en-US" dirty="0"/>
              <a:t>recognize life-threatening injuries; </a:t>
            </a:r>
          </a:p>
          <a:p>
            <a:pPr marL="228600" indent="-228600">
              <a:buAutoNum type="arabicPeriod"/>
            </a:pPr>
            <a:r>
              <a:rPr lang="en-US" dirty="0"/>
              <a:t>perform critical interventions for high-risk conditions.</a:t>
            </a:r>
          </a:p>
        </p:txBody>
      </p:sp>
      <p:sp>
        <p:nvSpPr>
          <p:cNvPr id="4" name="Slide Number Placeholder 3"/>
          <p:cNvSpPr>
            <a:spLocks noGrp="1"/>
          </p:cNvSpPr>
          <p:nvPr>
            <p:ph type="sldNum" sz="quarter" idx="10"/>
          </p:nvPr>
        </p:nvSpPr>
        <p:spPr/>
        <p:txBody>
          <a:bodyPr/>
          <a:lstStyle/>
          <a:p>
            <a:fld id="{FE403372-DB74-7E4B-A0C5-B7F8CBD4FAC5}" type="slidenum">
              <a:rPr lang="en-US" smtClean="0"/>
              <a:t>2</a:t>
            </a:fld>
            <a:endParaRPr lang="en-US"/>
          </a:p>
        </p:txBody>
      </p:sp>
    </p:spTree>
    <p:extLst>
      <p:ext uri="{BB962C8B-B14F-4D97-AF65-F5344CB8AC3E}">
        <p14:creationId xmlns:p14="http://schemas.microsoft.com/office/powerpoint/2010/main" val="1684009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20000"/>
              </a:lnSpc>
              <a:spcBef>
                <a:spcPts val="0"/>
              </a:spcBef>
              <a:spcAft>
                <a:spcPts val="0"/>
              </a:spcAft>
              <a:buClr>
                <a:schemeClr val="dk1"/>
              </a:buClr>
              <a:buSzPct val="25000"/>
              <a:buFont typeface="Arial"/>
              <a:buNone/>
            </a:pPr>
            <a:r>
              <a:rPr lang="en" sz="1200" b="1" i="0" u="none" strike="noStrike" cap="none" dirty="0">
                <a:solidFill>
                  <a:schemeClr val="dk1"/>
                </a:solidFill>
                <a:latin typeface="Economica"/>
                <a:ea typeface="Economica"/>
                <a:cs typeface="Economica"/>
                <a:sym typeface="Economica"/>
              </a:rPr>
              <a:t>A middle-aged man is brought </a:t>
            </a:r>
            <a:r>
              <a:rPr lang="en-US" sz="1200" b="1" i="0" u="none" strike="noStrike" cap="none" dirty="0">
                <a:solidFill>
                  <a:schemeClr val="dk1"/>
                </a:solidFill>
                <a:latin typeface="Economica"/>
                <a:ea typeface="Economica"/>
                <a:cs typeface="Economica"/>
                <a:sym typeface="Economica"/>
              </a:rPr>
              <a:t>in </a:t>
            </a:r>
            <a:r>
              <a:rPr lang="en" sz="1200" b="1" i="0" u="none" strike="noStrike" cap="none" dirty="0">
                <a:solidFill>
                  <a:schemeClr val="dk1"/>
                </a:solidFill>
                <a:latin typeface="Economica"/>
                <a:ea typeface="Economica"/>
                <a:cs typeface="Economica"/>
                <a:sym typeface="Economica"/>
              </a:rPr>
              <a:t>after being hit by a car.</a:t>
            </a:r>
          </a:p>
          <a:p>
            <a:pPr marL="0" marR="0" lvl="0" indent="0" algn="l" rtl="0">
              <a:lnSpc>
                <a:spcPct val="115000"/>
              </a:lnSpc>
              <a:spcBef>
                <a:spcPts val="0"/>
              </a:spcBef>
              <a:spcAft>
                <a:spcPts val="0"/>
              </a:spcAft>
              <a:buClr>
                <a:schemeClr val="dk1"/>
              </a:buClr>
              <a:buSzPct val="25000"/>
              <a:buFont typeface="Arial"/>
              <a:buNone/>
            </a:pPr>
            <a:r>
              <a:rPr lang="en-US" sz="1200" dirty="0">
                <a:latin typeface="Economica"/>
                <a:ea typeface="Economica"/>
                <a:cs typeface="Economica"/>
                <a:sym typeface="Economica"/>
              </a:rPr>
              <a:t>L</a:t>
            </a:r>
            <a:r>
              <a:rPr lang="en" sz="1200" i="0" u="none" strike="noStrike" cap="none" dirty="0" err="1">
                <a:solidFill>
                  <a:schemeClr val="dk1"/>
                </a:solidFill>
                <a:latin typeface="Economica"/>
                <a:ea typeface="Economica"/>
                <a:cs typeface="Economica"/>
                <a:sym typeface="Economica"/>
              </a:rPr>
              <a:t>ist</a:t>
            </a:r>
            <a:r>
              <a:rPr lang="en" sz="1200" i="0" u="none" strike="noStrike" cap="none" dirty="0">
                <a:solidFill>
                  <a:schemeClr val="dk1"/>
                </a:solidFill>
                <a:latin typeface="Economica"/>
                <a:ea typeface="Economica"/>
                <a:cs typeface="Economica"/>
                <a:sym typeface="Economica"/>
              </a:rPr>
              <a:t> the immediate management for the assessment findings below</a:t>
            </a:r>
            <a:endParaRPr lang="en-US" baseline="0" dirty="0"/>
          </a:p>
          <a:p>
            <a:endParaRPr lang="en-US" baseline="0" dirty="0"/>
          </a:p>
          <a:p>
            <a:pPr marL="177800" marR="0" lvl="0" indent="0" algn="l" rtl="0">
              <a:lnSpc>
                <a:spcPct val="90000"/>
              </a:lnSpc>
              <a:spcBef>
                <a:spcPts val="0"/>
              </a:spcBef>
              <a:spcAft>
                <a:spcPts val="0"/>
              </a:spcAft>
              <a:buClr>
                <a:schemeClr val="dk1"/>
              </a:buClr>
              <a:buSzPct val="25000"/>
              <a:buFont typeface="Arial"/>
              <a:buNone/>
            </a:pPr>
            <a:r>
              <a:rPr lang="en" sz="1200" b="1" i="0" u="none" strike="noStrike" cap="none" dirty="0">
                <a:solidFill>
                  <a:schemeClr val="dk1"/>
                </a:solidFill>
                <a:latin typeface="Lato"/>
                <a:ea typeface="Lato"/>
                <a:cs typeface="Lato"/>
                <a:sym typeface="Lato"/>
              </a:rPr>
              <a:t>On circulation assessment</a:t>
            </a:r>
          </a:p>
          <a:p>
            <a:pPr marL="177800" marR="0" lvl="0" indent="0" algn="l" rtl="0">
              <a:lnSpc>
                <a:spcPct val="90000"/>
              </a:lnSpc>
              <a:spcBef>
                <a:spcPts val="0"/>
              </a:spcBef>
              <a:spcAft>
                <a:spcPts val="0"/>
              </a:spcAft>
              <a:buClr>
                <a:schemeClr val="dk1"/>
              </a:buClr>
              <a:buSzPct val="25000"/>
              <a:buFont typeface="Arial"/>
              <a:buNone/>
            </a:pPr>
            <a:r>
              <a:rPr lang="en" sz="1200" b="0" i="0" u="none" strike="noStrike" cap="none" dirty="0">
                <a:solidFill>
                  <a:schemeClr val="dk1"/>
                </a:solidFill>
                <a:latin typeface="Lato"/>
                <a:ea typeface="Lato"/>
                <a:cs typeface="Lato"/>
                <a:sym typeface="Lato"/>
              </a:rPr>
              <a:t>Weak pulses and capillary refill of &lt;3 seconds</a:t>
            </a:r>
            <a:endParaRPr lang="en-US" sz="1200" b="0" i="0" u="none" strike="noStrike" cap="none" dirty="0">
              <a:solidFill>
                <a:schemeClr val="dk1"/>
              </a:solidFill>
              <a:latin typeface="Lato"/>
              <a:ea typeface="Lato"/>
              <a:cs typeface="Lato"/>
              <a:sym typeface="Lato"/>
            </a:endParaRPr>
          </a:p>
          <a:p>
            <a:pPr marL="177800" marR="0" lvl="0" indent="0" algn="l" rtl="0">
              <a:lnSpc>
                <a:spcPct val="90000"/>
              </a:lnSpc>
              <a:spcBef>
                <a:spcPts val="0"/>
              </a:spcBef>
              <a:spcAft>
                <a:spcPts val="0"/>
              </a:spcAft>
              <a:buClr>
                <a:schemeClr val="dk1"/>
              </a:buClr>
              <a:buSzPct val="25000"/>
              <a:buFont typeface="Arial"/>
              <a:buNone/>
            </a:pPr>
            <a:r>
              <a:rPr lang="en-US" sz="1200" dirty="0">
                <a:latin typeface="Lato"/>
                <a:ea typeface="Lato"/>
                <a:cs typeface="Lato"/>
                <a:sym typeface="Lato"/>
              </a:rPr>
              <a:t>Evidence of pelvic fracture </a:t>
            </a:r>
            <a:endParaRPr lang="en" sz="1200" b="0" i="0" u="none" strike="noStrike" cap="none" dirty="0">
              <a:solidFill>
                <a:schemeClr val="dk1"/>
              </a:solidFill>
              <a:latin typeface="Lato"/>
              <a:ea typeface="Lato"/>
              <a:cs typeface="Lato"/>
              <a:sym typeface="Lato"/>
            </a:endParaRPr>
          </a:p>
          <a:p>
            <a:endParaRPr lang="en-US" baseline="0" dirty="0"/>
          </a:p>
          <a:p>
            <a:endParaRPr lang="en-US" baseline="0" dirty="0"/>
          </a:p>
          <a:p>
            <a:r>
              <a:rPr lang="en-US" baseline="0" dirty="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/detail/221707/deep-thought</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20</a:t>
            </a:fld>
            <a:endParaRPr lang="en-US"/>
          </a:p>
        </p:txBody>
      </p:sp>
    </p:spTree>
    <p:extLst>
      <p:ext uri="{BB962C8B-B14F-4D97-AF65-F5344CB8AC3E}">
        <p14:creationId xmlns:p14="http://schemas.microsoft.com/office/powerpoint/2010/main" val="1186271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21</a:t>
            </a:fld>
            <a:endParaRPr lang="en-US"/>
          </a:p>
        </p:txBody>
      </p:sp>
    </p:spTree>
    <p:extLst>
      <p:ext uri="{BB962C8B-B14F-4D97-AF65-F5344CB8AC3E}">
        <p14:creationId xmlns:p14="http://schemas.microsoft.com/office/powerpoint/2010/main" val="483249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a:t>
            </a:r>
            <a:r>
              <a:rPr lang="en-US" baseline="0" dirty="0"/>
              <a:t> and symptoms</a:t>
            </a:r>
          </a:p>
          <a:p>
            <a:r>
              <a:rPr lang="en-US" dirty="0"/>
              <a:t>• Visible blood, secretions, vomit, tongue or foreign bodies in the airway </a:t>
            </a:r>
          </a:p>
          <a:p>
            <a:r>
              <a:rPr lang="en-US" dirty="0"/>
              <a:t>• Changes in voice </a:t>
            </a:r>
          </a:p>
          <a:p>
            <a:r>
              <a:rPr lang="en-US" dirty="0"/>
              <a:t>• Abnormal sounds from the airway (such as stridor, snoring, gurgling) </a:t>
            </a:r>
          </a:p>
          <a:p>
            <a:r>
              <a:rPr lang="en-US" dirty="0"/>
              <a:t>• Neck </a:t>
            </a:r>
            <a:r>
              <a:rPr lang="en-US" dirty="0" err="1"/>
              <a:t>haematoma</a:t>
            </a:r>
            <a:r>
              <a:rPr lang="en-US" dirty="0"/>
              <a:t> or burns to head and neck </a:t>
            </a:r>
          </a:p>
          <a:p>
            <a:r>
              <a:rPr lang="en-US" dirty="0"/>
              <a:t>• Mental status changes leading to airway obstruction </a:t>
            </a:r>
          </a:p>
          <a:p>
            <a:r>
              <a:rPr lang="en-US" dirty="0"/>
              <a:t>• Poor chest rise </a:t>
            </a:r>
          </a:p>
          <a:p>
            <a:r>
              <a:rPr lang="en-US" dirty="0"/>
              <a:t>• Injury causing swelling of the airway (such as anaphylaxis or airway burn)</a:t>
            </a:r>
          </a:p>
          <a:p>
            <a:endParaRPr lang="en-US" sz="1200" b="0" i="0" u="none" strike="noStrike" cap="none" dirty="0">
              <a:solidFill>
                <a:schemeClr val="dk1"/>
              </a:solidFill>
            </a:endParaRPr>
          </a:p>
          <a:p>
            <a:endParaRPr lang="en-US" sz="1200" b="0" i="0" u="none" strike="noStrike" cap="none" dirty="0">
              <a:solidFill>
                <a:schemeClr val="dk1"/>
              </a:solidFill>
            </a:endParaRPr>
          </a:p>
          <a:p>
            <a:r>
              <a:rPr lang="en-US" dirty="0"/>
              <a:t>Head and neck injuries may result in obstruction of the airway by blood, secretions, vomit, foreign bodies, or swelling. Penetrating wounds to the neck can cause expanding </a:t>
            </a:r>
            <a:r>
              <a:rPr lang="en-US" dirty="0" err="1"/>
              <a:t>haematomas</a:t>
            </a:r>
            <a:r>
              <a:rPr lang="en-US" dirty="0"/>
              <a:t>. Inhalational injuries due to burns can cause swelling. </a:t>
            </a:r>
          </a:p>
          <a:p>
            <a:endParaRPr lang="en-US" dirty="0"/>
          </a:p>
          <a:p>
            <a:r>
              <a:rPr lang="en-US" dirty="0"/>
              <a:t>Management</a:t>
            </a:r>
          </a:p>
          <a:p>
            <a:r>
              <a:rPr lang="en-US" dirty="0"/>
              <a:t>• Patients with a decreased level of consciousness may not be able to protect their airways and need to be watched for vomiting and aspiration. – Suction the airway and remove foreign bodies. – Open the airway using a jaw thrust </a:t>
            </a:r>
            <a:r>
              <a:rPr lang="en-US" dirty="0" err="1"/>
              <a:t>manoeuvre</a:t>
            </a:r>
            <a:r>
              <a:rPr lang="en-US" dirty="0"/>
              <a:t> (NOT head-tilt/chin-lift) and place an oral airway as needed. • Maintain cervical spine immobilization throughout, if needed.</a:t>
            </a:r>
          </a:p>
          <a:p>
            <a:r>
              <a:rPr lang="en-US" dirty="0"/>
              <a:t> • Plan for rapid handover/transfer to a provider capable of advanced airway management.</a:t>
            </a:r>
            <a:endParaRPr lang="en" sz="1200" b="0" i="0" u="none" strike="noStrike" cap="none" dirty="0">
              <a:solidFill>
                <a:schemeClr val="dk1"/>
              </a:solidFill>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22</a:t>
            </a:fld>
            <a:endParaRPr lang="en-US"/>
          </a:p>
        </p:txBody>
      </p:sp>
    </p:spTree>
    <p:extLst>
      <p:ext uri="{BB962C8B-B14F-4D97-AF65-F5344CB8AC3E}">
        <p14:creationId xmlns:p14="http://schemas.microsoft.com/office/powerpoint/2010/main" val="91789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0312">
              <a:lnSpc>
                <a:spcPct val="100000"/>
              </a:lnSpc>
              <a:spcBef>
                <a:spcPts val="400"/>
              </a:spcBef>
            </a:pPr>
            <a:r>
              <a:rPr lang="en-US" sz="2400" dirty="0">
                <a:latin typeface="Lato"/>
                <a:cs typeface="Lato"/>
              </a:rPr>
              <a:t>Signs</a:t>
            </a:r>
            <a:r>
              <a:rPr lang="en-US" sz="2400" baseline="0" dirty="0">
                <a:latin typeface="Lato"/>
                <a:cs typeface="Lato"/>
              </a:rPr>
              <a:t> and symptoms</a:t>
            </a:r>
          </a:p>
          <a:p>
            <a:pPr marL="0" lvl="0" indent="0" rtl="0">
              <a:lnSpc>
                <a:spcPct val="100000"/>
              </a:lnSpc>
              <a:spcBef>
                <a:spcPts val="0"/>
              </a:spcBef>
              <a:spcAft>
                <a:spcPts val="500"/>
              </a:spcAft>
              <a:buSzPct val="73684"/>
              <a:buNone/>
            </a:pPr>
            <a:endParaRPr lang="en-US" sz="2400" dirty="0"/>
          </a:p>
          <a:p>
            <a:pPr marL="0" lvl="0" indent="0" rtl="0">
              <a:lnSpc>
                <a:spcPct val="100000"/>
              </a:lnSpc>
              <a:spcBef>
                <a:spcPts val="0"/>
              </a:spcBef>
              <a:spcAft>
                <a:spcPts val="500"/>
              </a:spcAft>
              <a:buSzPct val="73684"/>
              <a:buNone/>
            </a:pPr>
            <a:r>
              <a:rPr lang="en-US" sz="2400" dirty="0"/>
              <a:t>Hypotension WITH </a:t>
            </a:r>
            <a:r>
              <a:rPr lang="en-US" sz="2400" dirty="0" err="1"/>
              <a:t>difFculty</a:t>
            </a:r>
            <a:r>
              <a:rPr lang="en-US" sz="2400" dirty="0"/>
              <a:t> in breathing AND any of the following: </a:t>
            </a:r>
          </a:p>
          <a:p>
            <a:pPr marL="0" lvl="0" indent="0" rtl="0">
              <a:lnSpc>
                <a:spcPct val="100000"/>
              </a:lnSpc>
              <a:spcBef>
                <a:spcPts val="0"/>
              </a:spcBef>
              <a:spcAft>
                <a:spcPts val="500"/>
              </a:spcAft>
              <a:buSzPct val="73684"/>
              <a:buNone/>
            </a:pPr>
            <a:r>
              <a:rPr lang="en-US" sz="2400" dirty="0"/>
              <a:t>• distended neck veins </a:t>
            </a:r>
          </a:p>
          <a:p>
            <a:pPr marL="0" lvl="0" indent="0" rtl="0">
              <a:lnSpc>
                <a:spcPct val="100000"/>
              </a:lnSpc>
              <a:spcBef>
                <a:spcPts val="0"/>
              </a:spcBef>
              <a:spcAft>
                <a:spcPts val="500"/>
              </a:spcAft>
              <a:buSzPct val="73684"/>
              <a:buNone/>
            </a:pPr>
            <a:r>
              <a:rPr lang="en-US" sz="2400" dirty="0"/>
              <a:t>• absent breath sounds on affected side </a:t>
            </a:r>
          </a:p>
          <a:p>
            <a:pPr marL="0" lvl="0" indent="0" rtl="0">
              <a:lnSpc>
                <a:spcPct val="100000"/>
              </a:lnSpc>
              <a:spcBef>
                <a:spcPts val="0"/>
              </a:spcBef>
              <a:spcAft>
                <a:spcPts val="500"/>
              </a:spcAft>
              <a:buSzPct val="73684"/>
              <a:buNone/>
            </a:pPr>
            <a:r>
              <a:rPr lang="en-US" sz="2400" dirty="0"/>
              <a:t>• </a:t>
            </a:r>
            <a:r>
              <a:rPr lang="en-US" sz="2400" dirty="0" err="1"/>
              <a:t>hyperresonance</a:t>
            </a:r>
            <a:r>
              <a:rPr lang="en-US" sz="2400" dirty="0"/>
              <a:t> with percussion on affected side </a:t>
            </a:r>
          </a:p>
          <a:p>
            <a:pPr marL="0" lvl="0" indent="0" rtl="0">
              <a:lnSpc>
                <a:spcPct val="100000"/>
              </a:lnSpc>
              <a:spcBef>
                <a:spcPts val="0"/>
              </a:spcBef>
              <a:spcAft>
                <a:spcPts val="500"/>
              </a:spcAft>
              <a:buSzPct val="73684"/>
              <a:buNone/>
            </a:pPr>
            <a:r>
              <a:rPr lang="en-US" sz="2400" dirty="0"/>
              <a:t>• tracheal shift away from affected side</a:t>
            </a:r>
            <a:endParaRPr lang="en-US" sz="2400" dirty="0">
              <a:latin typeface="Lato"/>
              <a:cs typeface="Lato"/>
            </a:endParaRPr>
          </a:p>
          <a:p>
            <a:pPr indent="-210312">
              <a:lnSpc>
                <a:spcPct val="100000"/>
              </a:lnSpc>
              <a:spcBef>
                <a:spcPts val="400"/>
              </a:spcBef>
            </a:pPr>
            <a:endParaRPr lang="en-US" sz="2400" dirty="0">
              <a:latin typeface="Lato"/>
              <a:cs typeface="Lato"/>
            </a:endParaRPr>
          </a:p>
          <a:p>
            <a:pPr indent="-210312">
              <a:lnSpc>
                <a:spcPct val="100000"/>
              </a:lnSpc>
              <a:spcBef>
                <a:spcPts val="400"/>
              </a:spcBef>
            </a:pPr>
            <a:r>
              <a:rPr lang="en-US" sz="2400" dirty="0">
                <a:latin typeface="Lato"/>
                <a:cs typeface="Lato"/>
              </a:rPr>
              <a:t>Management</a:t>
            </a:r>
          </a:p>
          <a:p>
            <a:pPr indent="-210312">
              <a:lnSpc>
                <a:spcPct val="100000"/>
              </a:lnSpc>
              <a:spcBef>
                <a:spcPts val="400"/>
              </a:spcBef>
            </a:pPr>
            <a:endParaRPr lang="en-US" sz="2400" b="1" dirty="0">
              <a:latin typeface="Lato"/>
              <a:cs typeface="Lato"/>
            </a:endParaRPr>
          </a:p>
          <a:p>
            <a:pPr indent="-210312">
              <a:lnSpc>
                <a:spcPct val="100000"/>
              </a:lnSpc>
              <a:spcBef>
                <a:spcPts val="400"/>
              </a:spcBef>
            </a:pPr>
            <a:r>
              <a:rPr lang="en-US" sz="2400" b="1" dirty="0"/>
              <a:t>Any pneumothorax can become a tension pneumothorax. Air in the cavity between the lungs and the chest wall can collapse the lung (simple pneumothorax). Building pressure (tension) from a large pneumothorax can displace and block flow from the main vessels back to the heart, causing shock (tension pneumothorax). </a:t>
            </a:r>
          </a:p>
          <a:p>
            <a:pPr indent="-210312">
              <a:lnSpc>
                <a:spcPct val="100000"/>
              </a:lnSpc>
              <a:spcBef>
                <a:spcPts val="400"/>
              </a:spcBef>
            </a:pPr>
            <a:endParaRPr lang="en-US" sz="2400" dirty="0"/>
          </a:p>
          <a:p>
            <a:pPr indent="-210312">
              <a:lnSpc>
                <a:spcPct val="100000"/>
              </a:lnSpc>
              <a:spcBef>
                <a:spcPts val="400"/>
              </a:spcBef>
            </a:pPr>
            <a:r>
              <a:rPr lang="en-US" sz="2400" dirty="0"/>
              <a:t>• If tension pneumothorax is suspected, perform emergency needle decompression.</a:t>
            </a:r>
          </a:p>
          <a:p>
            <a:pPr indent="-210312">
              <a:lnSpc>
                <a:spcPct val="100000"/>
              </a:lnSpc>
              <a:spcBef>
                <a:spcPts val="400"/>
              </a:spcBef>
            </a:pPr>
            <a:r>
              <a:rPr lang="en-US" sz="2400" dirty="0"/>
              <a:t>• Give oxygen</a:t>
            </a:r>
          </a:p>
          <a:p>
            <a:pPr indent="-210312">
              <a:lnSpc>
                <a:spcPct val="100000"/>
              </a:lnSpc>
              <a:spcBef>
                <a:spcPts val="400"/>
              </a:spcBef>
            </a:pPr>
            <a:r>
              <a:rPr lang="en-US" sz="2400" dirty="0"/>
              <a:t>• Give IV fluids. </a:t>
            </a:r>
          </a:p>
          <a:p>
            <a:pPr indent="-210312">
              <a:lnSpc>
                <a:spcPct val="100000"/>
              </a:lnSpc>
              <a:spcBef>
                <a:spcPts val="400"/>
              </a:spcBef>
            </a:pPr>
            <a:r>
              <a:rPr lang="en-US" sz="2400" dirty="0"/>
              <a:t>• Arrange for rapid handover/transfer to an advanced provider capable of placing a chest tube.</a:t>
            </a:r>
          </a:p>
          <a:p>
            <a:pPr indent="-210312">
              <a:lnSpc>
                <a:spcPct val="100000"/>
              </a:lnSpc>
              <a:spcBef>
                <a:spcPts val="400"/>
              </a:spcBef>
            </a:pPr>
            <a:endParaRPr lang="en-US" sz="2400" dirty="0">
              <a:latin typeface="Lato"/>
              <a:cs typeface="Lato"/>
            </a:endParaRPr>
          </a:p>
          <a:p>
            <a:pPr marL="0" marR="0" lvl="0" indent="-210312" algn="l" defTabSz="914400" rtl="0" eaLnBrk="1" fontAlgn="auto" latinLnBrk="0" hangingPunct="1">
              <a:lnSpc>
                <a:spcPct val="100000"/>
              </a:lnSpc>
              <a:spcBef>
                <a:spcPts val="400"/>
              </a:spcBef>
              <a:spcAft>
                <a:spcPts val="0"/>
              </a:spcAft>
              <a:buClrTx/>
              <a:buSzTx/>
              <a:buFontTx/>
              <a:buNone/>
              <a:tabLst/>
              <a:defRPr/>
            </a:pPr>
            <a:r>
              <a:rPr lang="en-US" sz="2400" b="0" i="0" u="none" strike="noStrike" cap="none" dirty="0">
                <a:solidFill>
                  <a:schemeClr val="dk1"/>
                </a:solidFill>
                <a:latin typeface="Arial"/>
                <a:ea typeface="Arial"/>
                <a:cs typeface="Arial"/>
                <a:sym typeface="Arial"/>
              </a:rPr>
              <a:t>Image: Original </a:t>
            </a:r>
            <a:r>
              <a:rPr lang="en-US" sz="2400" b="0" i="0" u="none" strike="noStrike" cap="none" dirty="0" err="1">
                <a:solidFill>
                  <a:schemeClr val="dk1"/>
                </a:solidFill>
                <a:latin typeface="Arial"/>
                <a:ea typeface="Arial"/>
                <a:cs typeface="Arial"/>
                <a:sym typeface="Arial"/>
              </a:rPr>
              <a:t>Tein</a:t>
            </a:r>
            <a:r>
              <a:rPr lang="en-US" sz="2400" b="0" i="0" u="none" strike="noStrike" cap="none" dirty="0">
                <a:solidFill>
                  <a:schemeClr val="dk1"/>
                </a:solidFill>
                <a:latin typeface="Arial"/>
                <a:ea typeface="Arial"/>
                <a:cs typeface="Arial"/>
                <a:sym typeface="Arial"/>
              </a:rPr>
              <a:t> Jung Illustration</a:t>
            </a:r>
            <a:r>
              <a:rPr lang="en-US" sz="2400" b="0" i="0" u="none" strike="noStrike" cap="none" baseline="0" dirty="0">
                <a:solidFill>
                  <a:schemeClr val="dk1"/>
                </a:solidFill>
                <a:latin typeface="Arial"/>
                <a:ea typeface="Arial"/>
                <a:cs typeface="Arial"/>
                <a:sym typeface="Arial"/>
              </a:rPr>
              <a:t> 2017.  </a:t>
            </a:r>
            <a:endParaRPr lang="en-US" sz="2400" b="0" i="0" u="none" strike="noStrike" cap="none" dirty="0">
              <a:solidFill>
                <a:schemeClr val="dk1"/>
              </a:solidFill>
              <a:latin typeface="Arial"/>
              <a:ea typeface="Arial"/>
              <a:cs typeface="Arial"/>
              <a:sym typeface="Arial"/>
            </a:endParaRPr>
          </a:p>
          <a:p>
            <a:pPr indent="-210312">
              <a:lnSpc>
                <a:spcPct val="100000"/>
              </a:lnSpc>
              <a:spcBef>
                <a:spcPts val="400"/>
              </a:spcBef>
            </a:pPr>
            <a:endParaRPr lang="en-US" sz="2400" dirty="0">
              <a:latin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23</a:t>
            </a:fld>
            <a:endParaRPr lang="en-US"/>
          </a:p>
        </p:txBody>
      </p:sp>
    </p:spTree>
    <p:extLst>
      <p:ext uri="{BB962C8B-B14F-4D97-AF65-F5344CB8AC3E}">
        <p14:creationId xmlns:p14="http://schemas.microsoft.com/office/powerpoint/2010/main" val="1327658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0312">
              <a:lnSpc>
                <a:spcPct val="100000"/>
              </a:lnSpc>
              <a:spcBef>
                <a:spcPts val="400"/>
              </a:spcBef>
            </a:pPr>
            <a:r>
              <a:rPr lang="en-US" sz="2400" dirty="0"/>
              <a:t>Sucking chest wound (open pneumothorax)</a:t>
            </a:r>
          </a:p>
          <a:p>
            <a:pPr indent="-210312">
              <a:lnSpc>
                <a:spcPct val="100000"/>
              </a:lnSpc>
              <a:spcBef>
                <a:spcPts val="400"/>
              </a:spcBef>
            </a:pPr>
            <a:endParaRPr lang="en-US" sz="2400" dirty="0">
              <a:latin typeface="Lato"/>
              <a:cs typeface="Lato"/>
            </a:endParaRPr>
          </a:p>
          <a:p>
            <a:pPr indent="-210312">
              <a:lnSpc>
                <a:spcPct val="100000"/>
              </a:lnSpc>
              <a:spcBef>
                <a:spcPts val="400"/>
              </a:spcBef>
            </a:pPr>
            <a:r>
              <a:rPr lang="en-US" sz="2400" dirty="0">
                <a:latin typeface="Lato"/>
                <a:cs typeface="Lato"/>
              </a:rPr>
              <a:t>Signs and symptoms</a:t>
            </a:r>
          </a:p>
          <a:p>
            <a:pPr indent="-210312">
              <a:lnSpc>
                <a:spcPct val="100000"/>
              </a:lnSpc>
              <a:spcBef>
                <a:spcPts val="400"/>
              </a:spcBef>
            </a:pPr>
            <a:r>
              <a:rPr lang="en-US" sz="2400" dirty="0"/>
              <a:t>• Open wound in the chest wall with air passing through causing bubbling or “sucking” noises </a:t>
            </a:r>
          </a:p>
          <a:p>
            <a:pPr indent="-210312">
              <a:lnSpc>
                <a:spcPct val="100000"/>
              </a:lnSpc>
              <a:spcBef>
                <a:spcPts val="400"/>
              </a:spcBef>
            </a:pPr>
            <a:r>
              <a:rPr lang="en-US" sz="2400" dirty="0"/>
              <a:t>• Difficulty in breathing </a:t>
            </a:r>
          </a:p>
          <a:p>
            <a:pPr indent="-210312">
              <a:lnSpc>
                <a:spcPct val="100000"/>
              </a:lnSpc>
              <a:spcBef>
                <a:spcPts val="400"/>
              </a:spcBef>
            </a:pPr>
            <a:r>
              <a:rPr lang="en-US" sz="2400" dirty="0"/>
              <a:t>• Chest pain</a:t>
            </a:r>
          </a:p>
          <a:p>
            <a:pPr indent="-210312">
              <a:lnSpc>
                <a:spcPct val="100000"/>
              </a:lnSpc>
              <a:spcBef>
                <a:spcPts val="400"/>
              </a:spcBef>
            </a:pPr>
            <a:endParaRPr lang="en-US" sz="2400" dirty="0">
              <a:latin typeface="Lato"/>
              <a:cs typeface="Lato"/>
            </a:endParaRPr>
          </a:p>
          <a:p>
            <a:pPr indent="-210312">
              <a:lnSpc>
                <a:spcPct val="100000"/>
              </a:lnSpc>
              <a:spcBef>
                <a:spcPts val="400"/>
              </a:spcBef>
            </a:pPr>
            <a:r>
              <a:rPr lang="en-US" sz="2400" dirty="0"/>
              <a:t>Sucking chest wounds are important to recognize because they can rapidly cause a tension pneumothorax. Air enters the chest cavity (into the space between the chest wall and the lungs) through the wound in the chest wall when the patient takes a breath. Pressure on the lung builds if the air cannot escape. </a:t>
            </a:r>
          </a:p>
          <a:p>
            <a:pPr indent="-210312">
              <a:lnSpc>
                <a:spcPct val="100000"/>
              </a:lnSpc>
              <a:spcBef>
                <a:spcPts val="400"/>
              </a:spcBef>
            </a:pPr>
            <a:endParaRPr lang="en-US" sz="2400" dirty="0"/>
          </a:p>
          <a:p>
            <a:pPr indent="-210312">
              <a:lnSpc>
                <a:spcPct val="100000"/>
              </a:lnSpc>
              <a:spcBef>
                <a:spcPts val="400"/>
              </a:spcBef>
            </a:pPr>
            <a:endParaRPr lang="en-US" sz="2400" dirty="0"/>
          </a:p>
          <a:p>
            <a:pPr marL="0" marR="0" indent="-210312" algn="l" defTabSz="914400" rtl="0" eaLnBrk="1" fontAlgn="auto" latinLnBrk="0" hangingPunct="1">
              <a:lnSpc>
                <a:spcPct val="100000"/>
              </a:lnSpc>
              <a:spcBef>
                <a:spcPts val="400"/>
              </a:spcBef>
              <a:spcAft>
                <a:spcPts val="0"/>
              </a:spcAft>
              <a:buClrTx/>
              <a:buSzTx/>
              <a:buFontTx/>
              <a:buNone/>
              <a:tabLst/>
              <a:defRPr/>
            </a:pPr>
            <a:r>
              <a:rPr lang="en-US" sz="2400" dirty="0">
                <a:latin typeface="Lato"/>
                <a:cs typeface="Lato"/>
              </a:rPr>
              <a:t>Management</a:t>
            </a:r>
            <a:endParaRPr lang="en-US" sz="2400" dirty="0"/>
          </a:p>
          <a:p>
            <a:pPr indent="-210312">
              <a:lnSpc>
                <a:spcPct val="100000"/>
              </a:lnSpc>
              <a:spcBef>
                <a:spcPts val="400"/>
              </a:spcBef>
            </a:pPr>
            <a:r>
              <a:rPr lang="en-US" sz="2400" dirty="0"/>
              <a:t>• Give oxygen</a:t>
            </a:r>
          </a:p>
          <a:p>
            <a:pPr indent="-210312">
              <a:lnSpc>
                <a:spcPct val="100000"/>
              </a:lnSpc>
              <a:spcBef>
                <a:spcPts val="400"/>
              </a:spcBef>
            </a:pPr>
            <a:r>
              <a:rPr lang="en-US" sz="2400" dirty="0"/>
              <a:t>• Place a three-sided dressing that allows air to leave with exhalation but prevents air from entering when the person inhales– There is a danger of the dressing becoming stuck to the chest wall with clotted blood and causing a tension pneumothorax. – After applying a three-sided dressing the patient should be observed continuously. – Remove the dressing if worsening respiratory status or evidence of worsening perfusion. </a:t>
            </a:r>
          </a:p>
          <a:p>
            <a:pPr indent="-210312">
              <a:lnSpc>
                <a:spcPct val="100000"/>
              </a:lnSpc>
              <a:spcBef>
                <a:spcPts val="400"/>
              </a:spcBef>
            </a:pPr>
            <a:r>
              <a:rPr lang="en-US" sz="2400" dirty="0"/>
              <a:t>• Plan for rapid handover/transfer to an advanced provider capable of placing a chest tube.</a:t>
            </a:r>
            <a:endParaRPr lang="en-US" sz="2400" dirty="0">
              <a:latin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24</a:t>
            </a:fld>
            <a:endParaRPr lang="en-US"/>
          </a:p>
        </p:txBody>
      </p:sp>
    </p:spTree>
    <p:extLst>
      <p:ext uri="{BB962C8B-B14F-4D97-AF65-F5344CB8AC3E}">
        <p14:creationId xmlns:p14="http://schemas.microsoft.com/office/powerpoint/2010/main" val="170665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0312">
              <a:lnSpc>
                <a:spcPct val="100000"/>
              </a:lnSpc>
              <a:spcBef>
                <a:spcPts val="400"/>
              </a:spcBef>
            </a:pPr>
            <a:r>
              <a:rPr lang="en-US" sz="2400" dirty="0">
                <a:latin typeface="Lato"/>
                <a:cs typeface="Lato"/>
              </a:rPr>
              <a:t>Signs</a:t>
            </a:r>
            <a:r>
              <a:rPr lang="en-US" sz="2400" baseline="0" dirty="0">
                <a:latin typeface="Lato"/>
                <a:cs typeface="Lato"/>
              </a:rPr>
              <a:t> and symptoms</a:t>
            </a:r>
          </a:p>
          <a:p>
            <a:r>
              <a:rPr lang="en-US" sz="1200" kern="1200" dirty="0">
                <a:solidFill>
                  <a:schemeClr val="tx1"/>
                </a:solidFill>
                <a:effectLst/>
                <a:latin typeface="+mn-lt"/>
                <a:ea typeface="+mn-ea"/>
                <a:cs typeface="+mn-cs"/>
              </a:rPr>
              <a:t> • Difficulty in breathing</a:t>
            </a:r>
          </a:p>
          <a:p>
            <a:r>
              <a:rPr lang="en-US" sz="1200" kern="1200" dirty="0">
                <a:solidFill>
                  <a:schemeClr val="tx1"/>
                </a:solidFill>
                <a:effectLst/>
                <a:latin typeface="+mn-lt"/>
                <a:ea typeface="+mn-ea"/>
                <a:cs typeface="+mn-cs"/>
              </a:rPr>
              <a:t>• Chest pain</a:t>
            </a:r>
          </a:p>
          <a:p>
            <a:r>
              <a:rPr lang="en-US" sz="1200" kern="1200" dirty="0">
                <a:solidFill>
                  <a:schemeClr val="tx1"/>
                </a:solidFill>
                <a:effectLst/>
                <a:latin typeface="+mn-lt"/>
                <a:ea typeface="+mn-ea"/>
                <a:cs typeface="+mn-cs"/>
              </a:rPr>
              <a:t>• Part of chest wall</a:t>
            </a:r>
          </a:p>
          <a:p>
            <a:r>
              <a:rPr lang="en-US" sz="1200" kern="1200" dirty="0">
                <a:solidFill>
                  <a:schemeClr val="tx1"/>
                </a:solidFill>
                <a:effectLst/>
                <a:latin typeface="+mn-lt"/>
                <a:ea typeface="+mn-ea"/>
                <a:cs typeface="+mn-cs"/>
              </a:rPr>
              <a:t>moving in the opposite</a:t>
            </a:r>
          </a:p>
          <a:p>
            <a:r>
              <a:rPr lang="en-US" sz="1200" kern="1200" dirty="0">
                <a:solidFill>
                  <a:schemeClr val="tx1"/>
                </a:solidFill>
                <a:effectLst/>
                <a:latin typeface="+mn-lt"/>
                <a:ea typeface="+mn-ea"/>
                <a:cs typeface="+mn-cs"/>
              </a:rPr>
              <a:t>direction of the rest</a:t>
            </a:r>
          </a:p>
          <a:p>
            <a:r>
              <a:rPr lang="en-US" sz="1200" kern="1200" dirty="0">
                <a:solidFill>
                  <a:schemeClr val="tx1"/>
                </a:solidFill>
                <a:effectLst/>
                <a:latin typeface="+mn-lt"/>
                <a:ea typeface="+mn-ea"/>
                <a:cs typeface="+mn-cs"/>
              </a:rPr>
              <a:t>of the chest when</a:t>
            </a:r>
          </a:p>
          <a:p>
            <a:r>
              <a:rPr lang="en-US" sz="1200" kern="1200" dirty="0">
                <a:solidFill>
                  <a:schemeClr val="tx1"/>
                </a:solidFill>
                <a:effectLst/>
                <a:latin typeface="+mn-lt"/>
                <a:ea typeface="+mn-ea"/>
                <a:cs typeface="+mn-cs"/>
              </a:rPr>
              <a:t>breathing</a:t>
            </a:r>
          </a:p>
          <a:p>
            <a:pPr indent="-210312">
              <a:lnSpc>
                <a:spcPct val="100000"/>
              </a:lnSpc>
              <a:spcBef>
                <a:spcPts val="400"/>
              </a:spcBef>
            </a:pPr>
            <a:endParaRPr lang="en-US" sz="2400" dirty="0">
              <a:latin typeface="Lato"/>
              <a:cs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Flail chest segments occur when ribs are broken</a:t>
            </a:r>
          </a:p>
          <a:p>
            <a:r>
              <a:rPr lang="en-US" sz="2400" b="1" kern="1200" dirty="0">
                <a:solidFill>
                  <a:schemeClr val="tx1"/>
                </a:solidFill>
                <a:effectLst/>
                <a:latin typeface="+mn-lt"/>
                <a:ea typeface="+mn-ea"/>
                <a:cs typeface="+mn-cs"/>
              </a:rPr>
              <a:t>in multiple places, freeing an entire section of ribs</a:t>
            </a:r>
          </a:p>
          <a:p>
            <a:r>
              <a:rPr lang="en-US" sz="2400" b="1" kern="1200" dirty="0">
                <a:solidFill>
                  <a:schemeClr val="tx1"/>
                </a:solidFill>
                <a:effectLst/>
                <a:latin typeface="+mn-lt"/>
                <a:ea typeface="+mn-ea"/>
                <a:cs typeface="+mn-cs"/>
              </a:rPr>
              <a:t>from the chest wall. </a:t>
            </a:r>
          </a:p>
          <a:p>
            <a:endParaRPr lang="en-US" sz="2400" b="1"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Without the connection to</a:t>
            </a:r>
          </a:p>
          <a:p>
            <a:r>
              <a:rPr lang="en-US" sz="2400" b="1" kern="1200" dirty="0">
                <a:solidFill>
                  <a:schemeClr val="tx1"/>
                </a:solidFill>
                <a:effectLst/>
                <a:latin typeface="+mn-lt"/>
                <a:ea typeface="+mn-ea"/>
                <a:cs typeface="+mn-cs"/>
              </a:rPr>
              <a:t>the chest wall, this section will move abnormally</a:t>
            </a:r>
          </a:p>
          <a:p>
            <a:r>
              <a:rPr lang="en-US" sz="2400" b="1" kern="1200" dirty="0">
                <a:solidFill>
                  <a:schemeClr val="tx1"/>
                </a:solidFill>
                <a:effectLst/>
                <a:latin typeface="+mn-lt"/>
                <a:ea typeface="+mn-ea"/>
                <a:cs typeface="+mn-cs"/>
              </a:rPr>
              <a:t>with breathing and prevent part of the lung from</a:t>
            </a:r>
          </a:p>
          <a:p>
            <a:r>
              <a:rPr lang="en-US" sz="2400" b="1" kern="1200" dirty="0">
                <a:solidFill>
                  <a:schemeClr val="tx1"/>
                </a:solidFill>
                <a:effectLst/>
                <a:latin typeface="+mn-lt"/>
                <a:ea typeface="+mn-ea"/>
                <a:cs typeface="+mn-cs"/>
              </a:rPr>
              <a:t>expanding. </a:t>
            </a:r>
          </a:p>
          <a:p>
            <a:endParaRPr lang="en-US" sz="2400" b="1"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Flail chest is also usually associated</a:t>
            </a:r>
          </a:p>
          <a:p>
            <a:r>
              <a:rPr lang="en-US" sz="2400" b="1" kern="1200" dirty="0">
                <a:solidFill>
                  <a:schemeClr val="tx1"/>
                </a:solidFill>
                <a:effectLst/>
                <a:latin typeface="+mn-lt"/>
                <a:ea typeface="+mn-ea"/>
                <a:cs typeface="+mn-cs"/>
              </a:rPr>
              <a:t>with damage to underlying lung tissue.</a:t>
            </a:r>
          </a:p>
          <a:p>
            <a:pPr indent="-210312">
              <a:lnSpc>
                <a:spcPct val="100000"/>
              </a:lnSpc>
              <a:spcBef>
                <a:spcPts val="400"/>
              </a:spcBef>
            </a:pPr>
            <a:endParaRPr lang="en-US" sz="2400" dirty="0">
              <a:latin typeface="Lato"/>
              <a:cs typeface="Lato"/>
            </a:endParaRPr>
          </a:p>
          <a:p>
            <a:pPr indent="-210312">
              <a:lnSpc>
                <a:spcPct val="100000"/>
              </a:lnSpc>
              <a:spcBef>
                <a:spcPts val="400"/>
              </a:spcBef>
            </a:pPr>
            <a:endParaRPr lang="en-US" sz="2400" dirty="0">
              <a:latin typeface="Lato"/>
              <a:cs typeface="Lato"/>
            </a:endParaRPr>
          </a:p>
          <a:p>
            <a:pPr indent="-210312">
              <a:lnSpc>
                <a:spcPct val="100000"/>
              </a:lnSpc>
              <a:spcBef>
                <a:spcPts val="400"/>
              </a:spcBef>
            </a:pPr>
            <a:r>
              <a:rPr lang="en-US" sz="2400" dirty="0">
                <a:latin typeface="Lato"/>
                <a:cs typeface="Lato"/>
              </a:rPr>
              <a:t>Management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Give oxygen and pain control. </a:t>
            </a:r>
          </a:p>
          <a:p>
            <a:r>
              <a:rPr lang="en-US" sz="1200" kern="1200" dirty="0">
                <a:solidFill>
                  <a:schemeClr val="tx1"/>
                </a:solidFill>
                <a:effectLst/>
                <a:latin typeface="+mn-lt"/>
                <a:ea typeface="+mn-ea"/>
                <a:cs typeface="+mn-cs"/>
              </a:rPr>
              <a:t>• There is a very high risk of developing </a:t>
            </a:r>
            <a:r>
              <a:rPr lang="en-US" sz="1200" kern="1200" dirty="0" err="1">
                <a:solidFill>
                  <a:schemeClr val="tx1"/>
                </a:solidFill>
                <a:effectLst/>
                <a:latin typeface="+mn-lt"/>
                <a:ea typeface="+mn-ea"/>
                <a:cs typeface="+mn-cs"/>
              </a:rPr>
              <a:t>diffculty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breathing and hypoxia.</a:t>
            </a:r>
          </a:p>
          <a:p>
            <a:r>
              <a:rPr lang="en-US" sz="1200" kern="1200" dirty="0">
                <a:solidFill>
                  <a:schemeClr val="tx1"/>
                </a:solidFill>
                <a:effectLst/>
                <a:latin typeface="+mn-lt"/>
                <a:ea typeface="+mn-ea"/>
                <a:cs typeface="+mn-cs"/>
              </a:rPr>
              <a:t>• Plan for rapid handover/ transfer to a provider</a:t>
            </a:r>
          </a:p>
          <a:p>
            <a:r>
              <a:rPr lang="en-US" sz="1200" kern="1200" dirty="0">
                <a:solidFill>
                  <a:schemeClr val="tx1"/>
                </a:solidFill>
                <a:effectLst/>
                <a:latin typeface="+mn-lt"/>
                <a:ea typeface="+mn-ea"/>
                <a:cs typeface="+mn-cs"/>
              </a:rPr>
              <a:t>capable of chest tube placement, advanced</a:t>
            </a:r>
          </a:p>
          <a:p>
            <a:r>
              <a:rPr lang="en-US" sz="1200" kern="1200" dirty="0">
                <a:solidFill>
                  <a:schemeClr val="tx1"/>
                </a:solidFill>
                <a:effectLst/>
                <a:latin typeface="+mn-lt"/>
                <a:ea typeface="+mn-ea"/>
                <a:cs typeface="+mn-cs"/>
              </a:rPr>
              <a:t>airway placement and ventilation.</a:t>
            </a:r>
          </a:p>
          <a:p>
            <a:pPr indent="-210312">
              <a:lnSpc>
                <a:spcPct val="100000"/>
              </a:lnSpc>
              <a:spcBef>
                <a:spcPts val="400"/>
              </a:spcBef>
            </a:pPr>
            <a:endParaRPr lang="en-US" sz="2400" dirty="0">
              <a:latin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25</a:t>
            </a:fld>
            <a:endParaRPr lang="en-US"/>
          </a:p>
        </p:txBody>
      </p:sp>
    </p:spTree>
    <p:extLst>
      <p:ext uri="{BB962C8B-B14F-4D97-AF65-F5344CB8AC3E}">
        <p14:creationId xmlns:p14="http://schemas.microsoft.com/office/powerpoint/2010/main" val="680749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Pieces of rib in between red fracture sites float freely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r>
              <a:rPr lang="en-US" sz="1200" b="0" i="0" kern="1200" dirty="0">
                <a:solidFill>
                  <a:schemeClr val="tx1"/>
                </a:solidFill>
                <a:effectLst/>
                <a:latin typeface="+mn-lt"/>
                <a:ea typeface="+mn-ea"/>
                <a:cs typeface="+mn-cs"/>
              </a:rPr>
              <a:t>Title: Flail chest vs. Normal chest </a:t>
            </a:r>
            <a:r>
              <a:rPr lang="en-US" sz="1200" b="0" i="0" kern="1200" dirty="0" err="1">
                <a:solidFill>
                  <a:schemeClr val="tx1"/>
                </a:solidFill>
                <a:effectLst/>
                <a:latin typeface="+mn-lt"/>
                <a:ea typeface="+mn-ea"/>
                <a:cs typeface="+mn-cs"/>
              </a:rPr>
              <a:t>fracture.jpg</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Creator</a:t>
            </a:r>
            <a:r>
              <a:rPr lang="en-US" sz="1200" b="0" i="0" kern="1200" baseline="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tooltip="User:Mrnave (page does not exist)"/>
              </a:rPr>
              <a:t>Mrnave</a:t>
            </a:r>
            <a:endParaRPr lang="en-US" sz="1200" b="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commons.wikimedia.org</a:t>
            </a:r>
            <a:r>
              <a:rPr lang="en-US" sz="1200" b="0" i="0" kern="1200" dirty="0">
                <a:solidFill>
                  <a:schemeClr val="tx1"/>
                </a:solidFill>
                <a:effectLst/>
                <a:latin typeface="+mn-lt"/>
                <a:ea typeface="+mn-ea"/>
                <a:cs typeface="+mn-cs"/>
              </a:rPr>
              <a:t>/wiki/File%3AFlail_chest_vs._Normal_chest_fracture.jpg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Copyright information: </a:t>
            </a:r>
            <a:r>
              <a:rPr lang="en-US" sz="1200" b="0" i="0" u="sng" kern="1200" dirty="0">
                <a:solidFill>
                  <a:schemeClr val="tx1"/>
                </a:solidFill>
                <a:effectLst/>
                <a:latin typeface="+mn-lt"/>
                <a:ea typeface="+mn-ea"/>
                <a:cs typeface="+mn-cs"/>
                <a:hlinkClick r:id="rId4"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Attribution-Share Alike 3.0 Unported</a:t>
            </a:r>
            <a:r>
              <a:rPr lang="en-US" sz="1200" b="0" i="0" kern="1200" dirty="0">
                <a:solidFill>
                  <a:schemeClr val="tx1"/>
                </a:solidFill>
                <a:effectLst/>
                <a:latin typeface="+mn-lt"/>
                <a:ea typeface="+mn-ea"/>
                <a:cs typeface="+mn-cs"/>
              </a:rPr>
              <a:t> license.</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26</a:t>
            </a:fld>
            <a:endParaRPr lang="en-US"/>
          </a:p>
        </p:txBody>
      </p:sp>
    </p:spTree>
    <p:extLst>
      <p:ext uri="{BB962C8B-B14F-4D97-AF65-F5344CB8AC3E}">
        <p14:creationId xmlns:p14="http://schemas.microsoft.com/office/powerpoint/2010/main" val="1471052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0312">
              <a:lnSpc>
                <a:spcPct val="100000"/>
              </a:lnSpc>
              <a:spcBef>
                <a:spcPts val="400"/>
              </a:spcBef>
            </a:pPr>
            <a:r>
              <a:rPr lang="en-US" sz="2400" dirty="0">
                <a:latin typeface="Lato"/>
                <a:cs typeface="Lato"/>
              </a:rPr>
              <a:t>Signs</a:t>
            </a:r>
            <a:r>
              <a:rPr lang="en-US" sz="2400" baseline="0" dirty="0">
                <a:latin typeface="Lato"/>
                <a:cs typeface="Lato"/>
              </a:rPr>
              <a:t> and symptoms</a:t>
            </a:r>
          </a:p>
          <a:p>
            <a:r>
              <a:rPr lang="en-US" sz="1200" kern="1200" dirty="0">
                <a:solidFill>
                  <a:schemeClr val="tx1"/>
                </a:solidFill>
                <a:effectLst/>
                <a:latin typeface="+mn-lt"/>
                <a:ea typeface="+mn-ea"/>
                <a:cs typeface="+mn-cs"/>
              </a:rPr>
              <a:t> •  • Difficulty in breathing</a:t>
            </a:r>
          </a:p>
          <a:p>
            <a:r>
              <a:rPr lang="en-US" sz="1200" kern="1200" dirty="0">
                <a:solidFill>
                  <a:schemeClr val="tx1"/>
                </a:solidFill>
                <a:effectLst/>
                <a:latin typeface="+mn-lt"/>
                <a:ea typeface="+mn-ea"/>
                <a:cs typeface="+mn-cs"/>
              </a:rPr>
              <a:t>• Decreased breath</a:t>
            </a:r>
          </a:p>
          <a:p>
            <a:r>
              <a:rPr lang="en-US" sz="1200" kern="1200" dirty="0">
                <a:solidFill>
                  <a:schemeClr val="tx1"/>
                </a:solidFill>
                <a:effectLst/>
                <a:latin typeface="+mn-lt"/>
                <a:ea typeface="+mn-ea"/>
                <a:cs typeface="+mn-cs"/>
              </a:rPr>
              <a:t>sounds on affected side</a:t>
            </a:r>
          </a:p>
          <a:p>
            <a:r>
              <a:rPr lang="en-US" sz="1200" kern="1200" dirty="0">
                <a:solidFill>
                  <a:schemeClr val="tx1"/>
                </a:solidFill>
                <a:effectLst/>
                <a:latin typeface="+mn-lt"/>
                <a:ea typeface="+mn-ea"/>
                <a:cs typeface="+mn-cs"/>
              </a:rPr>
              <a:t>• Dull sounds with</a:t>
            </a:r>
          </a:p>
          <a:p>
            <a:r>
              <a:rPr lang="en-US" sz="1200" kern="1200" dirty="0">
                <a:solidFill>
                  <a:schemeClr val="tx1"/>
                </a:solidFill>
                <a:effectLst/>
                <a:latin typeface="+mn-lt"/>
                <a:ea typeface="+mn-ea"/>
                <a:cs typeface="+mn-cs"/>
              </a:rPr>
              <a:t>percussion on affected</a:t>
            </a:r>
          </a:p>
          <a:p>
            <a:r>
              <a:rPr lang="en-US" sz="1200" kern="1200" dirty="0">
                <a:solidFill>
                  <a:schemeClr val="tx1"/>
                </a:solidFill>
                <a:effectLst/>
                <a:latin typeface="+mn-lt"/>
                <a:ea typeface="+mn-ea"/>
                <a:cs typeface="+mn-cs"/>
              </a:rPr>
              <a:t>side</a:t>
            </a:r>
          </a:p>
          <a:p>
            <a:r>
              <a:rPr lang="en-US" sz="1200" kern="1200" dirty="0">
                <a:solidFill>
                  <a:schemeClr val="tx1"/>
                </a:solidFill>
                <a:effectLst/>
                <a:latin typeface="+mn-lt"/>
                <a:ea typeface="+mn-ea"/>
                <a:cs typeface="+mn-cs"/>
              </a:rPr>
              <a:t>• Large </a:t>
            </a:r>
            <a:r>
              <a:rPr lang="en-US" sz="1200" kern="1200" dirty="0" err="1">
                <a:solidFill>
                  <a:schemeClr val="tx1"/>
                </a:solidFill>
                <a:effectLst/>
                <a:latin typeface="+mn-lt"/>
                <a:ea typeface="+mn-ea"/>
                <a:cs typeface="+mn-cs"/>
              </a:rPr>
              <a:t>haemothorax</a:t>
            </a:r>
            <a:r>
              <a:rPr lang="en-US" sz="1200" kern="1200" dirty="0">
                <a:solidFill>
                  <a:schemeClr val="tx1"/>
                </a:solidFill>
                <a:effectLst/>
                <a:latin typeface="+mn-lt"/>
                <a:ea typeface="+mn-ea"/>
                <a:cs typeface="+mn-cs"/>
              </a:rPr>
              <a:t> may</a:t>
            </a:r>
          </a:p>
          <a:p>
            <a:r>
              <a:rPr lang="en-US" sz="1200" kern="1200" dirty="0">
                <a:solidFill>
                  <a:schemeClr val="tx1"/>
                </a:solidFill>
                <a:effectLst/>
                <a:latin typeface="+mn-lt"/>
                <a:ea typeface="+mn-ea"/>
                <a:cs typeface="+mn-cs"/>
              </a:rPr>
              <a:t>cause shock</a:t>
            </a:r>
          </a:p>
          <a:p>
            <a:pPr indent="-210312">
              <a:lnSpc>
                <a:spcPct val="100000"/>
              </a:lnSpc>
              <a:spcBef>
                <a:spcPts val="400"/>
              </a:spcBef>
            </a:pPr>
            <a:endParaRPr lang="en-US" sz="2400" dirty="0">
              <a:latin typeface="Lato"/>
              <a:cs typeface="Lato"/>
            </a:endParaRPr>
          </a:p>
          <a:p>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Haemothorax</a:t>
            </a:r>
            <a:r>
              <a:rPr lang="en-US" sz="1200" b="1" kern="1200" dirty="0">
                <a:solidFill>
                  <a:schemeClr val="tx1"/>
                </a:solidFill>
                <a:effectLst/>
                <a:latin typeface="+mn-lt"/>
                <a:ea typeface="+mn-ea"/>
                <a:cs typeface="+mn-cs"/>
              </a:rPr>
              <a:t> (blood in the space between</a:t>
            </a:r>
          </a:p>
          <a:p>
            <a:r>
              <a:rPr lang="en-US" sz="1200" b="1" kern="1200" dirty="0">
                <a:solidFill>
                  <a:schemeClr val="tx1"/>
                </a:solidFill>
                <a:effectLst/>
                <a:latin typeface="+mn-lt"/>
                <a:ea typeface="+mn-ea"/>
                <a:cs typeface="+mn-cs"/>
              </a:rPr>
              <a:t>the lungs and the chest wall) can present with</a:t>
            </a:r>
          </a:p>
          <a:p>
            <a:r>
              <a:rPr lang="en-US" sz="1200" b="1" kern="1200" dirty="0">
                <a:solidFill>
                  <a:schemeClr val="tx1"/>
                </a:solidFill>
                <a:effectLst/>
                <a:latin typeface="+mn-lt"/>
                <a:ea typeface="+mn-ea"/>
                <a:cs typeface="+mn-cs"/>
              </a:rPr>
              <a:t>decreased or absent breath sounds and dull</a:t>
            </a:r>
          </a:p>
          <a:p>
            <a:r>
              <a:rPr lang="en-US" sz="1200" b="1" kern="1200" dirty="0">
                <a:solidFill>
                  <a:schemeClr val="tx1"/>
                </a:solidFill>
                <a:effectLst/>
                <a:latin typeface="+mn-lt"/>
                <a:ea typeface="+mn-ea"/>
                <a:cs typeface="+mn-cs"/>
              </a:rPr>
              <a:t>sounds with percussion on the affected side.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Management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Give oxygen and IV fluids.</a:t>
            </a:r>
          </a:p>
          <a:p>
            <a:r>
              <a:rPr lang="en-US" sz="1200" kern="1200" dirty="0">
                <a:solidFill>
                  <a:schemeClr val="tx1"/>
                </a:solidFill>
                <a:effectLst/>
                <a:latin typeface="+mn-lt"/>
                <a:ea typeface="+mn-ea"/>
                <a:cs typeface="+mn-cs"/>
              </a:rPr>
              <a:t>• Plan for rapid handover/transfer  to a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with</a:t>
            </a:r>
          </a:p>
          <a:p>
            <a:r>
              <a:rPr lang="en-US" sz="1200" kern="1200" dirty="0">
                <a:solidFill>
                  <a:schemeClr val="tx1"/>
                </a:solidFill>
                <a:effectLst/>
                <a:latin typeface="+mn-lt"/>
                <a:ea typeface="+mn-ea"/>
                <a:cs typeface="+mn-cs"/>
              </a:rPr>
              <a:t>surgical capacity.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Lato"/>
              <a:cs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27</a:t>
            </a:fld>
            <a:endParaRPr lang="en-US"/>
          </a:p>
        </p:txBody>
      </p:sp>
    </p:spTree>
    <p:extLst>
      <p:ext uri="{BB962C8B-B14F-4D97-AF65-F5344CB8AC3E}">
        <p14:creationId xmlns:p14="http://schemas.microsoft.com/office/powerpoint/2010/main" val="624428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Signs</a:t>
            </a:r>
            <a:r>
              <a:rPr lang="en-US" sz="1200" kern="1200" baseline="0" dirty="0">
                <a:solidFill>
                  <a:schemeClr val="tx1"/>
                </a:solidFill>
                <a:effectLst/>
                <a:latin typeface="+mn-lt"/>
                <a:ea typeface="+mn-ea"/>
                <a:cs typeface="+mn-cs"/>
              </a:rPr>
              <a:t> and symptoms</a:t>
            </a:r>
          </a:p>
          <a:p>
            <a:pPr marL="457200" lvl="0" indent="-457200">
              <a:buFont typeface="Arial" charset="0"/>
              <a:buChar char="•"/>
            </a:pPr>
            <a:r>
              <a:rPr lang="en-US" sz="1200" dirty="0">
                <a:latin typeface="Calibri" charset="0"/>
                <a:ea typeface="Calibri" charset="0"/>
                <a:cs typeface="Calibri" charset="0"/>
              </a:rPr>
              <a:t>Tachycardia</a:t>
            </a:r>
          </a:p>
          <a:p>
            <a:pPr marL="457200" lvl="0" indent="-457200">
              <a:buFont typeface="Arial" charset="0"/>
              <a:buChar char="•"/>
            </a:pPr>
            <a:r>
              <a:rPr lang="en-US" sz="1200" dirty="0" err="1">
                <a:latin typeface="Calibri" charset="0"/>
                <a:ea typeface="Calibri" charset="0"/>
                <a:cs typeface="Calibri" charset="0"/>
              </a:rPr>
              <a:t>Tachypnoea</a:t>
            </a:r>
            <a:endParaRPr lang="en-US" sz="1200" dirty="0">
              <a:latin typeface="Calibri" charset="0"/>
              <a:ea typeface="Calibri" charset="0"/>
              <a:cs typeface="Calibri" charset="0"/>
            </a:endParaRPr>
          </a:p>
          <a:p>
            <a:pPr marL="457200" lvl="0" indent="-457200">
              <a:buFont typeface="Arial" charset="0"/>
              <a:buChar char="•"/>
            </a:pPr>
            <a:r>
              <a:rPr lang="en-US" sz="1200" dirty="0">
                <a:latin typeface="Calibri" charset="0"/>
                <a:ea typeface="Calibri" charset="0"/>
                <a:cs typeface="Calibri" charset="0"/>
              </a:rPr>
              <a:t>Pale skin</a:t>
            </a:r>
          </a:p>
          <a:p>
            <a:pPr marL="457200" lvl="0" indent="-457200">
              <a:buFont typeface="Arial" charset="0"/>
              <a:buChar char="•"/>
            </a:pPr>
            <a:r>
              <a:rPr lang="en-US" sz="1200" dirty="0">
                <a:latin typeface="Calibri" charset="0"/>
                <a:ea typeface="Calibri" charset="0"/>
                <a:cs typeface="Calibri" charset="0"/>
              </a:rPr>
              <a:t>Cold extremities</a:t>
            </a:r>
          </a:p>
          <a:p>
            <a:pPr marL="457200" lvl="0" indent="-457200">
              <a:buFont typeface="Arial" charset="0"/>
              <a:buChar char="•"/>
            </a:pPr>
            <a:r>
              <a:rPr lang="en-US" sz="1200" dirty="0">
                <a:latin typeface="Calibri" charset="0"/>
                <a:ea typeface="Calibri" charset="0"/>
                <a:cs typeface="Calibri" charset="0"/>
              </a:rPr>
              <a:t>Slow capillary refill</a:t>
            </a:r>
          </a:p>
          <a:p>
            <a:pPr marL="457200" lvl="0" indent="-457200">
              <a:buFont typeface="Arial" charset="0"/>
              <a:buChar char="•"/>
            </a:pPr>
            <a:r>
              <a:rPr lang="en-US" sz="1200" dirty="0">
                <a:latin typeface="Calibri" charset="0"/>
                <a:ea typeface="Calibri" charset="0"/>
                <a:cs typeface="Calibri" charset="0"/>
              </a:rPr>
              <a:t>May have dizziness/confusion/ altered</a:t>
            </a:r>
            <a:r>
              <a:rPr lang="en-US" sz="1200" baseline="0" dirty="0">
                <a:latin typeface="Calibri" charset="0"/>
                <a:ea typeface="Calibri" charset="0"/>
                <a:cs typeface="Calibri" charset="0"/>
              </a:rPr>
              <a:t> mental status </a:t>
            </a:r>
          </a:p>
          <a:p>
            <a:pPr marL="457200" lvl="0" indent="-457200">
              <a:buFont typeface="Arial" charset="0"/>
              <a:buChar char="•"/>
            </a:pPr>
            <a:r>
              <a:rPr lang="en-US" sz="1200" baseline="0" dirty="0">
                <a:latin typeface="Calibri" charset="0"/>
                <a:ea typeface="Calibri" charset="0"/>
                <a:cs typeface="Calibri" charset="0"/>
              </a:rPr>
              <a:t>External or internal bleeding (chest, abdomen, pelvis, femur, blood vessels </a:t>
            </a:r>
            <a:endParaRPr lang="en-US" sz="1200" dirty="0">
              <a:latin typeface="Calibri" charset="0"/>
              <a:ea typeface="Calibri" charset="0"/>
              <a:cs typeface="Calibri" charset="0"/>
            </a:endParaRPr>
          </a:p>
          <a:p>
            <a:endParaRPr lang="en-US" sz="1200" dirty="0">
              <a:latin typeface="Lato"/>
              <a:ea typeface="Lato"/>
              <a:cs typeface="Lato"/>
              <a:sym typeface="Lato"/>
            </a:endParaRPr>
          </a:p>
          <a:p>
            <a:endParaRPr lang="en-US" sz="1200" dirty="0">
              <a:latin typeface="Lato"/>
              <a:ea typeface="Lato"/>
              <a:cs typeface="Lato"/>
              <a:sym typeface="Lato"/>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Hypovolaemic shock can result from rapid loss of</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blood (haemorrhagic shock) or from the fluid loss</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associated with burns.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 adult patient in shock</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may have only tachycardia (elevated heart rate)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and/or </a:t>
            </a:r>
            <a:r>
              <a:rPr lang="en-US" sz="1200" b="1" kern="1200" dirty="0" err="1">
                <a:solidFill>
                  <a:schemeClr val="tx1"/>
                </a:solidFill>
                <a:effectLst/>
                <a:latin typeface="+mn-lt"/>
                <a:ea typeface="+mn-ea"/>
                <a:cs typeface="+mn-cs"/>
              </a:rPr>
              <a:t>tachypnoea</a:t>
            </a:r>
            <a:r>
              <a:rPr lang="en-US" sz="1200" b="1" kern="1200" dirty="0">
                <a:solidFill>
                  <a:schemeClr val="tx1"/>
                </a:solidFill>
                <a:effectLst/>
                <a:latin typeface="+mn-lt"/>
                <a:ea typeface="+mn-ea"/>
                <a:cs typeface="+mn-cs"/>
              </a:rPr>
              <a:t> (high respiratory rate) and may</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 have low blood pressure until the condition is</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immediately life-threatening. Even with a systolic</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blood pressure greater than 90 mmHg, suspect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hypovolaemic shock if there is severe bleeding or</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any sign of poor perfusion (such as cool, moist,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or pale skin, slow capillary refill, fast breathing,</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confusion, restlessness, anxiety).</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REMEMBER... Children and young people are able to maintain a normal blood pressure until they</a:t>
            </a:r>
          </a:p>
          <a:p>
            <a:r>
              <a:rPr lang="en-US" sz="1200" b="1" i="1" kern="1200" dirty="0">
                <a:solidFill>
                  <a:schemeClr val="tx1"/>
                </a:solidFill>
                <a:effectLst/>
                <a:latin typeface="+mn-lt"/>
                <a:ea typeface="+mn-ea"/>
                <a:cs typeface="+mn-cs"/>
              </a:rPr>
              <a:t>have lost up to a quarter of their blood. Always check for other signs of shock.</a:t>
            </a:r>
          </a:p>
          <a:p>
            <a:endParaRPr lang="en-US" sz="1200" b="1" kern="1200" dirty="0">
              <a:solidFill>
                <a:schemeClr val="tx1"/>
              </a:solidFill>
              <a:effectLst/>
              <a:latin typeface="+mn-lt"/>
              <a:ea typeface="+mn-ea"/>
              <a:cs typeface="+mn-cs"/>
            </a:endParaRPr>
          </a:p>
          <a:p>
            <a:endParaRPr lang="en-US" sz="1200" dirty="0">
              <a:latin typeface="Lato"/>
              <a:ea typeface="Lato"/>
              <a:cs typeface="Lato"/>
              <a:sym typeface="Lato"/>
            </a:endParaRPr>
          </a:p>
          <a:p>
            <a:r>
              <a:rPr lang="en-US" sz="1200" dirty="0">
                <a:latin typeface="Lato"/>
                <a:ea typeface="Lato"/>
                <a:cs typeface="Lato"/>
                <a:sym typeface="Lato"/>
              </a:rPr>
              <a:t>Management </a:t>
            </a:r>
          </a:p>
          <a:p>
            <a:r>
              <a:rPr lang="en-US" sz="1200" kern="1200" dirty="0">
                <a:solidFill>
                  <a:schemeClr val="tx1"/>
                </a:solidFill>
                <a:effectLst/>
                <a:latin typeface="+mn-lt"/>
                <a:ea typeface="+mn-ea"/>
                <a:cs typeface="+mn-cs"/>
              </a:rPr>
              <a:t> • Stop bleeding with direct pressure, deep wound</a:t>
            </a:r>
          </a:p>
          <a:p>
            <a:r>
              <a:rPr lang="en-US" sz="1200" kern="1200" dirty="0">
                <a:solidFill>
                  <a:schemeClr val="tx1"/>
                </a:solidFill>
                <a:effectLst/>
                <a:latin typeface="+mn-lt"/>
                <a:ea typeface="+mn-ea"/>
                <a:cs typeface="+mn-cs"/>
              </a:rPr>
              <a:t>packing if wound is gaping, a tourniquet,</a:t>
            </a:r>
          </a:p>
          <a:p>
            <a:r>
              <a:rPr lang="en-US" sz="1200" kern="1200" dirty="0">
                <a:solidFill>
                  <a:schemeClr val="tx1"/>
                </a:solidFill>
                <a:effectLst/>
                <a:latin typeface="+mn-lt"/>
                <a:ea typeface="+mn-ea"/>
                <a:cs typeface="+mn-cs"/>
              </a:rPr>
              <a:t>splinting of fractures and binding the pelvis as</a:t>
            </a:r>
          </a:p>
          <a:p>
            <a:r>
              <a:rPr lang="en-US" sz="1200" kern="1200" dirty="0">
                <a:solidFill>
                  <a:schemeClr val="tx1"/>
                </a:solidFill>
                <a:effectLst/>
                <a:latin typeface="+mn-lt"/>
                <a:ea typeface="+mn-ea"/>
                <a:cs typeface="+mn-cs"/>
              </a:rPr>
              <a:t>needed. • Start two large-bore IV lines and give IV fluids .</a:t>
            </a:r>
          </a:p>
          <a:p>
            <a:r>
              <a:rPr lang="en-US" sz="1200" kern="1200" dirty="0">
                <a:solidFill>
                  <a:schemeClr val="tx1"/>
                </a:solidFill>
                <a:effectLst/>
                <a:latin typeface="+mn-lt"/>
                <a:ea typeface="+mn-ea"/>
                <a:cs typeface="+mn-cs"/>
              </a:rPr>
              <a:t>• Patients with suspected large </a:t>
            </a:r>
            <a:r>
              <a:rPr lang="en-US" sz="1200" kern="1200" dirty="0" err="1">
                <a:solidFill>
                  <a:schemeClr val="tx1"/>
                </a:solidFill>
                <a:effectLst/>
                <a:latin typeface="+mn-lt"/>
                <a:ea typeface="+mn-ea"/>
                <a:cs typeface="+mn-cs"/>
              </a:rPr>
              <a:t>haemothorax</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other internal haemorrhage will need rapid</a:t>
            </a:r>
          </a:p>
          <a:p>
            <a:r>
              <a:rPr lang="en-US" sz="1200" kern="1200" dirty="0">
                <a:solidFill>
                  <a:schemeClr val="tx1"/>
                </a:solidFill>
                <a:effectLst/>
                <a:latin typeface="+mn-lt"/>
                <a:ea typeface="+mn-ea"/>
                <a:cs typeface="+mn-cs"/>
              </a:rPr>
              <a:t>handover/transfer  to a unit with surgical care</a:t>
            </a:r>
          </a:p>
          <a:p>
            <a:r>
              <a:rPr lang="en-US" sz="1200" kern="1200" dirty="0">
                <a:solidFill>
                  <a:schemeClr val="tx1"/>
                </a:solidFill>
                <a:effectLst/>
                <a:latin typeface="+mn-lt"/>
                <a:ea typeface="+mn-ea"/>
                <a:cs typeface="+mn-cs"/>
              </a:rPr>
              <a:t>and blood transfusion capabilities.</a:t>
            </a:r>
          </a:p>
          <a:p>
            <a:endParaRPr lang="en-US" sz="1200" b="1"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28</a:t>
            </a:fld>
            <a:endParaRPr lang="en-US"/>
          </a:p>
        </p:txBody>
      </p:sp>
    </p:spTree>
    <p:extLst>
      <p:ext uri="{BB962C8B-B14F-4D97-AF65-F5344CB8AC3E}">
        <p14:creationId xmlns:p14="http://schemas.microsoft.com/office/powerpoint/2010/main" val="212716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Signs</a:t>
            </a:r>
            <a:r>
              <a:rPr lang="en-US" sz="1200" kern="1200" baseline="0" dirty="0">
                <a:solidFill>
                  <a:schemeClr val="tx1"/>
                </a:solidFill>
                <a:effectLst/>
                <a:latin typeface="+mn-lt"/>
                <a:ea typeface="+mn-ea"/>
                <a:cs typeface="+mn-cs"/>
              </a:rPr>
              <a:t> and symptoms</a:t>
            </a:r>
          </a:p>
          <a:p>
            <a:r>
              <a:rPr lang="en-US" sz="1200" kern="1200" dirty="0">
                <a:solidFill>
                  <a:schemeClr val="tx1"/>
                </a:solidFill>
                <a:effectLst/>
                <a:latin typeface="+mn-lt"/>
                <a:ea typeface="+mn-ea"/>
                <a:cs typeface="+mn-cs"/>
              </a:rPr>
              <a:t> • Signs of poor perfusion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tachycardia)</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tachypnoea</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hypotension, pale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skin, cold extremities,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capillary refill greater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than 3 seconds)</a:t>
            </a:r>
          </a:p>
          <a:p>
            <a:r>
              <a:rPr lang="en-US" sz="1200" kern="1200" dirty="0">
                <a:solidFill>
                  <a:schemeClr val="tx1"/>
                </a:solidFill>
                <a:effectLst/>
                <a:latin typeface="+mn-lt"/>
                <a:ea typeface="+mn-ea"/>
                <a:cs typeface="+mn-cs"/>
              </a:rPr>
              <a:t>• Distended neck veins</a:t>
            </a:r>
          </a:p>
          <a:p>
            <a:r>
              <a:rPr lang="en-US" sz="1200" kern="1200" dirty="0">
                <a:solidFill>
                  <a:schemeClr val="tx1"/>
                </a:solidFill>
                <a:effectLst/>
                <a:latin typeface="+mn-lt"/>
                <a:ea typeface="+mn-ea"/>
                <a:cs typeface="+mn-cs"/>
              </a:rPr>
              <a:t>• Muffled heart sounds</a:t>
            </a:r>
          </a:p>
          <a:p>
            <a:r>
              <a:rPr lang="en-US" sz="1200" kern="1200" dirty="0">
                <a:solidFill>
                  <a:schemeClr val="tx1"/>
                </a:solidFill>
                <a:effectLst/>
                <a:latin typeface="+mn-lt"/>
                <a:ea typeface="+mn-ea"/>
                <a:cs typeface="+mn-cs"/>
              </a:rPr>
              <a:t>• May have dizziness,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confusion, altered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mental status</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Pericardial tamponade occurs when fluid builds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up in the sac around the heart. The pressure from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fluid can collapse the chambers of the heart</a:t>
            </a:r>
          </a:p>
          <a:p>
            <a:r>
              <a:rPr lang="en-US" sz="1200" kern="1200" dirty="0">
                <a:solidFill>
                  <a:schemeClr val="tx1"/>
                </a:solidFill>
                <a:effectLst/>
                <a:latin typeface="+mn-lt"/>
                <a:ea typeface="+mn-ea"/>
                <a:cs typeface="+mn-cs"/>
              </a:rPr>
              <a:t>and prevent them from filling, limiting the amount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blood the heart can pump.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Management </a:t>
            </a:r>
          </a:p>
          <a:p>
            <a:r>
              <a:rPr lang="en-US" sz="1200" kern="1200" dirty="0">
                <a:solidFill>
                  <a:schemeClr val="tx1"/>
                </a:solidFill>
                <a:effectLst/>
                <a:latin typeface="+mn-lt"/>
                <a:ea typeface="+mn-ea"/>
                <a:cs typeface="+mn-cs"/>
              </a:rPr>
              <a:t>• Give IV fluid to improve heart filling </a:t>
            </a:r>
          </a:p>
          <a:p>
            <a:r>
              <a:rPr lang="en-US" sz="1200" kern="1200" dirty="0">
                <a:solidFill>
                  <a:schemeClr val="tx1"/>
                </a:solidFill>
                <a:effectLst/>
                <a:latin typeface="+mn-lt"/>
                <a:ea typeface="+mn-ea"/>
                <a:cs typeface="+mn-cs"/>
              </a:rPr>
              <a:t>• Patients need immediate handover/ transfer to 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advanced provider for drainage of the fluid.</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29</a:t>
            </a:fld>
            <a:endParaRPr lang="en-US"/>
          </a:p>
        </p:txBody>
      </p:sp>
    </p:spTree>
    <p:extLst>
      <p:ext uri="{BB962C8B-B14F-4D97-AF65-F5344CB8AC3E}">
        <p14:creationId xmlns:p14="http://schemas.microsoft.com/office/powerpoint/2010/main" val="43824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SzPct val="25000"/>
            </a:pPr>
            <a:r>
              <a:rPr lang="en-US" sz="1100" dirty="0"/>
              <a:t>Essential skills </a:t>
            </a:r>
          </a:p>
          <a:p>
            <a:pPr>
              <a:spcBef>
                <a:spcPts val="0"/>
              </a:spcBef>
              <a:buSzPct val="25000"/>
            </a:pPr>
            <a:r>
              <a:rPr lang="en-US" sz="1100" dirty="0"/>
              <a:t> Cervical spine immobilization </a:t>
            </a:r>
          </a:p>
          <a:p>
            <a:pPr>
              <a:spcBef>
                <a:spcPts val="0"/>
              </a:spcBef>
              <a:buSzPct val="25000"/>
            </a:pPr>
            <a:r>
              <a:rPr lang="en-US" sz="1100" dirty="0"/>
              <a:t> Spine immobilization and log-roll </a:t>
            </a:r>
            <a:r>
              <a:rPr lang="en-US" sz="1100" dirty="0" err="1"/>
              <a:t>manoeuvre</a:t>
            </a:r>
            <a:r>
              <a:rPr lang="en-US" sz="1100" dirty="0"/>
              <a:t> </a:t>
            </a:r>
          </a:p>
          <a:p>
            <a:pPr>
              <a:spcBef>
                <a:spcPts val="0"/>
              </a:spcBef>
              <a:buSzPct val="25000"/>
            </a:pPr>
            <a:r>
              <a:rPr lang="en-US" sz="1100" dirty="0"/>
              <a:t> Jaw-thrust </a:t>
            </a:r>
            <a:r>
              <a:rPr lang="en-US" sz="1100" dirty="0" err="1"/>
              <a:t>manoeuvre</a:t>
            </a:r>
            <a:r>
              <a:rPr lang="en-US" sz="1100" dirty="0"/>
              <a:t> </a:t>
            </a:r>
          </a:p>
          <a:p>
            <a:pPr>
              <a:spcBef>
                <a:spcPts val="0"/>
              </a:spcBef>
              <a:buSzPct val="25000"/>
            </a:pPr>
            <a:r>
              <a:rPr lang="en-US" sz="1100" dirty="0"/>
              <a:t> Airway suctioning </a:t>
            </a:r>
          </a:p>
          <a:p>
            <a:pPr>
              <a:spcBef>
                <a:spcPts val="0"/>
              </a:spcBef>
              <a:buSzPct val="25000"/>
            </a:pPr>
            <a:r>
              <a:rPr lang="en-US" sz="1100" dirty="0"/>
              <a:t> Insertion of oropharyngeal and nasopharyngeal airway </a:t>
            </a:r>
          </a:p>
          <a:p>
            <a:pPr>
              <a:spcBef>
                <a:spcPts val="0"/>
              </a:spcBef>
              <a:buSzPct val="25000"/>
            </a:pPr>
            <a:r>
              <a:rPr lang="en-US" sz="1100" dirty="0"/>
              <a:t> Recovery Position </a:t>
            </a:r>
          </a:p>
          <a:p>
            <a:pPr>
              <a:spcBef>
                <a:spcPts val="0"/>
              </a:spcBef>
              <a:buSzPct val="25000"/>
            </a:pPr>
            <a:r>
              <a:rPr lang="en-US" sz="1100" dirty="0"/>
              <a:t> Oxygen delivery </a:t>
            </a:r>
          </a:p>
          <a:p>
            <a:pPr>
              <a:spcBef>
                <a:spcPts val="0"/>
              </a:spcBef>
              <a:buSzPct val="25000"/>
            </a:pPr>
            <a:r>
              <a:rPr lang="en-US" sz="1100" dirty="0"/>
              <a:t> Bag-valve-mask ventilation </a:t>
            </a:r>
          </a:p>
          <a:p>
            <a:pPr>
              <a:spcBef>
                <a:spcPts val="0"/>
              </a:spcBef>
              <a:buSzPct val="25000"/>
            </a:pPr>
            <a:r>
              <a:rPr lang="en-US" sz="1100" dirty="0"/>
              <a:t> Needle decompression for tension pneumothorax </a:t>
            </a:r>
          </a:p>
          <a:p>
            <a:pPr>
              <a:spcBef>
                <a:spcPts val="0"/>
              </a:spcBef>
              <a:buSzPct val="25000"/>
            </a:pPr>
            <a:r>
              <a:rPr lang="en-US" sz="1100" dirty="0"/>
              <a:t> Three-sided dressing for a sucking chest wound </a:t>
            </a:r>
          </a:p>
          <a:p>
            <a:pPr>
              <a:spcBef>
                <a:spcPts val="0"/>
              </a:spcBef>
              <a:buSzPct val="25000"/>
            </a:pPr>
            <a:r>
              <a:rPr lang="en-US" sz="1100" dirty="0"/>
              <a:t> Direct pressure for haemorrhage control, including deep wound packing </a:t>
            </a:r>
          </a:p>
          <a:p>
            <a:pPr>
              <a:spcBef>
                <a:spcPts val="0"/>
              </a:spcBef>
              <a:buSzPct val="25000"/>
            </a:pPr>
            <a:r>
              <a:rPr lang="en-US" sz="1100" dirty="0"/>
              <a:t> Tourniquet for haemorrhage control </a:t>
            </a:r>
          </a:p>
          <a:p>
            <a:pPr>
              <a:spcBef>
                <a:spcPts val="0"/>
              </a:spcBef>
              <a:buSzPct val="25000"/>
            </a:pPr>
            <a:r>
              <a:rPr lang="en-US" sz="1100" dirty="0"/>
              <a:t> IV line insertion </a:t>
            </a:r>
          </a:p>
          <a:p>
            <a:pPr>
              <a:spcBef>
                <a:spcPts val="0"/>
              </a:spcBef>
              <a:buSzPct val="25000"/>
            </a:pPr>
            <a:r>
              <a:rPr lang="en-US" sz="1100" dirty="0"/>
              <a:t> IV fluid resuscitation </a:t>
            </a:r>
          </a:p>
          <a:p>
            <a:pPr>
              <a:spcBef>
                <a:spcPts val="0"/>
              </a:spcBef>
              <a:buSzPct val="25000"/>
            </a:pPr>
            <a:r>
              <a:rPr lang="en-US" sz="1100" dirty="0"/>
              <a:t> AVPU and GCS assessment </a:t>
            </a:r>
          </a:p>
          <a:p>
            <a:pPr>
              <a:spcBef>
                <a:spcPts val="0"/>
              </a:spcBef>
              <a:buSzPct val="25000"/>
            </a:pPr>
            <a:r>
              <a:rPr lang="en-US" sz="1100" dirty="0"/>
              <a:t> Pelvic binding </a:t>
            </a:r>
          </a:p>
          <a:p>
            <a:pPr>
              <a:spcBef>
                <a:spcPts val="0"/>
              </a:spcBef>
              <a:buSzPct val="25000"/>
            </a:pPr>
            <a:r>
              <a:rPr lang="en-US" sz="1100" dirty="0"/>
              <a:t> Basic fracture immobilization </a:t>
            </a:r>
          </a:p>
          <a:p>
            <a:pPr>
              <a:spcBef>
                <a:spcPts val="0"/>
              </a:spcBef>
              <a:buSzPct val="25000"/>
            </a:pPr>
            <a:r>
              <a:rPr lang="en-US" sz="1100" dirty="0"/>
              <a:t> Trauma secondary survey </a:t>
            </a:r>
          </a:p>
          <a:p>
            <a:pPr>
              <a:spcBef>
                <a:spcPts val="0"/>
              </a:spcBef>
              <a:buSzPct val="25000"/>
            </a:pPr>
            <a:r>
              <a:rPr lang="en-US" sz="1100" dirty="0"/>
              <a:t> Basic wound management, including irrigation (washing) </a:t>
            </a:r>
          </a:p>
          <a:p>
            <a:pPr>
              <a:spcBef>
                <a:spcPts val="0"/>
              </a:spcBef>
              <a:buSzPct val="25000"/>
            </a:pPr>
            <a:r>
              <a:rPr lang="en-US" sz="1100" dirty="0"/>
              <a:t> Burn management</a:t>
            </a:r>
            <a:endParaRPr lang="en-US" sz="1100" b="0" i="0" u="none" strike="noStrike" cap="none" dirty="0">
              <a:solidFill>
                <a:schemeClr val="dk1"/>
              </a:solidFill>
              <a:latin typeface="+mn-lt"/>
              <a:ea typeface="Calibri"/>
              <a:cs typeface="Calibri"/>
              <a:sym typeface="Calibri"/>
            </a:endParaRPr>
          </a:p>
          <a:p>
            <a:pPr marL="457200" marR="0" lvl="0" indent="-330200" algn="l" rtl="0">
              <a:lnSpc>
                <a:spcPct val="150000"/>
              </a:lnSpc>
              <a:spcBef>
                <a:spcPts val="0"/>
              </a:spcBef>
              <a:spcAft>
                <a:spcPts val="0"/>
              </a:spcAft>
              <a:buClr>
                <a:schemeClr val="dk1"/>
              </a:buClr>
              <a:buSzPct val="100000"/>
              <a:buFont typeface="Arial"/>
              <a:buChar char="•"/>
            </a:pPr>
            <a:endParaRPr lang="en" sz="1200" b="0" i="0" u="none" strike="noStrike" cap="none" dirty="0">
              <a:solidFill>
                <a:schemeClr val="dk1"/>
              </a:solidFill>
              <a:latin typeface="Lato"/>
              <a:ea typeface="Lato"/>
              <a:cs typeface="Lato"/>
              <a:sym typeface="Lato"/>
            </a:endParaRPr>
          </a:p>
          <a:p>
            <a:pPr>
              <a:spcBef>
                <a:spcPts val="0"/>
              </a:spcBef>
              <a:buSzPct val="25000"/>
              <a:buFont typeface="Arial"/>
              <a:buChar char="•"/>
            </a:pPr>
            <a:endParaRPr lang="en"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a:t>
            </a:fld>
            <a:endParaRPr lang="en-US"/>
          </a:p>
        </p:txBody>
      </p:sp>
    </p:spTree>
    <p:extLst>
      <p:ext uri="{BB962C8B-B14F-4D97-AF65-F5344CB8AC3E}">
        <p14:creationId xmlns:p14="http://schemas.microsoft.com/office/powerpoint/2010/main" val="120091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charset="0"/>
                <a:ea typeface="Calibri" charset="0"/>
                <a:cs typeface="Calibri" charset="0"/>
              </a:rPr>
              <a:t>Signs and symptoms </a:t>
            </a:r>
          </a:p>
          <a:p>
            <a:pPr marL="171450" lvl="0" indent="-171450">
              <a:buFont typeface="Arial" charset="0"/>
              <a:buChar char="•"/>
            </a:pPr>
            <a:r>
              <a:rPr lang="en-US" dirty="0">
                <a:latin typeface="Calibri" charset="0"/>
                <a:ea typeface="Calibri" charset="0"/>
                <a:cs typeface="Calibri" charset="0"/>
              </a:rPr>
              <a:t>Visual changes</a:t>
            </a:r>
          </a:p>
          <a:p>
            <a:pPr marL="171450" lvl="0" indent="-171450">
              <a:buFont typeface="Arial" charset="0"/>
              <a:buChar char="•"/>
            </a:pPr>
            <a:r>
              <a:rPr lang="en-US" dirty="0">
                <a:latin typeface="Calibri" charset="0"/>
                <a:ea typeface="Calibri" charset="0"/>
                <a:cs typeface="Calibri" charset="0"/>
              </a:rPr>
              <a:t>Memory loss</a:t>
            </a:r>
          </a:p>
          <a:p>
            <a:pPr marL="171450" lvl="0" indent="-171450">
              <a:buFont typeface="Arial" charset="0"/>
              <a:buChar char="•"/>
            </a:pPr>
            <a:r>
              <a:rPr lang="en-US" dirty="0">
                <a:latin typeface="Calibri" charset="0"/>
                <a:ea typeface="Calibri" charset="0"/>
                <a:cs typeface="Calibri" charset="0"/>
              </a:rPr>
              <a:t>Seizures/convulsions</a:t>
            </a:r>
          </a:p>
          <a:p>
            <a:pPr marL="171450" lvl="0" indent="-171450">
              <a:buFont typeface="Arial" charset="0"/>
              <a:buChar char="•"/>
            </a:pPr>
            <a:r>
              <a:rPr lang="en-US" dirty="0">
                <a:latin typeface="Calibri" charset="0"/>
                <a:ea typeface="Calibri" charset="0"/>
                <a:cs typeface="Calibri" charset="0"/>
              </a:rPr>
              <a:t>Vomiting</a:t>
            </a:r>
          </a:p>
          <a:p>
            <a:pPr marL="171450" lvl="0" indent="-171450">
              <a:buFont typeface="Arial" charset="0"/>
              <a:buChar char="•"/>
            </a:pPr>
            <a:r>
              <a:rPr lang="en-US" dirty="0">
                <a:latin typeface="Calibri" charset="0"/>
                <a:ea typeface="Calibri" charset="0"/>
                <a:cs typeface="Calibri" charset="0"/>
              </a:rPr>
              <a:t>Headaches</a:t>
            </a:r>
          </a:p>
          <a:p>
            <a:pPr marL="171450" lvl="0" indent="-171450">
              <a:buFont typeface="Arial" charset="0"/>
              <a:buChar char="•"/>
            </a:pPr>
            <a:r>
              <a:rPr lang="en-US" dirty="0">
                <a:latin typeface="Calibri" charset="0"/>
                <a:ea typeface="Calibri" charset="0"/>
                <a:cs typeface="Calibri" charset="0"/>
              </a:rPr>
              <a:t>Altered mental status or other neurologic deficit</a:t>
            </a:r>
          </a:p>
          <a:p>
            <a:pPr marL="171450" lvl="0" indent="-171450">
              <a:buFont typeface="Arial" charset="0"/>
              <a:buChar char="•"/>
            </a:pPr>
            <a:r>
              <a:rPr lang="en-US" dirty="0">
                <a:latin typeface="Calibri" charset="0"/>
                <a:ea typeface="Calibri" charset="0"/>
                <a:cs typeface="Calibri" charset="0"/>
              </a:rPr>
              <a:t>Scalp wound and/or skull deformity</a:t>
            </a:r>
          </a:p>
          <a:p>
            <a:pPr marL="171450" lvl="0" indent="-171450">
              <a:buFont typeface="Arial" charset="0"/>
              <a:buChar char="•"/>
            </a:pPr>
            <a:r>
              <a:rPr lang="en-US" dirty="0">
                <a:latin typeface="Calibri" charset="0"/>
                <a:ea typeface="Calibri" charset="0"/>
                <a:cs typeface="Calibri" charset="0"/>
              </a:rPr>
              <a:t>Bruising to head (especially around eyes or behind ears)</a:t>
            </a:r>
          </a:p>
          <a:p>
            <a:pPr marL="171450" lvl="0" indent="-171450">
              <a:buFont typeface="Arial" charset="0"/>
              <a:buChar char="•"/>
            </a:pPr>
            <a:r>
              <a:rPr lang="en-US" dirty="0">
                <a:latin typeface="Calibri" charset="0"/>
                <a:ea typeface="Calibri" charset="0"/>
                <a:cs typeface="Calibri" charset="0"/>
              </a:rPr>
              <a:t>Blood or fluid from ears or nose</a:t>
            </a:r>
          </a:p>
          <a:p>
            <a:pPr marL="171450" lvl="0" indent="-171450">
              <a:buFont typeface="Arial" charset="0"/>
              <a:buChar char="•"/>
            </a:pPr>
            <a:r>
              <a:rPr lang="en-US" dirty="0">
                <a:latin typeface="Calibri" charset="0"/>
                <a:ea typeface="Calibri" charset="0"/>
                <a:cs typeface="Calibri" charset="0"/>
              </a:rPr>
              <a:t>Unequal Pupils </a:t>
            </a:r>
          </a:p>
          <a:p>
            <a:pPr marL="171450" lvl="0" indent="-171450">
              <a:buFont typeface="Arial" charset="0"/>
              <a:buChar char="•"/>
            </a:pPr>
            <a:endParaRPr lang="en-US" dirty="0">
              <a:latin typeface="Calibri" charset="0"/>
              <a:ea typeface="Calibri" charset="0"/>
              <a:cs typeface="Calibri" charset="0"/>
            </a:endParaRPr>
          </a:p>
          <a:p>
            <a:pPr marL="0" lvl="0" indent="0">
              <a:buFont typeface="Arial" charset="0"/>
              <a:buNone/>
            </a:pPr>
            <a:r>
              <a:rPr lang="en-US" dirty="0">
                <a:latin typeface="Calibri" charset="0"/>
                <a:ea typeface="Calibri" charset="0"/>
                <a:cs typeface="Calibri" charset="0"/>
              </a:rPr>
              <a:t>Management</a:t>
            </a:r>
          </a:p>
          <a:p>
            <a:pPr marL="0" lvl="0" indent="0">
              <a:buFont typeface="Arial" charset="0"/>
              <a:buNone/>
            </a:pPr>
            <a:endParaRPr lang="en-US" dirty="0">
              <a:latin typeface="Calibri" charset="0"/>
              <a:ea typeface="Calibri" charset="0"/>
              <a:cs typeface="Calibri" charset="0"/>
            </a:endParaRPr>
          </a:p>
          <a:p>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Always remember that head injuries can be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associated with spinal injuries</a:t>
            </a:r>
            <a:r>
              <a:rPr lang="en-US" sz="1200" kern="1200" dirty="0">
                <a:solidFill>
                  <a:schemeClr val="tx1"/>
                </a:solidFill>
                <a:effectLst/>
                <a:latin typeface="+mn-lt"/>
                <a:ea typeface="+mn-ea"/>
                <a:cs typeface="+mn-cs"/>
              </a:rPr>
              <a:t>. Immobilize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spine and use the log-roll technique to examine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back of the body.</a:t>
            </a:r>
          </a:p>
          <a:p>
            <a:r>
              <a:rPr lang="en-US" sz="1200" kern="1200" dirty="0">
                <a:solidFill>
                  <a:schemeClr val="tx1"/>
                </a:solidFill>
                <a:effectLst/>
                <a:latin typeface="+mn-lt"/>
                <a:ea typeface="+mn-ea"/>
                <a:cs typeface="+mn-cs"/>
              </a:rPr>
              <a:t>• Use the Glasgow Coma Scale (or AVPU 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children) to assess and monitor patients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head injury.</a:t>
            </a:r>
          </a:p>
          <a:p>
            <a:r>
              <a:rPr lang="en-US" sz="1200" kern="1200" dirty="0">
                <a:solidFill>
                  <a:schemeClr val="tx1"/>
                </a:solidFill>
                <a:effectLst/>
                <a:latin typeface="+mn-lt"/>
                <a:ea typeface="+mn-ea"/>
                <a:cs typeface="+mn-cs"/>
              </a:rPr>
              <a:t>• Be sure to frequently re-assess ABCDE.</a:t>
            </a:r>
          </a:p>
          <a:p>
            <a:r>
              <a:rPr lang="en-US" sz="1200" kern="1200" dirty="0">
                <a:solidFill>
                  <a:schemeClr val="tx1"/>
                </a:solidFill>
                <a:effectLst/>
                <a:latin typeface="+mn-lt"/>
                <a:ea typeface="+mn-ea"/>
                <a:cs typeface="+mn-cs"/>
              </a:rPr>
              <a:t>• If concern for open skull fracture, give IV</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antibiotics as per local protocol.</a:t>
            </a:r>
          </a:p>
          <a:p>
            <a:r>
              <a:rPr lang="en-US" sz="1200" kern="1200" dirty="0">
                <a:solidFill>
                  <a:schemeClr val="tx1"/>
                </a:solidFill>
                <a:effectLst/>
                <a:latin typeface="+mn-lt"/>
                <a:ea typeface="+mn-ea"/>
                <a:cs typeface="+mn-cs"/>
              </a:rPr>
              <a:t>• Always check glucose and administer as needed.</a:t>
            </a:r>
          </a:p>
          <a:p>
            <a:r>
              <a:rPr lang="en-US" sz="1200" kern="1200" dirty="0">
                <a:solidFill>
                  <a:schemeClr val="tx1"/>
                </a:solidFill>
                <a:effectLst/>
                <a:latin typeface="+mn-lt"/>
                <a:ea typeface="+mn-ea"/>
                <a:cs typeface="+mn-cs"/>
              </a:rPr>
              <a:t>• Do not give food or drink by mouth.</a:t>
            </a:r>
          </a:p>
          <a:p>
            <a:r>
              <a:rPr lang="en-US" sz="1200" kern="1200" dirty="0">
                <a:solidFill>
                  <a:schemeClr val="tx1"/>
                </a:solidFill>
                <a:effectLst/>
                <a:latin typeface="+mn-lt"/>
                <a:ea typeface="+mn-ea"/>
                <a:cs typeface="+mn-cs"/>
              </a:rPr>
              <a:t>• Plan for early handover/transfer to a facility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specialist care.</a:t>
            </a:r>
          </a:p>
          <a:p>
            <a:pPr marL="0" lvl="0" indent="0">
              <a:buFont typeface="Arial" charset="0"/>
              <a:buNone/>
            </a:pPr>
            <a:endParaRPr lang="en-US"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30</a:t>
            </a:fld>
            <a:endParaRPr lang="en-US"/>
          </a:p>
        </p:txBody>
      </p:sp>
    </p:spTree>
    <p:extLst>
      <p:ext uri="{BB962C8B-B14F-4D97-AF65-F5344CB8AC3E}">
        <p14:creationId xmlns:p14="http://schemas.microsoft.com/office/powerpoint/2010/main" val="23666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Brain injuries can range from mild bruising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severe bleeding in or around the brain. Because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skull is rigid, the bleeding cannot expand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causes increased pressure on the brain. If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pressure becomes too high, it will prevent blood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entering into the skull and perusing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brain, and can squeeze part of the brain 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base of the skull, causing death. Any trauma</a:t>
            </a:r>
          </a:p>
          <a:p>
            <a:r>
              <a:rPr lang="en-US" sz="1200" kern="1200" dirty="0">
                <a:solidFill>
                  <a:schemeClr val="tx1"/>
                </a:solidFill>
                <a:effectLst/>
                <a:latin typeface="+mn-lt"/>
                <a:ea typeface="+mn-ea"/>
                <a:cs typeface="+mn-cs"/>
              </a:rPr>
              <a:t>to the brain can have cause significant impact 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function.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E403372-DB74-7E4B-A0C5-B7F8CBD4FAC5}" type="slidenum">
              <a:rPr lang="en-US" smtClean="0"/>
              <a:t>31</a:t>
            </a:fld>
            <a:endParaRPr lang="en-US"/>
          </a:p>
        </p:txBody>
      </p:sp>
    </p:spTree>
    <p:extLst>
      <p:ext uri="{BB962C8B-B14F-4D97-AF65-F5344CB8AC3E}">
        <p14:creationId xmlns:p14="http://schemas.microsoft.com/office/powerpoint/2010/main" val="273452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who initially appear well may have hidden life-threatening injuries,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internal bleeding.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very important to re-assess trauma patients frequently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the primary survey.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you find a primary survey problem and manage it, go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back and repeat the primary survey to identify any new problems and make sure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management worked. Ideally, the ABCDE approach should be rechecked every 15</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minutes and with any change in condition.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E403372-DB74-7E4B-A0C5-B7F8CBD4FAC5}" type="slidenum">
              <a:rPr lang="en-US" smtClean="0"/>
              <a:t>32</a:t>
            </a:fld>
            <a:endParaRPr lang="en-US"/>
          </a:p>
        </p:txBody>
      </p:sp>
    </p:spTree>
    <p:extLst>
      <p:ext uri="{BB962C8B-B14F-4D97-AF65-F5344CB8AC3E}">
        <p14:creationId xmlns:p14="http://schemas.microsoft.com/office/powerpoint/2010/main" val="944381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r>
              <a:rPr lang="en-US" baseline="0" dirty="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/detail/221707/deep-thought</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33</a:t>
            </a:fld>
            <a:endParaRPr lang="en-US"/>
          </a:p>
        </p:txBody>
      </p:sp>
    </p:spTree>
    <p:extLst>
      <p:ext uri="{BB962C8B-B14F-4D97-AF65-F5344CB8AC3E}">
        <p14:creationId xmlns:p14="http://schemas.microsoft.com/office/powerpoint/2010/main" val="858408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Information about an injured person and the injury event can be critical to planning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management. Children, older adults and people with chronic disease have an increased risk of</a:t>
            </a:r>
          </a:p>
          <a:p>
            <a:r>
              <a:rPr lang="en-US" sz="1200" kern="1200" dirty="0">
                <a:solidFill>
                  <a:schemeClr val="tx1"/>
                </a:solidFill>
                <a:effectLst/>
                <a:latin typeface="+mn-lt"/>
                <a:ea typeface="+mn-ea"/>
                <a:cs typeface="+mn-cs"/>
              </a:rPr>
              <a:t>complications from trauma. They may need to be watched for several hours even when they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appear well. Certain mechanisms are often associated with multiple injuries, some of which</a:t>
            </a:r>
          </a:p>
          <a:p>
            <a:r>
              <a:rPr lang="en-US" sz="1200" kern="1200" dirty="0">
                <a:solidFill>
                  <a:schemeClr val="tx1"/>
                </a:solidFill>
                <a:effectLst/>
                <a:latin typeface="+mn-lt"/>
                <a:ea typeface="+mn-ea"/>
                <a:cs typeface="+mn-cs"/>
              </a:rPr>
              <a:t>may not be obvious right away. High-risk mechanisms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tx1"/>
              </a:solidFill>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tx1"/>
                </a:solidFill>
                <a:latin typeface="+mn-lt"/>
                <a:ea typeface="+mn-ea"/>
                <a:cs typeface="+mn-cs"/>
                <a:sym typeface="Arial"/>
              </a:rPr>
              <a:t>CONSIDER</a:t>
            </a:r>
            <a:r>
              <a:rPr lang="en-US" sz="1200" b="1" i="0" u="none" strike="noStrike" cap="none" baseline="0" dirty="0">
                <a:solidFill>
                  <a:schemeClr val="tx1"/>
                </a:solidFill>
                <a:latin typeface="+mn-lt"/>
                <a:ea typeface="+mn-ea"/>
                <a:cs typeface="+mn-cs"/>
                <a:sym typeface="Arial"/>
              </a:rPr>
              <a:t> HIGH-RISK MECHANISMS ASSOCIATED WITH MULTIPLE INJURIES:</a:t>
            </a:r>
          </a:p>
          <a:p>
            <a:pPr marL="171450" indent="-171450">
              <a:buFont typeface="Arial" charset="0"/>
              <a:buChar char="•"/>
            </a:pPr>
            <a:r>
              <a:rPr lang="en-US" sz="1200" b="1" kern="1200" dirty="0">
                <a:solidFill>
                  <a:schemeClr val="tx1"/>
                </a:solidFill>
                <a:effectLst/>
                <a:latin typeface="+mn-lt"/>
                <a:ea typeface="+mn-ea"/>
                <a:cs typeface="+mn-cs"/>
              </a:rPr>
              <a:t>pedestrian being hit by a vehicle;</a:t>
            </a:r>
          </a:p>
          <a:p>
            <a:pPr marL="171450" indent="-171450">
              <a:buFont typeface="Arial" charset="0"/>
              <a:buChar char="•"/>
            </a:pPr>
            <a:r>
              <a:rPr lang="en-US" sz="1200" b="1" kern="1200" dirty="0">
                <a:solidFill>
                  <a:schemeClr val="tx1"/>
                </a:solidFill>
                <a:effectLst/>
                <a:latin typeface="+mn-lt"/>
                <a:ea typeface="+mn-ea"/>
                <a:cs typeface="+mn-cs"/>
              </a:rPr>
              <a:t>motorcycle crashes or any vehicle crash with unrestrained occupants;</a:t>
            </a:r>
          </a:p>
          <a:p>
            <a:pPr marL="171450" indent="-171450">
              <a:buFont typeface="Arial" charset="0"/>
              <a:buChar char="•"/>
            </a:pPr>
            <a:r>
              <a:rPr lang="en-US" sz="1200" b="1" kern="1200" dirty="0">
                <a:solidFill>
                  <a:schemeClr val="tx1"/>
                </a:solidFill>
                <a:effectLst/>
                <a:latin typeface="+mn-lt"/>
                <a:ea typeface="+mn-ea"/>
                <a:cs typeface="+mn-cs"/>
              </a:rPr>
              <a:t>falls from heights greater than 3 </a:t>
            </a:r>
            <a:r>
              <a:rPr lang="en-US" sz="1200" b="1" kern="1200" dirty="0" err="1">
                <a:solidFill>
                  <a:schemeClr val="tx1"/>
                </a:solidFill>
                <a:effectLst/>
                <a:latin typeface="+mn-lt"/>
                <a:ea typeface="+mn-ea"/>
                <a:cs typeface="+mn-cs"/>
              </a:rPr>
              <a:t>metres</a:t>
            </a:r>
            <a:r>
              <a:rPr lang="en-US" sz="1200" b="1" kern="1200" dirty="0">
                <a:solidFill>
                  <a:schemeClr val="tx1"/>
                </a:solidFill>
                <a:effectLst/>
                <a:latin typeface="+mn-lt"/>
                <a:ea typeface="+mn-ea"/>
                <a:cs typeface="+mn-cs"/>
              </a:rPr>
              <a:t> (or in children, twice the child’s height);</a:t>
            </a:r>
          </a:p>
          <a:p>
            <a:pPr marL="171450" indent="-171450">
              <a:buFont typeface="Arial" charset="0"/>
              <a:buChar char="•"/>
            </a:pPr>
            <a:r>
              <a:rPr lang="en-US" sz="1200" b="1" kern="1200" dirty="0">
                <a:solidFill>
                  <a:schemeClr val="tx1"/>
                </a:solidFill>
                <a:effectLst/>
                <a:latin typeface="+mn-lt"/>
                <a:ea typeface="+mn-ea"/>
                <a:cs typeface="+mn-cs"/>
              </a:rPr>
              <a:t>gunshot or stab wounds;</a:t>
            </a:r>
          </a:p>
          <a:p>
            <a:pPr marL="171450" indent="-171450">
              <a:buFont typeface="Arial" charset="0"/>
              <a:buChar char="•"/>
            </a:pPr>
            <a:r>
              <a:rPr lang="en-US" sz="1200" b="1" kern="1200" dirty="0">
                <a:solidFill>
                  <a:schemeClr val="tx1"/>
                </a:solidFill>
                <a:effectLst/>
                <a:latin typeface="+mn-lt"/>
                <a:ea typeface="+mn-ea"/>
                <a:cs typeface="+mn-cs"/>
              </a:rPr>
              <a:t>and explosion or fire in an enclosed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Arial"/>
              <a:ea typeface="Arial"/>
              <a:cs typeface="Arial"/>
              <a:sym typeface="Arial"/>
            </a:endParaRPr>
          </a:p>
          <a:p>
            <a:r>
              <a:rPr lang="en-US" sz="1200" kern="1200" dirty="0">
                <a:solidFill>
                  <a:schemeClr val="tx1"/>
                </a:solidFill>
                <a:effectLst/>
                <a:latin typeface="+mn-lt"/>
                <a:ea typeface="+mn-ea"/>
                <a:cs typeface="+mn-cs"/>
              </a:rPr>
              <a:t>Use the SAMPLE approach to obtain a history. Remember that you may be able to obtain</a:t>
            </a:r>
          </a:p>
          <a:p>
            <a:r>
              <a:rPr lang="en-US" sz="1200" kern="1200" dirty="0">
                <a:solidFill>
                  <a:schemeClr val="tx1"/>
                </a:solidFill>
                <a:effectLst/>
                <a:latin typeface="+mn-lt"/>
                <a:ea typeface="+mn-ea"/>
                <a:cs typeface="+mn-cs"/>
              </a:rPr>
              <a:t>information from bystanders, family, police, fire service or other health-care workers.</a:t>
            </a:r>
          </a:p>
          <a:p>
            <a:r>
              <a:rPr lang="en-US" sz="1200" kern="1200" dirty="0">
                <a:solidFill>
                  <a:schemeClr val="tx1"/>
                </a:solidFill>
                <a:effectLst/>
                <a:latin typeface="+mn-lt"/>
                <a:ea typeface="+mn-ea"/>
                <a:cs typeface="+mn-cs"/>
              </a:rPr>
              <a:t>If the history identifies a primary survey condition, STOP AND RETURN IMMEDIATELY TO</a:t>
            </a:r>
          </a:p>
          <a:p>
            <a:r>
              <a:rPr lang="en-US" sz="1200" kern="1200" dirty="0">
                <a:solidFill>
                  <a:schemeClr val="tx1"/>
                </a:solidFill>
                <a:effectLst/>
                <a:latin typeface="+mn-lt"/>
                <a:ea typeface="+mn-ea"/>
                <a:cs typeface="+mn-cs"/>
              </a:rPr>
              <a:t>PRIMARY SURVEY to manage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34</a:t>
            </a:fld>
            <a:endParaRPr lang="en-US"/>
          </a:p>
        </p:txBody>
      </p:sp>
    </p:spTree>
    <p:extLst>
      <p:ext uri="{BB962C8B-B14F-4D97-AF65-F5344CB8AC3E}">
        <p14:creationId xmlns:p14="http://schemas.microsoft.com/office/powerpoint/2010/main" val="1200313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Is there a history of hoarse or raspy voice, or other voice changes?</a:t>
            </a:r>
          </a:p>
          <a:p>
            <a:r>
              <a:rPr lang="en-US" sz="1200" kern="1200" dirty="0">
                <a:solidFill>
                  <a:schemeClr val="tx1"/>
                </a:solidFill>
                <a:effectLst/>
                <a:latin typeface="+mn-lt"/>
                <a:ea typeface="+mn-ea"/>
                <a:cs typeface="+mn-cs"/>
              </a:rPr>
              <a:t>Changes in voice in the setting of injury to the head, neck or with burns may suggest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airway is swelling and that it may obstruct.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 there any difficulty in breathing?</a:t>
            </a:r>
          </a:p>
          <a:p>
            <a:r>
              <a:rPr lang="en-US" sz="1200" kern="1200" dirty="0">
                <a:solidFill>
                  <a:schemeClr val="tx1"/>
                </a:solidFill>
                <a:effectLst/>
                <a:latin typeface="+mn-lt"/>
                <a:ea typeface="+mn-ea"/>
                <a:cs typeface="+mn-cs"/>
              </a:rPr>
              <a:t>Problems with breathing may develop over time and might not be present in the initial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primary survey. Difficulty in breathing may suggest that the person has an injury to the</a:t>
            </a:r>
          </a:p>
          <a:p>
            <a:r>
              <a:rPr lang="en-US" sz="1200" kern="1200" dirty="0">
                <a:solidFill>
                  <a:schemeClr val="tx1"/>
                </a:solidFill>
                <a:effectLst/>
                <a:latin typeface="+mn-lt"/>
                <a:ea typeface="+mn-ea"/>
                <a:cs typeface="+mn-cs"/>
              </a:rPr>
              <a:t>lungs, ribs, muscles, or chest wall or spine.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35</a:t>
            </a:fld>
            <a:endParaRPr lang="en-US"/>
          </a:p>
        </p:txBody>
      </p:sp>
    </p:spTree>
    <p:extLst>
      <p:ext uri="{BB962C8B-B14F-4D97-AF65-F5344CB8AC3E}">
        <p14:creationId xmlns:p14="http://schemas.microsoft.com/office/powerpoint/2010/main" val="746178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Is there reported bleeding?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usually quite difficult for patients to estimate the volume of blood loss, but it may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helpful to know how long there has been bleeding, how many bandages have been soaked</a:t>
            </a:r>
          </a:p>
          <a:p>
            <a:r>
              <a:rPr lang="en-US" sz="1200" kern="1200" dirty="0">
                <a:solidFill>
                  <a:schemeClr val="tx1"/>
                </a:solidFill>
                <a:effectLst/>
                <a:latin typeface="+mn-lt"/>
                <a:ea typeface="+mn-ea"/>
                <a:cs typeface="+mn-cs"/>
              </a:rPr>
              <a:t>and if the bleeding is getting lighter or heavier.</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36</a:t>
            </a:fld>
            <a:endParaRPr lang="en-US"/>
          </a:p>
        </p:txBody>
      </p:sp>
    </p:spTree>
    <p:extLst>
      <p:ext uri="{BB962C8B-B14F-4D97-AF65-F5344CB8AC3E}">
        <p14:creationId xmlns:p14="http://schemas.microsoft.com/office/powerpoint/2010/main" val="1985691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Is there confusion or unusual sleepiness?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Confusion after injury may be a sign of head injury, lack of oxygen or shock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decreased blood flow to the brain). A head injury can cause bleeding or increased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pressure on the brain leading to confusion, lethargy (increased sleepiness) and coma.</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37</a:t>
            </a:fld>
            <a:endParaRPr lang="en-US"/>
          </a:p>
        </p:txBody>
      </p:sp>
    </p:spTree>
    <p:extLst>
      <p:ext uri="{BB962C8B-B14F-4D97-AF65-F5344CB8AC3E}">
        <p14:creationId xmlns:p14="http://schemas.microsoft.com/office/powerpoint/2010/main" val="415240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Is there pain? Where is the pain, what does it feel like and how severe is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Pain is a sign of underlying injury. </a:t>
            </a:r>
          </a:p>
          <a:p>
            <a:r>
              <a:rPr lang="en-US" sz="1200" kern="1200" dirty="0">
                <a:solidFill>
                  <a:schemeClr val="tx1"/>
                </a:solidFill>
                <a:effectLst/>
                <a:latin typeface="+mn-lt"/>
                <a:ea typeface="+mn-ea"/>
                <a:cs typeface="+mn-cs"/>
              </a:rPr>
              <a:t>Headache may suggest that the person has an injury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skull or the brain. </a:t>
            </a:r>
          </a:p>
          <a:p>
            <a:r>
              <a:rPr lang="en-US" sz="1200" kern="1200" dirty="0">
                <a:solidFill>
                  <a:schemeClr val="tx1"/>
                </a:solidFill>
                <a:effectLst/>
                <a:latin typeface="+mn-lt"/>
                <a:ea typeface="+mn-ea"/>
                <a:cs typeface="+mn-cs"/>
              </a:rPr>
              <a:t>Pain along the spine can suggest an injury that may progress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cause damage to the spinal cord. </a:t>
            </a:r>
          </a:p>
          <a:p>
            <a:r>
              <a:rPr lang="en-US" sz="1200" kern="1200" dirty="0">
                <a:solidFill>
                  <a:schemeClr val="tx1"/>
                </a:solidFill>
                <a:effectLst/>
                <a:latin typeface="+mn-lt"/>
                <a:ea typeface="+mn-ea"/>
                <a:cs typeface="+mn-cs"/>
              </a:rPr>
              <a:t>Pain in the chest or abdomen may suggest damage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heart, lungs or other organs. </a:t>
            </a:r>
          </a:p>
          <a:p>
            <a:r>
              <a:rPr lang="en-US" sz="1200" kern="1200" dirty="0">
                <a:solidFill>
                  <a:schemeClr val="tx1"/>
                </a:solidFill>
                <a:effectLst/>
                <a:latin typeface="+mn-lt"/>
                <a:ea typeface="+mn-ea"/>
                <a:cs typeface="+mn-cs"/>
              </a:rPr>
              <a:t>Pain in the pelvis or hips may suggest a fracture in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pelvis which can cause serious bleeding and shock. </a:t>
            </a:r>
          </a:p>
          <a:p>
            <a:r>
              <a:rPr lang="en-US" sz="1200" kern="1200" dirty="0">
                <a:solidFill>
                  <a:schemeClr val="tx1"/>
                </a:solidFill>
                <a:effectLst/>
                <a:latin typeface="+mn-lt"/>
                <a:ea typeface="+mn-ea"/>
                <a:cs typeface="+mn-cs"/>
              </a:rPr>
              <a:t>Pain may be the first sign of an internal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injury in the chest, abdomen or pelvis.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38</a:t>
            </a:fld>
            <a:endParaRPr lang="en-US"/>
          </a:p>
        </p:txBody>
      </p:sp>
    </p:spTree>
    <p:extLst>
      <p:ext uri="{BB962C8B-B14F-4D97-AF65-F5344CB8AC3E}">
        <p14:creationId xmlns:p14="http://schemas.microsoft.com/office/powerpoint/2010/main" val="378826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Is there nausea or vomiting?</a:t>
            </a:r>
          </a:p>
          <a:p>
            <a:r>
              <a:rPr lang="en-US" sz="1200" kern="1200" dirty="0">
                <a:solidFill>
                  <a:schemeClr val="tx1"/>
                </a:solidFill>
                <a:effectLst/>
                <a:latin typeface="+mn-lt"/>
                <a:ea typeface="+mn-ea"/>
                <a:cs typeface="+mn-cs"/>
              </a:rPr>
              <a:t>This may indicate an abdominal or head injury.</a:t>
            </a:r>
          </a:p>
          <a:p>
            <a:r>
              <a:rPr lang="en-US" sz="1200" b="1" kern="1200" dirty="0">
                <a:solidFill>
                  <a:schemeClr val="tx1"/>
                </a:solidFill>
                <a:effectLst/>
                <a:latin typeface="+mn-lt"/>
                <a:ea typeface="+mn-ea"/>
                <a:cs typeface="+mn-cs"/>
              </a:rPr>
              <a:t>Is there reported numbness or weakness?</a:t>
            </a:r>
          </a:p>
          <a:p>
            <a:r>
              <a:rPr lang="en-US" sz="1200" kern="1200" dirty="0">
                <a:solidFill>
                  <a:schemeClr val="tx1"/>
                </a:solidFill>
                <a:effectLst/>
                <a:latin typeface="+mn-lt"/>
                <a:ea typeface="+mn-ea"/>
                <a:cs typeface="+mn-cs"/>
              </a:rPr>
              <a:t>This may indicate a spinal injury.</a:t>
            </a:r>
          </a:p>
          <a:p>
            <a:r>
              <a:rPr lang="en-US" sz="1200" b="1" kern="1200" dirty="0">
                <a:solidFill>
                  <a:schemeClr val="tx1"/>
                </a:solidFill>
                <a:effectLst/>
                <a:latin typeface="+mn-lt"/>
                <a:ea typeface="+mn-ea"/>
                <a:cs typeface="+mn-cs"/>
              </a:rPr>
              <a:t>Are there reported vision changes?</a:t>
            </a:r>
          </a:p>
          <a:p>
            <a:r>
              <a:rPr lang="en-US" sz="1200" kern="1200" dirty="0">
                <a:solidFill>
                  <a:schemeClr val="tx1"/>
                </a:solidFill>
                <a:effectLst/>
                <a:latin typeface="+mn-lt"/>
                <a:ea typeface="+mn-ea"/>
                <a:cs typeface="+mn-cs"/>
              </a:rPr>
              <a:t>Direct trauma to the eye, fractures of bones around the eye, and head injuries can all cause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vision changes.</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39</a:t>
            </a:fld>
            <a:endParaRPr lang="en-US"/>
          </a:p>
        </p:txBody>
      </p:sp>
    </p:spTree>
    <p:extLst>
      <p:ext uri="{BB962C8B-B14F-4D97-AF65-F5344CB8AC3E}">
        <p14:creationId xmlns:p14="http://schemas.microsoft.com/office/powerpoint/2010/main" val="1609545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PRINCIPLES OF TRAUMA CARE Early priorities for an injured person include managing airway and breathing emergencies, controlling bleeding, treating shock and immobilizing the spine if needed.</a:t>
            </a:r>
          </a:p>
          <a:p>
            <a:endParaRPr lang="en-US" dirty="0"/>
          </a:p>
          <a:p>
            <a:r>
              <a:rPr lang="en-US" dirty="0"/>
              <a:t>.</a:t>
            </a:r>
          </a:p>
        </p:txBody>
      </p:sp>
      <p:sp>
        <p:nvSpPr>
          <p:cNvPr id="4" name="Slide Number Placeholder 3"/>
          <p:cNvSpPr>
            <a:spLocks noGrp="1"/>
          </p:cNvSpPr>
          <p:nvPr>
            <p:ph type="sldNum" sz="quarter" idx="10"/>
          </p:nvPr>
        </p:nvSpPr>
        <p:spPr/>
        <p:txBody>
          <a:bodyPr/>
          <a:lstStyle/>
          <a:p>
            <a:fld id="{FE403372-DB74-7E4B-A0C5-B7F8CBD4FAC5}" type="slidenum">
              <a:rPr lang="en-US" smtClean="0"/>
              <a:t>4</a:t>
            </a:fld>
            <a:endParaRPr lang="en-US"/>
          </a:p>
        </p:txBody>
      </p:sp>
    </p:spTree>
    <p:extLst>
      <p:ext uri="{BB962C8B-B14F-4D97-AF65-F5344CB8AC3E}">
        <p14:creationId xmlns:p14="http://schemas.microsoft.com/office/powerpoint/2010/main" val="1269553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lnSpc>
                <a:spcPct val="115000"/>
              </a:lnSpc>
              <a:spcBef>
                <a:spcPts val="0"/>
              </a:spcBef>
              <a:buNone/>
            </a:pPr>
            <a:endParaRPr lang="en-US" sz="1200" dirty="0">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40</a:t>
            </a:fld>
            <a:endParaRPr lang="en-US"/>
          </a:p>
        </p:txBody>
      </p:sp>
    </p:spTree>
    <p:extLst>
      <p:ext uri="{BB962C8B-B14F-4D97-AF65-F5344CB8AC3E}">
        <p14:creationId xmlns:p14="http://schemas.microsoft.com/office/powerpoint/2010/main" val="1363572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Currently taking any medications?</a:t>
            </a:r>
          </a:p>
          <a:p>
            <a:r>
              <a:rPr lang="en-US" sz="1200" kern="1200" dirty="0">
                <a:solidFill>
                  <a:schemeClr val="tx1"/>
                </a:solidFill>
                <a:effectLst/>
                <a:latin typeface="+mn-lt"/>
                <a:ea typeface="+mn-ea"/>
                <a:cs typeface="+mn-cs"/>
              </a:rPr>
              <a:t>Medications that affect blood clotting (e.g. aspirin, warfarin, </a:t>
            </a:r>
            <a:r>
              <a:rPr lang="en-US" sz="1200" kern="1200" dirty="0" err="1">
                <a:solidFill>
                  <a:schemeClr val="tx1"/>
                </a:solidFill>
                <a:effectLst/>
                <a:latin typeface="+mn-lt"/>
                <a:ea typeface="+mn-ea"/>
                <a:cs typeface="+mn-cs"/>
              </a:rPr>
              <a:t>clopidigrel</a:t>
            </a:r>
            <a:r>
              <a:rPr lang="en-US" sz="1200" kern="1200" dirty="0">
                <a:solidFill>
                  <a:schemeClr val="tx1"/>
                </a:solidFill>
                <a:effectLst/>
                <a:latin typeface="+mn-lt"/>
                <a:ea typeface="+mn-ea"/>
                <a:cs typeface="+mn-cs"/>
              </a:rPr>
              <a:t>) can make bleeding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more difficult to control. and increase the risk of delayed bleeding. </a:t>
            </a:r>
          </a:p>
          <a:p>
            <a:r>
              <a:rPr lang="en-US" sz="1200" kern="1200" dirty="0">
                <a:solidFill>
                  <a:schemeClr val="tx1"/>
                </a:solidFill>
                <a:effectLst/>
                <a:latin typeface="+mn-lt"/>
                <a:ea typeface="+mn-ea"/>
                <a:cs typeface="+mn-cs"/>
              </a:rPr>
              <a:t>Blood pressure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medications can make it hard to manage shock.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Obtain a full list of medications if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possible or ask family members to bring in medications.</a:t>
            </a:r>
          </a:p>
          <a:p>
            <a:pPr marL="342900" indent="-342900"/>
            <a:endParaRPr lang="en-US" sz="1900" dirty="0">
              <a:latin typeface="Lato"/>
              <a:ea typeface="Lato"/>
              <a:cs typeface="Lato"/>
              <a:sym typeface="Lato"/>
            </a:endParaRPr>
          </a:p>
          <a:p>
            <a:pPr marL="0" lvl="0" indent="0" rtl="0">
              <a:lnSpc>
                <a:spcPct val="115000"/>
              </a:lnSpc>
              <a:spcBef>
                <a:spcPts val="0"/>
              </a:spcBef>
              <a:buNone/>
            </a:pPr>
            <a:endParaRPr lang="en-US" sz="1900" dirty="0">
              <a:latin typeface="Lato"/>
              <a:ea typeface="Lato"/>
              <a:cs typeface="Lato"/>
              <a:sym typeface="Lato"/>
            </a:endParaRPr>
          </a:p>
          <a:p>
            <a:pPr marL="0" lvl="0" indent="0" rtl="0">
              <a:lnSpc>
                <a:spcPct val="115000"/>
              </a:lnSpc>
              <a:spcBef>
                <a:spcPts val="0"/>
              </a:spcBef>
              <a:buNone/>
            </a:pPr>
            <a:endParaRPr lang="en-US" sz="1900" dirty="0">
              <a:latin typeface="Lato"/>
              <a:ea typeface="Lato"/>
              <a:cs typeface="Lato"/>
              <a:sym typeface="Lato"/>
            </a:endParaRPr>
          </a:p>
          <a:p>
            <a:pPr marL="0" lvl="0" indent="0" rtl="0">
              <a:lnSpc>
                <a:spcPct val="115000"/>
              </a:lnSpc>
              <a:spcBef>
                <a:spcPts val="0"/>
              </a:spcBef>
              <a:buNone/>
            </a:pPr>
            <a:endParaRPr lang="en-US" sz="1900" dirty="0">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Title: </a:t>
            </a:r>
            <a:r>
              <a:rPr lang="en-US" sz="1100" b="0" i="0" kern="1200" dirty="0">
                <a:solidFill>
                  <a:schemeClr val="tx1"/>
                </a:solidFill>
                <a:effectLst/>
                <a:latin typeface="+mn-lt"/>
                <a:ea typeface="+mn-ea"/>
                <a:cs typeface="+mn-cs"/>
              </a:rPr>
              <a:t>Brain activity – </a:t>
            </a:r>
            <a:r>
              <a:rPr lang="en-US" sz="1100" b="0" i="0" kern="1200" dirty="0" err="1">
                <a:solidFill>
                  <a:schemeClr val="tx1"/>
                </a:solidFill>
                <a:effectLst/>
                <a:latin typeface="+mn-lt"/>
                <a:ea typeface="+mn-ea"/>
                <a:cs typeface="+mn-cs"/>
              </a:rPr>
              <a:t>Métacognition</a:t>
            </a:r>
            <a:endParaRPr lang="en-US" sz="1800" b="0" i="0" kern="1200" dirty="0">
              <a:solidFill>
                <a:schemeClr val="tx1"/>
              </a:solidFill>
              <a:effectLst/>
              <a:latin typeface="+mn-lt"/>
              <a:ea typeface="+mn-ea"/>
              <a:cs typeface="+mn-cs"/>
            </a:endParaRPr>
          </a:p>
          <a:p>
            <a:r>
              <a:rPr lang="en-US" sz="1800" b="0" i="0" kern="1200" dirty="0" err="1">
                <a:solidFill>
                  <a:schemeClr val="tx1"/>
                </a:solidFill>
                <a:effectLst/>
                <a:latin typeface="+mn-lt"/>
                <a:ea typeface="+mn-ea"/>
                <a:cs typeface="+mn-cs"/>
              </a:rPr>
              <a:t>Creator:benoitpetit</a:t>
            </a:r>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Source: https://</a:t>
            </a:r>
            <a:r>
              <a:rPr lang="en-US" sz="1800" b="0" i="0" kern="1200" dirty="0" err="1">
                <a:solidFill>
                  <a:schemeClr val="tx1"/>
                </a:solidFill>
                <a:effectLst/>
                <a:latin typeface="+mn-lt"/>
                <a:ea typeface="+mn-ea"/>
                <a:cs typeface="+mn-cs"/>
              </a:rPr>
              <a:t>openclipart.org</a:t>
            </a:r>
            <a:r>
              <a:rPr lang="en-US" sz="1800" b="0" i="0" kern="1200" dirty="0">
                <a:solidFill>
                  <a:schemeClr val="tx1"/>
                </a:solidFill>
                <a:effectLst/>
                <a:latin typeface="+mn-lt"/>
                <a:ea typeface="+mn-ea"/>
                <a:cs typeface="+mn-cs"/>
              </a:rPr>
              <a:t>/detail/193152/brain-activity-metacognition</a:t>
            </a:r>
          </a:p>
          <a:p>
            <a:r>
              <a:rPr lang="en-US" sz="1800" b="0" i="0" kern="1200" dirty="0">
                <a:solidFill>
                  <a:schemeClr val="tx1"/>
                </a:solidFill>
                <a:effectLst/>
                <a:latin typeface="+mn-lt"/>
                <a:ea typeface="+mn-ea"/>
                <a:cs typeface="+mn-cs"/>
              </a:rPr>
              <a:t>Copyright information: Creative </a:t>
            </a:r>
            <a:r>
              <a:rPr lang="en-US" sz="1800" b="0" i="0" kern="1200" dirty="0" err="1">
                <a:solidFill>
                  <a:schemeClr val="tx1"/>
                </a:solidFill>
                <a:effectLst/>
                <a:latin typeface="+mn-lt"/>
                <a:ea typeface="+mn-ea"/>
                <a:cs typeface="+mn-cs"/>
              </a:rPr>
              <a:t>Commonz</a:t>
            </a:r>
            <a:r>
              <a:rPr lang="en-US" sz="1800" b="0" i="0" kern="1200" dirty="0">
                <a:solidFill>
                  <a:schemeClr val="tx1"/>
                </a:solidFill>
                <a:effectLst/>
                <a:latin typeface="+mn-lt"/>
                <a:ea typeface="+mn-ea"/>
                <a:cs typeface="+mn-cs"/>
              </a:rPr>
              <a:t> Zero</a:t>
            </a:r>
            <a:r>
              <a:rPr lang="en-US" sz="1800" b="0" i="0" kern="1200" baseline="0" dirty="0">
                <a:solidFill>
                  <a:schemeClr val="tx1"/>
                </a:solidFill>
                <a:effectLst/>
                <a:latin typeface="+mn-lt"/>
                <a:ea typeface="+mn-ea"/>
                <a:cs typeface="+mn-cs"/>
              </a:rPr>
              <a:t> 1.0 Public Domain License </a:t>
            </a:r>
            <a:endParaRPr lang="en-US" sz="1800" b="0" i="0" kern="1200" dirty="0">
              <a:solidFill>
                <a:schemeClr val="tx1"/>
              </a:solidFill>
              <a:effectLst/>
              <a:latin typeface="+mn-lt"/>
              <a:ea typeface="+mn-ea"/>
              <a:cs typeface="+mn-cs"/>
            </a:endParaRPr>
          </a:p>
          <a:p>
            <a:endParaRPr lang="en-US" sz="1800" dirty="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dirty="0">
              <a:solidFill>
                <a:schemeClr val="dk1"/>
              </a:solidFill>
              <a:latin typeface="Lato"/>
              <a:ea typeface="Lato"/>
              <a:cs typeface="Lato"/>
              <a:sym typeface="Lato"/>
            </a:endParaRPr>
          </a:p>
          <a:p>
            <a:pPr marL="0" lvl="0" indent="0" rtl="0">
              <a:lnSpc>
                <a:spcPct val="115000"/>
              </a:lnSpc>
              <a:spcBef>
                <a:spcPts val="0"/>
              </a:spcBef>
              <a:buNone/>
            </a:pPr>
            <a:endParaRPr lang="en-US" sz="1900" dirty="0">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41</a:t>
            </a:fld>
            <a:endParaRPr lang="en-US"/>
          </a:p>
        </p:txBody>
      </p:sp>
    </p:spTree>
    <p:extLst>
      <p:ext uri="{BB962C8B-B14F-4D97-AF65-F5344CB8AC3E}">
        <p14:creationId xmlns:p14="http://schemas.microsoft.com/office/powerpoint/2010/main" val="235997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Is the person pregnant?</a:t>
            </a:r>
          </a:p>
          <a:p>
            <a:r>
              <a:rPr lang="en-US" sz="1200" kern="1200" dirty="0">
                <a:solidFill>
                  <a:schemeClr val="tx1"/>
                </a:solidFill>
                <a:effectLst/>
                <a:latin typeface="+mn-lt"/>
                <a:ea typeface="+mn-ea"/>
                <a:cs typeface="+mn-cs"/>
              </a:rPr>
              <a:t>Pregnancy causes some of the organs to be moved out of their usual position and causes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changes in the body that need to be considered when managing trauma. </a:t>
            </a:r>
          </a:p>
          <a:p>
            <a:r>
              <a:rPr lang="en-US" sz="1200" kern="1200" dirty="0">
                <a:solidFill>
                  <a:schemeClr val="tx1"/>
                </a:solidFill>
                <a:effectLst/>
                <a:latin typeface="+mn-lt"/>
                <a:ea typeface="+mn-ea"/>
                <a:cs typeface="+mn-cs"/>
              </a:rPr>
              <a:t>Always ask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women of childbearing age about the date of last menstrual period.</a:t>
            </a: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Title: </a:t>
            </a:r>
            <a:r>
              <a:rPr lang="en-US" sz="1100" b="0" i="0" kern="1200" dirty="0">
                <a:solidFill>
                  <a:schemeClr val="tx1"/>
                </a:solidFill>
                <a:effectLst/>
                <a:latin typeface="+mn-lt"/>
                <a:ea typeface="+mn-ea"/>
                <a:cs typeface="+mn-cs"/>
              </a:rPr>
              <a:t>Brain activity – </a:t>
            </a:r>
            <a:r>
              <a:rPr lang="en-US" sz="1100" b="0" i="0" kern="1200" dirty="0" err="1">
                <a:solidFill>
                  <a:schemeClr val="tx1"/>
                </a:solidFill>
                <a:effectLst/>
                <a:latin typeface="+mn-lt"/>
                <a:ea typeface="+mn-ea"/>
                <a:cs typeface="+mn-cs"/>
              </a:rPr>
              <a:t>Métacognition</a:t>
            </a:r>
            <a:endParaRPr lang="en-US" sz="1800" b="0" i="0" kern="1200" dirty="0">
              <a:solidFill>
                <a:schemeClr val="tx1"/>
              </a:solidFill>
              <a:effectLst/>
              <a:latin typeface="+mn-lt"/>
              <a:ea typeface="+mn-ea"/>
              <a:cs typeface="+mn-cs"/>
            </a:endParaRPr>
          </a:p>
          <a:p>
            <a:r>
              <a:rPr lang="en-US" sz="1800" b="0" i="0" kern="1200" dirty="0" err="1">
                <a:solidFill>
                  <a:schemeClr val="tx1"/>
                </a:solidFill>
                <a:effectLst/>
                <a:latin typeface="+mn-lt"/>
                <a:ea typeface="+mn-ea"/>
                <a:cs typeface="+mn-cs"/>
              </a:rPr>
              <a:t>Creator:benoitpetit</a:t>
            </a:r>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Source: https://</a:t>
            </a:r>
            <a:r>
              <a:rPr lang="en-US" sz="1800" b="0" i="0" kern="1200" dirty="0" err="1">
                <a:solidFill>
                  <a:schemeClr val="tx1"/>
                </a:solidFill>
                <a:effectLst/>
                <a:latin typeface="+mn-lt"/>
                <a:ea typeface="+mn-ea"/>
                <a:cs typeface="+mn-cs"/>
              </a:rPr>
              <a:t>openclipart.org</a:t>
            </a:r>
            <a:r>
              <a:rPr lang="en-US" sz="1800" b="0" i="0" kern="1200" dirty="0">
                <a:solidFill>
                  <a:schemeClr val="tx1"/>
                </a:solidFill>
                <a:effectLst/>
                <a:latin typeface="+mn-lt"/>
                <a:ea typeface="+mn-ea"/>
                <a:cs typeface="+mn-cs"/>
              </a:rPr>
              <a:t>/detail/193152/brain-activity-metacognition</a:t>
            </a:r>
          </a:p>
          <a:p>
            <a:r>
              <a:rPr lang="en-US" sz="1800" b="0" i="0" kern="1200" dirty="0">
                <a:solidFill>
                  <a:schemeClr val="tx1"/>
                </a:solidFill>
                <a:effectLst/>
                <a:latin typeface="+mn-lt"/>
                <a:ea typeface="+mn-ea"/>
                <a:cs typeface="+mn-cs"/>
              </a:rPr>
              <a:t>Copyright information: Creative </a:t>
            </a:r>
            <a:r>
              <a:rPr lang="en-US" sz="1800" b="0" i="0" kern="1200" dirty="0" err="1">
                <a:solidFill>
                  <a:schemeClr val="tx1"/>
                </a:solidFill>
                <a:effectLst/>
                <a:latin typeface="+mn-lt"/>
                <a:ea typeface="+mn-ea"/>
                <a:cs typeface="+mn-cs"/>
              </a:rPr>
              <a:t>Commonz</a:t>
            </a:r>
            <a:r>
              <a:rPr lang="en-US" sz="1800" b="0" i="0" kern="1200" dirty="0">
                <a:solidFill>
                  <a:schemeClr val="tx1"/>
                </a:solidFill>
                <a:effectLst/>
                <a:latin typeface="+mn-lt"/>
                <a:ea typeface="+mn-ea"/>
                <a:cs typeface="+mn-cs"/>
              </a:rPr>
              <a:t> Zero</a:t>
            </a:r>
            <a:r>
              <a:rPr lang="en-US" sz="1800" b="0" i="0" kern="1200" baseline="0" dirty="0">
                <a:solidFill>
                  <a:schemeClr val="tx1"/>
                </a:solidFill>
                <a:effectLst/>
                <a:latin typeface="+mn-lt"/>
                <a:ea typeface="+mn-ea"/>
                <a:cs typeface="+mn-cs"/>
              </a:rPr>
              <a:t> 1.0 Public Domain License </a:t>
            </a:r>
            <a:endParaRPr lang="en-US" sz="1800" b="0" i="0" kern="1200" dirty="0">
              <a:solidFill>
                <a:schemeClr val="tx1"/>
              </a:solidFill>
              <a:effectLst/>
              <a:latin typeface="+mn-lt"/>
              <a:ea typeface="+mn-ea"/>
              <a:cs typeface="+mn-cs"/>
            </a:endParaRPr>
          </a:p>
          <a:p>
            <a:endParaRPr lang="en-US" sz="1800" dirty="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dirty="0">
              <a:solidFill>
                <a:schemeClr val="dk1"/>
              </a:solidFill>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42</a:t>
            </a:fld>
            <a:endParaRPr lang="en-US"/>
          </a:p>
        </p:txBody>
      </p:sp>
    </p:spTree>
    <p:extLst>
      <p:ext uri="{BB962C8B-B14F-4D97-AF65-F5344CB8AC3E}">
        <p14:creationId xmlns:p14="http://schemas.microsoft.com/office/powerpoint/2010/main" val="1223544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Tetanus status?</a:t>
            </a:r>
          </a:p>
          <a:p>
            <a:r>
              <a:rPr lang="en-US" sz="1200" kern="1200" dirty="0">
                <a:solidFill>
                  <a:schemeClr val="tx1"/>
                </a:solidFill>
                <a:effectLst/>
                <a:latin typeface="+mn-lt"/>
                <a:ea typeface="+mn-ea"/>
                <a:cs typeface="+mn-cs"/>
              </a:rPr>
              <a:t>A person who has not had a tetanus vaccination within the past 5 years and who has an</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njury that damages the skin needs a tetanus vaccination.</a:t>
            </a: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Title: </a:t>
            </a:r>
            <a:r>
              <a:rPr lang="en-US" sz="1100" b="0" i="0" kern="1200" dirty="0">
                <a:solidFill>
                  <a:schemeClr val="tx1"/>
                </a:solidFill>
                <a:effectLst/>
                <a:latin typeface="+mn-lt"/>
                <a:ea typeface="+mn-ea"/>
                <a:cs typeface="+mn-cs"/>
              </a:rPr>
              <a:t>Brain activity – </a:t>
            </a:r>
            <a:r>
              <a:rPr lang="en-US" sz="1100" b="0" i="0" kern="1200" dirty="0" err="1">
                <a:solidFill>
                  <a:schemeClr val="tx1"/>
                </a:solidFill>
                <a:effectLst/>
                <a:latin typeface="+mn-lt"/>
                <a:ea typeface="+mn-ea"/>
                <a:cs typeface="+mn-cs"/>
              </a:rPr>
              <a:t>Métacognition</a:t>
            </a:r>
            <a:endParaRPr lang="en-US" sz="1800" b="0" i="0" kern="1200" dirty="0">
              <a:solidFill>
                <a:schemeClr val="tx1"/>
              </a:solidFill>
              <a:effectLst/>
              <a:latin typeface="+mn-lt"/>
              <a:ea typeface="+mn-ea"/>
              <a:cs typeface="+mn-cs"/>
            </a:endParaRPr>
          </a:p>
          <a:p>
            <a:r>
              <a:rPr lang="en-US" sz="1800" b="0" i="0" kern="1200" dirty="0" err="1">
                <a:solidFill>
                  <a:schemeClr val="tx1"/>
                </a:solidFill>
                <a:effectLst/>
                <a:latin typeface="+mn-lt"/>
                <a:ea typeface="+mn-ea"/>
                <a:cs typeface="+mn-cs"/>
              </a:rPr>
              <a:t>Creator:benoitpetit</a:t>
            </a:r>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Source: https://</a:t>
            </a:r>
            <a:r>
              <a:rPr lang="en-US" sz="1800" b="0" i="0" kern="1200" dirty="0" err="1">
                <a:solidFill>
                  <a:schemeClr val="tx1"/>
                </a:solidFill>
                <a:effectLst/>
                <a:latin typeface="+mn-lt"/>
                <a:ea typeface="+mn-ea"/>
                <a:cs typeface="+mn-cs"/>
              </a:rPr>
              <a:t>openclipart.org</a:t>
            </a:r>
            <a:r>
              <a:rPr lang="en-US" sz="1800" b="0" i="0" kern="1200" dirty="0">
                <a:solidFill>
                  <a:schemeClr val="tx1"/>
                </a:solidFill>
                <a:effectLst/>
                <a:latin typeface="+mn-lt"/>
                <a:ea typeface="+mn-ea"/>
                <a:cs typeface="+mn-cs"/>
              </a:rPr>
              <a:t>/detail/193152/brain-activity-metacognition</a:t>
            </a:r>
          </a:p>
          <a:p>
            <a:r>
              <a:rPr lang="en-US" sz="1800" b="0" i="0" kern="1200" dirty="0">
                <a:solidFill>
                  <a:schemeClr val="tx1"/>
                </a:solidFill>
                <a:effectLst/>
                <a:latin typeface="+mn-lt"/>
                <a:ea typeface="+mn-ea"/>
                <a:cs typeface="+mn-cs"/>
              </a:rPr>
              <a:t>Copyright information: Creative </a:t>
            </a:r>
            <a:r>
              <a:rPr lang="en-US" sz="1800" b="0" i="0" kern="1200" dirty="0" err="1">
                <a:solidFill>
                  <a:schemeClr val="tx1"/>
                </a:solidFill>
                <a:effectLst/>
                <a:latin typeface="+mn-lt"/>
                <a:ea typeface="+mn-ea"/>
                <a:cs typeface="+mn-cs"/>
              </a:rPr>
              <a:t>Commonz</a:t>
            </a:r>
            <a:r>
              <a:rPr lang="en-US" sz="1800" b="0" i="0" kern="1200" dirty="0">
                <a:solidFill>
                  <a:schemeClr val="tx1"/>
                </a:solidFill>
                <a:effectLst/>
                <a:latin typeface="+mn-lt"/>
                <a:ea typeface="+mn-ea"/>
                <a:cs typeface="+mn-cs"/>
              </a:rPr>
              <a:t> Zero</a:t>
            </a:r>
            <a:r>
              <a:rPr lang="en-US" sz="1800" b="0" i="0" kern="1200" baseline="0" dirty="0">
                <a:solidFill>
                  <a:schemeClr val="tx1"/>
                </a:solidFill>
                <a:effectLst/>
                <a:latin typeface="+mn-lt"/>
                <a:ea typeface="+mn-ea"/>
                <a:cs typeface="+mn-cs"/>
              </a:rPr>
              <a:t> 1.0 Public Domain License </a:t>
            </a:r>
            <a:endParaRPr lang="en-US" sz="1800" b="0" i="0" kern="1200" dirty="0">
              <a:solidFill>
                <a:schemeClr val="tx1"/>
              </a:solidFill>
              <a:effectLst/>
              <a:latin typeface="+mn-lt"/>
              <a:ea typeface="+mn-ea"/>
              <a:cs typeface="+mn-cs"/>
            </a:endParaRPr>
          </a:p>
          <a:p>
            <a:endParaRPr lang="en-US" sz="1800" dirty="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dirty="0">
              <a:solidFill>
                <a:schemeClr val="dk1"/>
              </a:solidFill>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43</a:t>
            </a:fld>
            <a:endParaRPr lang="en-US"/>
          </a:p>
        </p:txBody>
      </p:sp>
    </p:spTree>
    <p:extLst>
      <p:ext uri="{BB962C8B-B14F-4D97-AF65-F5344CB8AC3E}">
        <p14:creationId xmlns:p14="http://schemas.microsoft.com/office/powerpoint/2010/main" val="1947188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Are other conditions present that put the person at higher risk for serious injury?</a:t>
            </a:r>
          </a:p>
          <a:p>
            <a:r>
              <a:rPr lang="en-US" sz="1200" kern="1200" dirty="0">
                <a:solidFill>
                  <a:schemeClr val="tx1"/>
                </a:solidFill>
                <a:effectLst/>
                <a:latin typeface="+mn-lt"/>
                <a:ea typeface="+mn-ea"/>
                <a:cs typeface="+mn-cs"/>
              </a:rPr>
              <a:t>FACTORS FOR POOR OUTCOMES FROM INJURY:</a:t>
            </a:r>
          </a:p>
          <a:p>
            <a:r>
              <a:rPr lang="en-US" sz="1200" kern="1200" dirty="0">
                <a:solidFill>
                  <a:schemeClr val="tx1"/>
                </a:solidFill>
                <a:effectLst/>
                <a:latin typeface="+mn-lt"/>
                <a:ea typeface="+mn-ea"/>
                <a:cs typeface="+mn-cs"/>
              </a:rPr>
              <a:t>– Age less than 5 years or greater than 55 years</a:t>
            </a:r>
          </a:p>
          <a:p>
            <a:r>
              <a:rPr lang="en-US" sz="1200" kern="1200" dirty="0">
                <a:solidFill>
                  <a:schemeClr val="tx1"/>
                </a:solidFill>
                <a:effectLst/>
                <a:latin typeface="+mn-lt"/>
                <a:ea typeface="+mn-ea"/>
                <a:cs typeface="+mn-cs"/>
              </a:rPr>
              <a:t>– Heart or lung disease</a:t>
            </a:r>
          </a:p>
          <a:p>
            <a:r>
              <a:rPr lang="en-US" sz="1200" kern="1200" dirty="0">
                <a:solidFill>
                  <a:schemeClr val="tx1"/>
                </a:solidFill>
                <a:effectLst/>
                <a:latin typeface="+mn-lt"/>
                <a:ea typeface="+mn-ea"/>
                <a:cs typeface="+mn-cs"/>
              </a:rPr>
              <a:t>– Diabetes</a:t>
            </a:r>
          </a:p>
          <a:p>
            <a:r>
              <a:rPr lang="en-US" sz="1200" kern="1200" dirty="0">
                <a:solidFill>
                  <a:schemeClr val="tx1"/>
                </a:solidFill>
                <a:effectLst/>
                <a:latin typeface="+mn-lt"/>
                <a:ea typeface="+mn-ea"/>
                <a:cs typeface="+mn-cs"/>
              </a:rPr>
              <a:t>– Liver failure (cirrhosis)</a:t>
            </a:r>
          </a:p>
          <a:p>
            <a:r>
              <a:rPr lang="en-US" sz="1200" kern="1200" dirty="0">
                <a:solidFill>
                  <a:schemeClr val="tx1"/>
                </a:solidFill>
                <a:effectLst/>
                <a:latin typeface="+mn-lt"/>
                <a:ea typeface="+mn-ea"/>
                <a:cs typeface="+mn-cs"/>
              </a:rPr>
              <a:t>– Severely overweight</a:t>
            </a:r>
          </a:p>
          <a:p>
            <a:r>
              <a:rPr lang="en-US" sz="1200" kern="1200" dirty="0">
                <a:solidFill>
                  <a:schemeClr val="tx1"/>
                </a:solidFill>
                <a:effectLst/>
                <a:latin typeface="+mn-lt"/>
                <a:ea typeface="+mn-ea"/>
                <a:cs typeface="+mn-cs"/>
              </a:rPr>
              <a:t>– Pregnancy</a:t>
            </a:r>
          </a:p>
          <a:p>
            <a:r>
              <a:rPr lang="en-US" sz="1200" kern="1200" dirty="0">
                <a:solidFill>
                  <a:schemeClr val="tx1"/>
                </a:solidFill>
                <a:effectLst/>
                <a:latin typeface="+mn-lt"/>
                <a:ea typeface="+mn-ea"/>
                <a:cs typeface="+mn-cs"/>
              </a:rPr>
              <a:t>– Immunosuppression (including HIV)</a:t>
            </a:r>
          </a:p>
          <a:p>
            <a:r>
              <a:rPr lang="en-US" sz="1200" kern="1200" dirty="0">
                <a:solidFill>
                  <a:schemeClr val="tx1"/>
                </a:solidFill>
                <a:effectLst/>
                <a:latin typeface="+mn-lt"/>
                <a:ea typeface="+mn-ea"/>
                <a:cs typeface="+mn-cs"/>
              </a:rPr>
              <a:t>– Bleeding disorder or taking blood-thinning medications (medications that prevent</a:t>
            </a:r>
          </a:p>
          <a:p>
            <a:r>
              <a:rPr lang="en-US" sz="1200" kern="1200" dirty="0">
                <a:solidFill>
                  <a:schemeClr val="tx1"/>
                </a:solidFill>
                <a:effectLst/>
                <a:latin typeface="+mn-lt"/>
                <a:ea typeface="+mn-ea"/>
                <a:cs typeface="+mn-cs"/>
              </a:rPr>
              <a:t>clotting)</a:t>
            </a:r>
          </a:p>
          <a:p>
            <a:pPr marL="0" marR="0" lvl="0" indent="0" algn="l" rtl="0">
              <a:lnSpc>
                <a:spcPct val="90000"/>
              </a:lnSpc>
              <a:spcBef>
                <a:spcPts val="0"/>
              </a:spcBef>
              <a:spcAft>
                <a:spcPts val="0"/>
              </a:spcAft>
              <a:buClr>
                <a:schemeClr val="dk1"/>
              </a:buClr>
              <a:buSzPct val="25000"/>
              <a:buFont typeface="Calibri"/>
              <a:buNone/>
            </a:pPr>
            <a:endParaRPr lang="en-US" sz="1900" dirty="0">
              <a:latin typeface="Lato"/>
              <a:ea typeface="Lato"/>
              <a:cs typeface="Lato"/>
            </a:endParaRPr>
          </a:p>
          <a:p>
            <a:pPr marL="0" marR="0" lvl="0" indent="0" algn="l" rtl="0">
              <a:lnSpc>
                <a:spcPct val="90000"/>
              </a:lnSpc>
              <a:spcBef>
                <a:spcPts val="0"/>
              </a:spcBef>
              <a:spcAft>
                <a:spcPts val="0"/>
              </a:spcAft>
              <a:buClr>
                <a:schemeClr val="dk1"/>
              </a:buClr>
              <a:buSzPct val="25000"/>
              <a:buFont typeface="Calibri"/>
              <a:buNone/>
            </a:pPr>
            <a:endParaRPr lang="en-US" sz="3300" b="0" i="0" u="none" strike="noStrike" cap="none" dirty="0">
              <a:solidFill>
                <a:schemeClr val="dk1"/>
              </a:solidFill>
              <a:latin typeface="+mn-lt"/>
              <a:ea typeface="Calibri"/>
              <a:cs typeface="Calibri"/>
              <a:sym typeface="Calibri"/>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Title: </a:t>
            </a:r>
            <a:r>
              <a:rPr lang="en-US" sz="1100" b="0" i="0" kern="1200" dirty="0">
                <a:solidFill>
                  <a:schemeClr val="tx1"/>
                </a:solidFill>
                <a:effectLst/>
                <a:latin typeface="+mn-lt"/>
                <a:ea typeface="+mn-ea"/>
                <a:cs typeface="+mn-cs"/>
              </a:rPr>
              <a:t>Brain activity – </a:t>
            </a:r>
            <a:r>
              <a:rPr lang="en-US" sz="1100" b="0" i="0" kern="1200" dirty="0" err="1">
                <a:solidFill>
                  <a:schemeClr val="tx1"/>
                </a:solidFill>
                <a:effectLst/>
                <a:latin typeface="+mn-lt"/>
                <a:ea typeface="+mn-ea"/>
                <a:cs typeface="+mn-cs"/>
              </a:rPr>
              <a:t>Métacognition</a:t>
            </a:r>
            <a:endParaRPr lang="en-US" sz="1800" b="0" i="0" kern="1200" dirty="0">
              <a:solidFill>
                <a:schemeClr val="tx1"/>
              </a:solidFill>
              <a:effectLst/>
              <a:latin typeface="+mn-lt"/>
              <a:ea typeface="+mn-ea"/>
              <a:cs typeface="+mn-cs"/>
            </a:endParaRPr>
          </a:p>
          <a:p>
            <a:r>
              <a:rPr lang="en-US" sz="1800" b="0" i="0" kern="1200" dirty="0" err="1">
                <a:solidFill>
                  <a:schemeClr val="tx1"/>
                </a:solidFill>
                <a:effectLst/>
                <a:latin typeface="+mn-lt"/>
                <a:ea typeface="+mn-ea"/>
                <a:cs typeface="+mn-cs"/>
              </a:rPr>
              <a:t>Creator:benoitpetit</a:t>
            </a:r>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Source: https://</a:t>
            </a:r>
            <a:r>
              <a:rPr lang="en-US" sz="1800" b="0" i="0" kern="1200" dirty="0" err="1">
                <a:solidFill>
                  <a:schemeClr val="tx1"/>
                </a:solidFill>
                <a:effectLst/>
                <a:latin typeface="+mn-lt"/>
                <a:ea typeface="+mn-ea"/>
                <a:cs typeface="+mn-cs"/>
              </a:rPr>
              <a:t>openclipart.org</a:t>
            </a:r>
            <a:r>
              <a:rPr lang="en-US" sz="1800" b="0" i="0" kern="1200" dirty="0">
                <a:solidFill>
                  <a:schemeClr val="tx1"/>
                </a:solidFill>
                <a:effectLst/>
                <a:latin typeface="+mn-lt"/>
                <a:ea typeface="+mn-ea"/>
                <a:cs typeface="+mn-cs"/>
              </a:rPr>
              <a:t>/detail/193152/brain-activity-metacognition</a:t>
            </a:r>
          </a:p>
          <a:p>
            <a:r>
              <a:rPr lang="en-US" sz="1800" b="0" i="0" kern="1200" dirty="0">
                <a:solidFill>
                  <a:schemeClr val="tx1"/>
                </a:solidFill>
                <a:effectLst/>
                <a:latin typeface="+mn-lt"/>
                <a:ea typeface="+mn-ea"/>
                <a:cs typeface="+mn-cs"/>
              </a:rPr>
              <a:t>Copyright information: Creative </a:t>
            </a:r>
            <a:r>
              <a:rPr lang="en-US" sz="1800" b="0" i="0" kern="1200" dirty="0" err="1">
                <a:solidFill>
                  <a:schemeClr val="tx1"/>
                </a:solidFill>
                <a:effectLst/>
                <a:latin typeface="+mn-lt"/>
                <a:ea typeface="+mn-ea"/>
                <a:cs typeface="+mn-cs"/>
              </a:rPr>
              <a:t>Commonz</a:t>
            </a:r>
            <a:r>
              <a:rPr lang="en-US" sz="1800" b="0" i="0" kern="1200" dirty="0">
                <a:solidFill>
                  <a:schemeClr val="tx1"/>
                </a:solidFill>
                <a:effectLst/>
                <a:latin typeface="+mn-lt"/>
                <a:ea typeface="+mn-ea"/>
                <a:cs typeface="+mn-cs"/>
              </a:rPr>
              <a:t> Zero</a:t>
            </a:r>
            <a:r>
              <a:rPr lang="en-US" sz="1800" b="0" i="0" kern="1200" baseline="0" dirty="0">
                <a:solidFill>
                  <a:schemeClr val="tx1"/>
                </a:solidFill>
                <a:effectLst/>
                <a:latin typeface="+mn-lt"/>
                <a:ea typeface="+mn-ea"/>
                <a:cs typeface="+mn-cs"/>
              </a:rPr>
              <a:t> 1.0 Public Domain License </a:t>
            </a:r>
            <a:endParaRPr lang="en-US" sz="1800" b="0" i="0" kern="1200" dirty="0">
              <a:solidFill>
                <a:schemeClr val="tx1"/>
              </a:solidFill>
              <a:effectLst/>
              <a:latin typeface="+mn-lt"/>
              <a:ea typeface="+mn-ea"/>
              <a:cs typeface="+mn-cs"/>
            </a:endParaRPr>
          </a:p>
          <a:p>
            <a:endParaRPr lang="en-US" sz="1800" dirty="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dirty="0">
              <a:solidFill>
                <a:schemeClr val="dk1"/>
              </a:solidFill>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44</a:t>
            </a:fld>
            <a:endParaRPr lang="en-US"/>
          </a:p>
        </p:txBody>
      </p:sp>
    </p:spTree>
    <p:extLst>
      <p:ext uri="{BB962C8B-B14F-4D97-AF65-F5344CB8AC3E}">
        <p14:creationId xmlns:p14="http://schemas.microsoft.com/office/powerpoint/2010/main" val="1739143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Title: </a:t>
            </a:r>
            <a:r>
              <a:rPr lang="en-US" sz="1200" b="0" i="0" kern="1200" dirty="0">
                <a:solidFill>
                  <a:schemeClr val="tx1"/>
                </a:solidFill>
                <a:effectLst/>
                <a:latin typeface="+mn-lt"/>
                <a:ea typeface="+mn-ea"/>
                <a:cs typeface="+mn-cs"/>
              </a:rPr>
              <a:t>Brain activity – </a:t>
            </a:r>
            <a:r>
              <a:rPr lang="en-US" sz="1200" b="0" i="0" kern="1200" dirty="0" err="1">
                <a:solidFill>
                  <a:schemeClr val="tx1"/>
                </a:solidFill>
                <a:effectLst/>
                <a:latin typeface="+mn-lt"/>
                <a:ea typeface="+mn-ea"/>
                <a:cs typeface="+mn-cs"/>
              </a:rPr>
              <a:t>Métacognition</a:t>
            </a:r>
            <a:endParaRPr lang="en-US" sz="2000" b="0" i="0" kern="1200" dirty="0">
              <a:solidFill>
                <a:schemeClr val="tx1"/>
              </a:solidFill>
              <a:effectLst/>
              <a:latin typeface="+mn-lt"/>
              <a:ea typeface="+mn-ea"/>
              <a:cs typeface="+mn-cs"/>
            </a:endParaRPr>
          </a:p>
          <a:p>
            <a:r>
              <a:rPr lang="en-US" sz="2000" b="0" i="0" kern="1200" dirty="0" err="1">
                <a:solidFill>
                  <a:schemeClr val="tx1"/>
                </a:solidFill>
                <a:effectLst/>
                <a:latin typeface="+mn-lt"/>
                <a:ea typeface="+mn-ea"/>
                <a:cs typeface="+mn-cs"/>
              </a:rPr>
              <a:t>Creator:benoitpetit</a:t>
            </a:r>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Source: https://</a:t>
            </a:r>
            <a:r>
              <a:rPr lang="en-US" sz="2000" b="0" i="0" kern="1200" dirty="0" err="1">
                <a:solidFill>
                  <a:schemeClr val="tx1"/>
                </a:solidFill>
                <a:effectLst/>
                <a:latin typeface="+mn-lt"/>
                <a:ea typeface="+mn-ea"/>
                <a:cs typeface="+mn-cs"/>
              </a:rPr>
              <a:t>openclipart.org</a:t>
            </a:r>
            <a:r>
              <a:rPr lang="en-US" sz="2000" b="0" i="0" kern="1200" dirty="0">
                <a:solidFill>
                  <a:schemeClr val="tx1"/>
                </a:solidFill>
                <a:effectLst/>
                <a:latin typeface="+mn-lt"/>
                <a:ea typeface="+mn-ea"/>
                <a:cs typeface="+mn-cs"/>
              </a:rPr>
              <a:t>/detail/193152/brain-activity-metacognition</a:t>
            </a:r>
          </a:p>
          <a:p>
            <a:r>
              <a:rPr lang="en-US" sz="2000" b="0" i="0" kern="1200" dirty="0">
                <a:solidFill>
                  <a:schemeClr val="tx1"/>
                </a:solidFill>
                <a:effectLst/>
                <a:latin typeface="+mn-lt"/>
                <a:ea typeface="+mn-ea"/>
                <a:cs typeface="+mn-cs"/>
              </a:rPr>
              <a:t>Copyright information: Creative </a:t>
            </a:r>
            <a:r>
              <a:rPr lang="en-US" sz="2000" b="0" i="0" kern="1200" dirty="0" err="1">
                <a:solidFill>
                  <a:schemeClr val="tx1"/>
                </a:solidFill>
                <a:effectLst/>
                <a:latin typeface="+mn-lt"/>
                <a:ea typeface="+mn-ea"/>
                <a:cs typeface="+mn-cs"/>
              </a:rPr>
              <a:t>Commonz</a:t>
            </a:r>
            <a:r>
              <a:rPr lang="en-US" sz="2000" b="0" i="0" kern="1200" dirty="0">
                <a:solidFill>
                  <a:schemeClr val="tx1"/>
                </a:solidFill>
                <a:effectLst/>
                <a:latin typeface="+mn-lt"/>
                <a:ea typeface="+mn-ea"/>
                <a:cs typeface="+mn-cs"/>
              </a:rPr>
              <a:t> Zero</a:t>
            </a:r>
            <a:r>
              <a:rPr lang="en-US" sz="2000" b="0" i="0" kern="1200" baseline="0" dirty="0">
                <a:solidFill>
                  <a:schemeClr val="tx1"/>
                </a:solidFill>
                <a:effectLst/>
                <a:latin typeface="+mn-lt"/>
                <a:ea typeface="+mn-ea"/>
                <a:cs typeface="+mn-cs"/>
              </a:rPr>
              <a:t> 1.0 Public Domain License </a:t>
            </a:r>
            <a:endParaRPr lang="en-US" sz="2000" b="0" i="0" kern="1200" dirty="0">
              <a:solidFill>
                <a:schemeClr val="tx1"/>
              </a:solidFill>
              <a:effectLst/>
              <a:latin typeface="+mn-lt"/>
              <a:ea typeface="+mn-ea"/>
              <a:cs typeface="+mn-cs"/>
            </a:endParaRPr>
          </a:p>
          <a:p>
            <a:endParaRPr lang="en-US" sz="2000" dirty="0"/>
          </a:p>
          <a:p>
            <a:pPr marL="457200" marR="0" lvl="0" indent="-171450" algn="l" rtl="0">
              <a:lnSpc>
                <a:spcPct val="115000"/>
              </a:lnSpc>
              <a:spcBef>
                <a:spcPts val="500"/>
              </a:spcBef>
              <a:spcAft>
                <a:spcPts val="0"/>
              </a:spcAft>
              <a:buClr>
                <a:schemeClr val="dk1"/>
              </a:buClr>
              <a:buSzPct val="100000"/>
              <a:buFont typeface="Lato"/>
            </a:pPr>
            <a:endParaRPr lang="en-US" sz="1900" b="0" i="0" u="none" strike="noStrike" cap="none" dirty="0">
              <a:solidFill>
                <a:schemeClr val="dk1"/>
              </a:solidFill>
              <a:latin typeface="Lato"/>
              <a:ea typeface="Lato"/>
              <a:cs typeface="Lato"/>
              <a:sym typeface="Lato"/>
            </a:endParaRPr>
          </a:p>
          <a:p>
            <a:pPr marL="514350" marR="0" lvl="1" indent="0" algn="l" rtl="0">
              <a:lnSpc>
                <a:spcPct val="115000"/>
              </a:lnSpc>
              <a:spcBef>
                <a:spcPts val="500"/>
              </a:spcBef>
              <a:spcAft>
                <a:spcPts val="0"/>
              </a:spcAft>
              <a:buClr>
                <a:schemeClr val="dk1"/>
              </a:buClr>
              <a:buSzPct val="100000"/>
              <a:buNone/>
            </a:pPr>
            <a:endParaRPr lang="en-US" sz="19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45</a:t>
            </a:fld>
            <a:endParaRPr lang="en-US"/>
          </a:p>
        </p:txBody>
      </p:sp>
    </p:spTree>
    <p:extLst>
      <p:ext uri="{BB962C8B-B14F-4D97-AF65-F5344CB8AC3E}">
        <p14:creationId xmlns:p14="http://schemas.microsoft.com/office/powerpoint/2010/main" val="715650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Certain mechanisms of injury are so high risk that patients should be observed closely, even if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do not appear to be significantly injured.</a:t>
            </a:r>
          </a:p>
          <a:p>
            <a:pPr marL="0" marR="0" lvl="0" indent="0" algn="l" defTabSz="914400" rtl="0" eaLnBrk="1" fontAlgn="auto" latinLnBrk="0" hangingPunct="1">
              <a:lnSpc>
                <a:spcPct val="90000"/>
              </a:lnSpc>
              <a:spcBef>
                <a:spcPts val="1000"/>
              </a:spcBef>
              <a:spcAft>
                <a:spcPts val="0"/>
              </a:spcAft>
              <a:buClr>
                <a:schemeClr val="dk1"/>
              </a:buClr>
              <a:buSzPct val="25000"/>
              <a:buFont typeface="Arial"/>
              <a:buNone/>
              <a:tabLst/>
              <a:defRPr/>
            </a:pPr>
            <a:endParaRPr lang="en-US" sz="1200" kern="1200" dirty="0">
              <a:solidFill>
                <a:schemeClr val="tx1"/>
              </a:solidFill>
              <a:effectLst/>
              <a:latin typeface="+mn-lt"/>
              <a:ea typeface="+mn-ea"/>
              <a:cs typeface="+mn-cs"/>
            </a:endParaRPr>
          </a:p>
          <a:p>
            <a:pPr marL="0" marR="0" lvl="0" indent="0" algn="l" rtl="0">
              <a:lnSpc>
                <a:spcPct val="90000"/>
              </a:lnSpc>
              <a:spcBef>
                <a:spcPts val="1000"/>
              </a:spcBef>
              <a:spcAft>
                <a:spcPts val="0"/>
              </a:spcAft>
              <a:buClr>
                <a:schemeClr val="dk1"/>
              </a:buClr>
              <a:buSzPct val="25000"/>
              <a:buFont typeface="Arial"/>
              <a:buNone/>
            </a:pPr>
            <a:endParaRPr lang="en-US" sz="1200" b="1" i="1" u="none" strike="noStrike" cap="none" dirty="0">
              <a:solidFill>
                <a:schemeClr val="dk1"/>
              </a:solidFill>
              <a:latin typeface="Lato"/>
              <a:ea typeface="Lato"/>
              <a:cs typeface="Lato"/>
              <a:sym typeface="Lato"/>
            </a:endParaRPr>
          </a:p>
          <a:p>
            <a:endParaRPr lang="en-US" sz="1200" b="0" i="0" u="none" strike="noStrike" cap="none" dirty="0">
              <a:solidFill>
                <a:schemeClr val="dk1"/>
              </a:solidFill>
              <a:latin typeface="Lato"/>
              <a:ea typeface="Lato"/>
              <a:cs typeface="Lato"/>
              <a:sym typeface="Lato"/>
            </a:endParaRPr>
          </a:p>
          <a:p>
            <a:pPr marL="0" marR="0" lvl="0" indent="0" algn="l" rtl="0">
              <a:lnSpc>
                <a:spcPct val="115000"/>
              </a:lnSpc>
              <a:spcBef>
                <a:spcPts val="1000"/>
              </a:spcBef>
              <a:spcAft>
                <a:spcPts val="0"/>
              </a:spcAft>
              <a:buClr>
                <a:schemeClr val="dk1"/>
              </a:buClr>
              <a:buSzPct val="25000"/>
              <a:buFont typeface="Arial"/>
              <a:buNone/>
            </a:pPr>
            <a:endParaRPr lang="en-US" sz="1200" dirty="0">
              <a:latin typeface="Lato"/>
              <a:ea typeface="Lato"/>
              <a:cs typeface="Lato"/>
              <a:sym typeface="Lato"/>
            </a:endParaRPr>
          </a:p>
          <a:p>
            <a:pPr marL="0" lvl="0" indent="0">
              <a:spcBef>
                <a:spcPts val="0"/>
              </a:spcBef>
              <a:buNone/>
            </a:pPr>
            <a:endParaRPr lang="en-US" sz="1200" b="1" i="1" dirty="0">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46</a:t>
            </a:fld>
            <a:endParaRPr lang="en-US"/>
          </a:p>
        </p:txBody>
      </p:sp>
    </p:spTree>
    <p:extLst>
      <p:ext uri="{BB962C8B-B14F-4D97-AF65-F5344CB8AC3E}">
        <p14:creationId xmlns:p14="http://schemas.microsoft.com/office/powerpoint/2010/main" val="386664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Was there a fall from 3 </a:t>
            </a:r>
            <a:r>
              <a:rPr lang="en-US" sz="1200" b="1" kern="1200" dirty="0" err="1">
                <a:solidFill>
                  <a:schemeClr val="tx1"/>
                </a:solidFill>
                <a:effectLst/>
                <a:latin typeface="+mn-lt"/>
                <a:ea typeface="+mn-ea"/>
                <a:cs typeface="+mn-cs"/>
              </a:rPr>
              <a:t>metres</a:t>
            </a:r>
            <a:r>
              <a:rPr lang="en-US" sz="1200" b="1" kern="1200" dirty="0">
                <a:solidFill>
                  <a:schemeClr val="tx1"/>
                </a:solidFill>
                <a:effectLst/>
                <a:latin typeface="+mn-lt"/>
                <a:ea typeface="+mn-ea"/>
                <a:cs typeface="+mn-cs"/>
              </a:rPr>
              <a:t> or more (or twice the height in children)?</a:t>
            </a:r>
          </a:p>
          <a:p>
            <a:r>
              <a:rPr lang="en-US" sz="1200" kern="1200" dirty="0">
                <a:solidFill>
                  <a:schemeClr val="tx1"/>
                </a:solidFill>
                <a:effectLst/>
                <a:latin typeface="+mn-lt"/>
                <a:ea typeface="+mn-ea"/>
                <a:cs typeface="+mn-cs"/>
              </a:rPr>
              <a:t>Falls are a common cause of injury for both adults and children. </a:t>
            </a:r>
          </a:p>
          <a:p>
            <a:r>
              <a:rPr lang="en-US" sz="1200" kern="1200" dirty="0">
                <a:solidFill>
                  <a:schemeClr val="tx1"/>
                </a:solidFill>
                <a:effectLst/>
                <a:latin typeface="+mn-lt"/>
                <a:ea typeface="+mn-ea"/>
                <a:cs typeface="+mn-cs"/>
              </a:rPr>
              <a:t>A greater distance fallen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increases the chance of serious injury. </a:t>
            </a:r>
          </a:p>
          <a:p>
            <a:r>
              <a:rPr lang="en-US" sz="1200" kern="1200" dirty="0">
                <a:solidFill>
                  <a:schemeClr val="tx1"/>
                </a:solidFill>
                <a:effectLst/>
                <a:latin typeface="+mn-lt"/>
                <a:ea typeface="+mn-ea"/>
                <a:cs typeface="+mn-cs"/>
              </a:rPr>
              <a:t>Falls in adults are often associated with older age,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alcohol intoxication, or the failure of workplace equipment, including scaffolding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ladders. </a:t>
            </a:r>
          </a:p>
          <a:p>
            <a:r>
              <a:rPr lang="en-US" sz="1200" kern="1200" dirty="0">
                <a:solidFill>
                  <a:schemeClr val="tx1"/>
                </a:solidFill>
                <a:effectLst/>
                <a:latin typeface="+mn-lt"/>
                <a:ea typeface="+mn-ea"/>
                <a:cs typeface="+mn-cs"/>
              </a:rPr>
              <a:t>Children often fall from trees, windows or balconies.</a:t>
            </a:r>
          </a:p>
          <a:p>
            <a:endParaRPr lang="en-US" sz="1200" b="0" i="0" u="none" strike="noStrike" cap="none" dirty="0">
              <a:solidFill>
                <a:schemeClr val="dk1"/>
              </a:solidFill>
              <a:latin typeface="Lato"/>
              <a:ea typeface="Lato"/>
              <a:cs typeface="Lato"/>
              <a:sym typeface="Lato"/>
            </a:endParaRPr>
          </a:p>
          <a:p>
            <a:pPr marL="0" marR="0" lvl="0" indent="0" algn="l" rtl="0">
              <a:lnSpc>
                <a:spcPct val="115000"/>
              </a:lnSpc>
              <a:spcBef>
                <a:spcPts val="1000"/>
              </a:spcBef>
              <a:spcAft>
                <a:spcPts val="0"/>
              </a:spcAft>
              <a:buClr>
                <a:schemeClr val="dk1"/>
              </a:buClr>
              <a:buSzPct val="25000"/>
              <a:buFont typeface="Arial"/>
              <a:buNone/>
            </a:pPr>
            <a:endParaRPr lang="en-US" sz="1200" dirty="0">
              <a:latin typeface="Lato"/>
              <a:ea typeface="Lato"/>
              <a:cs typeface="Lato"/>
              <a:sym typeface="Lato"/>
            </a:endParaRPr>
          </a:p>
          <a:p>
            <a:pPr marL="0" lvl="0" indent="0">
              <a:spcBef>
                <a:spcPts val="0"/>
              </a:spcBef>
              <a:buNone/>
            </a:pPr>
            <a:endParaRPr lang="en-US" sz="1200" b="1" i="1" dirty="0">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47</a:t>
            </a:fld>
            <a:endParaRPr lang="en-US"/>
          </a:p>
        </p:txBody>
      </p:sp>
    </p:spTree>
    <p:extLst>
      <p:ext uri="{BB962C8B-B14F-4D97-AF65-F5344CB8AC3E}">
        <p14:creationId xmlns:p14="http://schemas.microsoft.com/office/powerpoint/2010/main" val="1314652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Was a pedestrian or a cyclist hit by a vehicle?</a:t>
            </a:r>
          </a:p>
          <a:p>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Adults and children who are hit by a vehicle while walking or using non-motorized forms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transport (such as bicycles) are always at high risk of serious injury. </a:t>
            </a:r>
          </a:p>
          <a:p>
            <a:pPr marL="171450" indent="-171450">
              <a:buFont typeface="Arial" charset="0"/>
              <a:buChar char="•"/>
            </a:pPr>
            <a:r>
              <a:rPr lang="en-US" sz="1200" kern="1200" dirty="0">
                <a:solidFill>
                  <a:schemeClr val="tx1"/>
                </a:solidFill>
                <a:effectLst/>
                <a:latin typeface="+mn-lt"/>
                <a:ea typeface="+mn-ea"/>
                <a:cs typeface="+mn-cs"/>
              </a:rPr>
              <a:t>Young children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 be less able than adults to report events, even major events like being hit by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vehicle. </a:t>
            </a:r>
          </a:p>
          <a:p>
            <a:pPr marL="171450" indent="-171450">
              <a:buFont typeface="Arial" charset="0"/>
              <a:buChar char="•"/>
            </a:pPr>
            <a:r>
              <a:rPr lang="en-US" sz="1200" kern="1200" dirty="0">
                <a:solidFill>
                  <a:schemeClr val="tx1"/>
                </a:solidFill>
                <a:effectLst/>
                <a:latin typeface="+mn-lt"/>
                <a:ea typeface="+mn-ea"/>
                <a:cs typeface="+mn-cs"/>
              </a:rPr>
              <a:t>Always consider the possibility of unwitnessed trauma in young children.</a:t>
            </a:r>
          </a:p>
          <a:p>
            <a:pPr marL="171450" indent="-171450">
              <a:buFont typeface="Arial" charset="0"/>
              <a:buChar char="•"/>
            </a:pPr>
            <a:r>
              <a:rPr lang="en-US" sz="1200" kern="1200" dirty="0">
                <a:solidFill>
                  <a:schemeClr val="tx1"/>
                </a:solidFill>
                <a:effectLst/>
                <a:latin typeface="+mn-lt"/>
                <a:ea typeface="+mn-ea"/>
                <a:cs typeface="+mn-cs"/>
              </a:rPr>
              <a:t>Children and adults can sustain multiple injuries when hit by a vehicle – both from direct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impact to the body, especially the lower extremities, and from secondary impact if they are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thrown against the windscreen or road, which may cause injuries anywhere in the body,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including to head, neck, chest or limbs.</a:t>
            </a:r>
          </a:p>
          <a:p>
            <a:pPr marL="171450" indent="-171450">
              <a:buFont typeface="Arial" charset="0"/>
              <a:buChar char="•"/>
            </a:pPr>
            <a:endParaRPr lang="en-US" sz="1200" b="1" i="0" u="none" strike="noStrike" kern="1200" cap="none" dirty="0">
              <a:solidFill>
                <a:schemeClr val="tx1"/>
              </a:solidFill>
              <a:effectLst/>
              <a:latin typeface="+mn-lt"/>
              <a:ea typeface="+mn-ea"/>
              <a:cs typeface="+mn-cs"/>
              <a:sym typeface="Lato"/>
            </a:endParaRPr>
          </a:p>
          <a:p>
            <a:r>
              <a:rPr lang="en-US" sz="1200" b="1" kern="1200" dirty="0">
                <a:solidFill>
                  <a:schemeClr val="tx1"/>
                </a:solidFill>
                <a:effectLst/>
                <a:latin typeface="+mn-lt"/>
                <a:ea typeface="+mn-ea"/>
                <a:cs typeface="+mn-cs"/>
              </a:rPr>
              <a:t>In a motorcycle (or powered 3-wheeler) crash, was the rider thrown?</a:t>
            </a:r>
          </a:p>
          <a:p>
            <a:r>
              <a:rPr lang="en-US" sz="1200" kern="1200" dirty="0">
                <a:solidFill>
                  <a:schemeClr val="tx1"/>
                </a:solidFill>
                <a:effectLst/>
                <a:latin typeface="+mn-lt"/>
                <a:ea typeface="+mn-ea"/>
                <a:cs typeface="+mn-cs"/>
              </a:rPr>
              <a:t>Motorcycles collisions often result in a rider being thrown. Ask if the motorcyclist was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wearing a helmet and how far away from the vehicle the rider was found. Common injury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sites include head (especially when no helmet was worn), spine, chest, abdomen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pelvis (as the rider hits the handlebars), as well as limbs and skin (as the rider hits the road).</a:t>
            </a:r>
          </a:p>
          <a:p>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48</a:t>
            </a:fld>
            <a:endParaRPr lang="en-US"/>
          </a:p>
        </p:txBody>
      </p:sp>
    </p:spTree>
    <p:extLst>
      <p:ext uri="{BB962C8B-B14F-4D97-AF65-F5344CB8AC3E}">
        <p14:creationId xmlns:p14="http://schemas.microsoft.com/office/powerpoint/2010/main" val="665638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Was there a road traffic crash at high speed? Was the person thrown from or trapped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inside a vehicle? Did any vehicle occupants die in this crash?</a:t>
            </a:r>
          </a:p>
          <a:p>
            <a:pPr marL="171450" indent="-171450">
              <a:buFont typeface="Arial" charset="0"/>
              <a:buChar char="•"/>
            </a:pPr>
            <a:r>
              <a:rPr lang="en-US" sz="1200" kern="1200" dirty="0">
                <a:solidFill>
                  <a:schemeClr val="tx1"/>
                </a:solidFill>
                <a:effectLst/>
                <a:latin typeface="+mn-lt"/>
                <a:ea typeface="+mn-ea"/>
                <a:cs typeface="+mn-cs"/>
              </a:rPr>
              <a:t>With higher-speed crashes, greater force is transmitted to vehicle occupants increasing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risk of serious injury. </a:t>
            </a:r>
          </a:p>
          <a:p>
            <a:pPr marL="171450" indent="-171450">
              <a:buFont typeface="Arial" charset="0"/>
              <a:buChar char="•"/>
            </a:pPr>
            <a:r>
              <a:rPr lang="en-US" sz="1200" kern="1200" dirty="0">
                <a:solidFill>
                  <a:schemeClr val="tx1"/>
                </a:solidFill>
                <a:effectLst/>
                <a:latin typeface="+mn-lt"/>
                <a:ea typeface="+mn-ea"/>
                <a:cs typeface="+mn-cs"/>
              </a:rPr>
              <a:t>Vehicle occupants may be injured by impact with the windscreen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steering wheel, or by the forces that result from the sudden stopping of the vehicle. </a:t>
            </a:r>
          </a:p>
          <a:p>
            <a:pPr marL="171450" indent="-171450">
              <a:buFont typeface="Arial" charset="0"/>
              <a:buChar char="•"/>
            </a:pP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person thrown from a vehicle is at very high risk of serious injury. </a:t>
            </a:r>
          </a:p>
          <a:p>
            <a:pPr marL="171450" indent="-171450">
              <a:buFont typeface="Arial" charset="0"/>
              <a:buChar char="•"/>
            </a:pPr>
            <a:r>
              <a:rPr lang="en-US" sz="1200" kern="1200" dirty="0">
                <a:solidFill>
                  <a:schemeClr val="tx1"/>
                </a:solidFill>
                <a:effectLst/>
                <a:latin typeface="+mn-lt"/>
                <a:ea typeface="+mn-ea"/>
                <a:cs typeface="+mn-cs"/>
              </a:rPr>
              <a:t>If a person was trapped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within a vehicle it is important to find out what part of the body was trapped (arm/leg, etc.)</a:t>
            </a:r>
          </a:p>
          <a:p>
            <a:r>
              <a:rPr lang="en-US" sz="1200" kern="1200" dirty="0">
                <a:solidFill>
                  <a:schemeClr val="tx1"/>
                </a:solidFill>
                <a:effectLst/>
                <a:latin typeface="+mn-lt"/>
                <a:ea typeface="+mn-ea"/>
                <a:cs typeface="+mn-cs"/>
              </a:rPr>
              <a:t>and for how long. Consider crush injury in a person who has been trapped. A death at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scene of a road traffic crash suggests that there was significant force exerted on the vehicle</a:t>
            </a:r>
          </a:p>
          <a:p>
            <a:r>
              <a:rPr lang="en-US" sz="1200" kern="1200" dirty="0">
                <a:solidFill>
                  <a:schemeClr val="tx1"/>
                </a:solidFill>
                <a:effectLst/>
                <a:latin typeface="+mn-lt"/>
                <a:ea typeface="+mn-ea"/>
                <a:cs typeface="+mn-cs"/>
              </a:rPr>
              <a:t>and its passengers. All passengers involved in the crash, even if they appear unhurt, are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high risk for serious injury.</a:t>
            </a:r>
          </a:p>
          <a:p>
            <a:pPr marL="0" lvl="0" indent="0">
              <a:spcBef>
                <a:spcPts val="0"/>
              </a:spcBef>
              <a:buNone/>
            </a:pPr>
            <a:endParaRPr lang="en-US" sz="1200" b="1" i="1" dirty="0">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 a motor vehicle crash, was the patient wearing a seatbelt?</a:t>
            </a:r>
          </a:p>
          <a:p>
            <a:pPr marL="0" lvl="0" indent="0">
              <a:spcBef>
                <a:spcPts val="0"/>
              </a:spcBef>
              <a:buNone/>
            </a:pPr>
            <a:endParaRPr lang="en-US" sz="1200" b="1" i="1" dirty="0">
              <a:latin typeface="Lato"/>
              <a:ea typeface="Lato"/>
              <a:cs typeface="Lato"/>
              <a:sym typeface="Lato"/>
            </a:endParaRPr>
          </a:p>
          <a:p>
            <a:r>
              <a:rPr lang="en-US" sz="1200" kern="1200" dirty="0">
                <a:solidFill>
                  <a:schemeClr val="tx1"/>
                </a:solidFill>
                <a:effectLst/>
                <a:latin typeface="+mn-lt"/>
                <a:ea typeface="+mn-ea"/>
                <a:cs typeface="+mn-cs"/>
              </a:rPr>
              <a:t>Some types of injuries are more common in patients who were not wearing a seat-belt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(being thrown from the vehicle, head strike on the windscreen, chest strike on the steering</a:t>
            </a:r>
          </a:p>
          <a:p>
            <a:r>
              <a:rPr lang="en-US" sz="1200" kern="1200" dirty="0">
                <a:solidFill>
                  <a:schemeClr val="tx1"/>
                </a:solidFill>
                <a:effectLst/>
                <a:latin typeface="+mn-lt"/>
                <a:ea typeface="+mn-ea"/>
                <a:cs typeface="+mn-cs"/>
              </a:rPr>
              <a:t>column). However, in very high-speed crashes, seat belts can also cause certain types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injuries (cervical spine injury, abdominal injury).</a:t>
            </a:r>
          </a:p>
          <a:p>
            <a:pPr marL="0" lvl="0" indent="0">
              <a:spcBef>
                <a:spcPts val="0"/>
              </a:spcBef>
              <a:buNone/>
            </a:pPr>
            <a:endParaRPr lang="en-US" sz="1200" b="1" i="1" dirty="0">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49</a:t>
            </a:fld>
            <a:endParaRPr lang="en-US"/>
          </a:p>
        </p:txBody>
      </p:sp>
    </p:spTree>
    <p:extLst>
      <p:ext uri="{BB962C8B-B14F-4D97-AF65-F5344CB8AC3E}">
        <p14:creationId xmlns:p14="http://schemas.microsoft.com/office/powerpoint/2010/main" val="10281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400" b="1" i="0" u="none" strike="noStrike" cap="none" dirty="0">
                <a:solidFill>
                  <a:schemeClr val="dk1"/>
                </a:solidFill>
                <a:latin typeface="Lato"/>
                <a:ea typeface="Lato"/>
                <a:cs typeface="Lato"/>
                <a:sym typeface="Lato"/>
              </a:rPr>
              <a:t>The goal of INITIAL ASSESSMENT</a:t>
            </a:r>
            <a:r>
              <a:rPr lang="en-US" sz="1400" b="0" i="0" u="none" strike="noStrike" cap="none" dirty="0">
                <a:solidFill>
                  <a:schemeClr val="dk1"/>
                </a:solidFill>
                <a:latin typeface="Lato"/>
                <a:ea typeface="Lato"/>
                <a:cs typeface="Lato"/>
                <a:sym typeface="Lato"/>
              </a:rPr>
              <a:t>:</a:t>
            </a:r>
          </a:p>
          <a:p>
            <a:pPr marL="0" marR="0" lvl="0" indent="0" algn="l" rtl="0">
              <a:lnSpc>
                <a:spcPct val="9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Lato"/>
              <a:ea typeface="Lato"/>
              <a:cs typeface="Lato"/>
              <a:sym typeface="Lato"/>
            </a:endParaRPr>
          </a:p>
          <a:p>
            <a:pPr marL="457200" marR="0" lvl="0" indent="-228600" algn="l" rtl="0">
              <a:lnSpc>
                <a:spcPct val="90000"/>
              </a:lnSpc>
              <a:spcBef>
                <a:spcPts val="0"/>
              </a:spcBef>
              <a:spcAft>
                <a:spcPts val="0"/>
              </a:spcAft>
              <a:buClr>
                <a:schemeClr val="dk1"/>
              </a:buClr>
              <a:buSzPct val="100000"/>
              <a:buFont typeface="Lato"/>
              <a:buChar char="•"/>
            </a:pPr>
            <a:r>
              <a:rPr lang="en-US" sz="1400" b="0" i="0" u="none" strike="noStrike" cap="none" dirty="0">
                <a:solidFill>
                  <a:schemeClr val="dk1"/>
                </a:solidFill>
                <a:latin typeface="Lato"/>
                <a:ea typeface="Lato"/>
                <a:cs typeface="Lato"/>
                <a:sym typeface="Lato"/>
              </a:rPr>
              <a:t> </a:t>
            </a:r>
            <a:r>
              <a:rPr lang="en-US" sz="1200" i="0" u="sng" strike="noStrike" cap="none" dirty="0">
                <a:solidFill>
                  <a:srgbClr val="FF0000"/>
                </a:solidFill>
                <a:latin typeface="Lato"/>
                <a:ea typeface="Lato"/>
                <a:cs typeface="Lato"/>
                <a:sym typeface="Lato"/>
              </a:rPr>
              <a:t>Identify</a:t>
            </a:r>
            <a:r>
              <a:rPr lang="en-US" sz="1200" b="0" i="0" u="none" strike="noStrike" cap="none" dirty="0">
                <a:solidFill>
                  <a:srgbClr val="FF0000"/>
                </a:solidFill>
                <a:latin typeface="Lato"/>
                <a:ea typeface="Lato"/>
                <a:cs typeface="Lato"/>
                <a:sym typeface="Lato"/>
              </a:rPr>
              <a:t> </a:t>
            </a:r>
            <a:r>
              <a:rPr lang="en-US" sz="1200" b="0" i="0" u="none" strike="noStrike" cap="none" dirty="0">
                <a:solidFill>
                  <a:schemeClr val="dk1"/>
                </a:solidFill>
                <a:latin typeface="Lato"/>
                <a:ea typeface="Lato"/>
                <a:cs typeface="Lato"/>
                <a:sym typeface="Lato"/>
              </a:rPr>
              <a:t>life-threatening injuries</a:t>
            </a:r>
          </a:p>
          <a:p>
            <a:pPr marL="0" marR="0" lvl="0" indent="0" algn="l" rtl="0">
              <a:lnSpc>
                <a:spcPct val="90000"/>
              </a:lnSpc>
              <a:spcBef>
                <a:spcPts val="800"/>
              </a:spcBef>
              <a:spcAft>
                <a:spcPts val="0"/>
              </a:spcAft>
              <a:buClr>
                <a:schemeClr val="dk1"/>
              </a:buClr>
              <a:buSzPct val="25000"/>
              <a:buFont typeface="Arial"/>
              <a:buNone/>
            </a:pPr>
            <a:endParaRPr lang="en-US" sz="1400" b="0" i="0" u="none" strike="noStrike" cap="none" dirty="0">
              <a:solidFill>
                <a:schemeClr val="dk1"/>
              </a:solidFill>
              <a:latin typeface="Lato"/>
              <a:ea typeface="Lato"/>
              <a:cs typeface="Lato"/>
              <a:sym typeface="Lato"/>
            </a:endParaRPr>
          </a:p>
          <a:p>
            <a:pPr marL="0" marR="0" lvl="0" indent="0" algn="l" rtl="0">
              <a:lnSpc>
                <a:spcPct val="90000"/>
              </a:lnSpc>
              <a:spcBef>
                <a:spcPts val="800"/>
              </a:spcBef>
              <a:spcAft>
                <a:spcPts val="0"/>
              </a:spcAft>
              <a:buClr>
                <a:schemeClr val="dk1"/>
              </a:buClr>
              <a:buSzPct val="25000"/>
              <a:buFont typeface="Arial"/>
              <a:buNone/>
            </a:pPr>
            <a:r>
              <a:rPr lang="en-US" sz="1400" b="1" i="0" u="none" strike="noStrike" cap="none" dirty="0">
                <a:solidFill>
                  <a:schemeClr val="dk1"/>
                </a:solidFill>
                <a:latin typeface="Lato"/>
                <a:ea typeface="Lato"/>
                <a:cs typeface="Lato"/>
                <a:sym typeface="Lato"/>
              </a:rPr>
              <a:t>The goal of ACUTE MANAGEMENT:</a:t>
            </a:r>
          </a:p>
          <a:p>
            <a:pPr marL="457200" marR="0" lvl="0" indent="-355600" algn="l" rtl="0">
              <a:lnSpc>
                <a:spcPct val="115000"/>
              </a:lnSpc>
              <a:spcBef>
                <a:spcPts val="800"/>
              </a:spcBef>
              <a:spcAft>
                <a:spcPts val="0"/>
              </a:spcAft>
              <a:buClr>
                <a:schemeClr val="dk1"/>
              </a:buClr>
              <a:buSzPct val="100000"/>
              <a:buFont typeface="Lato"/>
              <a:buChar char="•"/>
            </a:pPr>
            <a:r>
              <a:rPr lang="en-US" sz="1200" i="0" u="sng" strike="noStrike" cap="none" dirty="0">
                <a:solidFill>
                  <a:srgbClr val="FF0000"/>
                </a:solidFill>
                <a:latin typeface="Lato"/>
                <a:ea typeface="Lato"/>
                <a:cs typeface="Lato"/>
                <a:sym typeface="Lato"/>
              </a:rPr>
              <a:t>Prevent secondary injury </a:t>
            </a:r>
            <a:r>
              <a:rPr lang="en-US" sz="1200" b="0" i="0" u="none" strike="noStrike" cap="none" dirty="0">
                <a:solidFill>
                  <a:schemeClr val="dk1"/>
                </a:solidFill>
                <a:latin typeface="Lato"/>
                <a:ea typeface="Lato"/>
                <a:cs typeface="Lato"/>
                <a:sym typeface="Lato"/>
              </a:rPr>
              <a:t>from poor oxygenation and decreased perfusion (poor delivery of oxygenated blood to organs)</a:t>
            </a:r>
          </a:p>
          <a:p>
            <a:pPr marL="457200" marR="0" lvl="0" indent="-355600" algn="l" rtl="0">
              <a:lnSpc>
                <a:spcPct val="115000"/>
              </a:lnSpc>
              <a:spcBef>
                <a:spcPts val="800"/>
              </a:spcBef>
              <a:spcAft>
                <a:spcPts val="0"/>
              </a:spcAft>
              <a:buClr>
                <a:schemeClr val="dk1"/>
              </a:buClr>
              <a:buSzPct val="100000"/>
              <a:buFont typeface="Lato"/>
              <a:buChar char="•"/>
            </a:pPr>
            <a:r>
              <a:rPr lang="en-US" sz="1200" b="0" i="0" u="none" strike="noStrike" cap="none" dirty="0">
                <a:solidFill>
                  <a:schemeClr val="dk1"/>
                </a:solidFill>
                <a:latin typeface="Lato"/>
                <a:ea typeface="Lato"/>
                <a:cs typeface="Lato"/>
                <a:sym typeface="Lato"/>
              </a:rPr>
              <a:t> Control pain</a:t>
            </a:r>
          </a:p>
          <a:p>
            <a:pPr marL="457200" marR="0" lvl="0" indent="-355600" algn="l" rtl="0">
              <a:lnSpc>
                <a:spcPct val="115000"/>
              </a:lnSpc>
              <a:spcBef>
                <a:spcPts val="800"/>
              </a:spcBef>
              <a:spcAft>
                <a:spcPts val="0"/>
              </a:spcAft>
              <a:buClr>
                <a:schemeClr val="dk1"/>
              </a:buClr>
              <a:buSzPct val="100000"/>
              <a:buFont typeface="Lato"/>
              <a:buChar char="•"/>
            </a:pPr>
            <a:r>
              <a:rPr lang="en-US" sz="1200" b="0" i="0" u="none" strike="noStrike" cap="none" dirty="0">
                <a:solidFill>
                  <a:schemeClr val="dk1"/>
                </a:solidFill>
                <a:latin typeface="Lato"/>
                <a:ea typeface="Lato"/>
                <a:cs typeface="Lato"/>
                <a:sym typeface="Lato"/>
              </a:rPr>
              <a:t> Plan ongoing care </a:t>
            </a:r>
          </a:p>
          <a:p>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a:t>
            </a:fld>
            <a:endParaRPr lang="en-US"/>
          </a:p>
        </p:txBody>
      </p:sp>
    </p:spTree>
    <p:extLst>
      <p:ext uri="{BB962C8B-B14F-4D97-AF65-F5344CB8AC3E}">
        <p14:creationId xmlns:p14="http://schemas.microsoft.com/office/powerpoint/2010/main" val="712768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Was a weapon used?</a:t>
            </a:r>
          </a:p>
          <a:p>
            <a:pPr marL="171450" indent="-171450">
              <a:buFont typeface="Arial" charset="0"/>
              <a:buChar char="•"/>
            </a:pPr>
            <a:r>
              <a:rPr lang="en-US" sz="1200" kern="1200" dirty="0">
                <a:solidFill>
                  <a:schemeClr val="tx1"/>
                </a:solidFill>
                <a:effectLst/>
                <a:latin typeface="+mn-lt"/>
                <a:ea typeface="+mn-ea"/>
                <a:cs typeface="+mn-cs"/>
              </a:rPr>
              <a:t>Any time there is a history of a stab or gunshot wound, there may be multiple wounds.</a:t>
            </a:r>
          </a:p>
          <a:p>
            <a:pPr marL="171450" indent="-171450">
              <a:buFont typeface="Arial" charset="0"/>
              <a:buChar char="•"/>
            </a:pPr>
            <a:r>
              <a:rPr lang="en-US" sz="1200" kern="1200" dirty="0">
                <a:solidFill>
                  <a:schemeClr val="tx1"/>
                </a:solidFill>
                <a:effectLst/>
                <a:latin typeface="+mn-lt"/>
                <a:ea typeface="+mn-ea"/>
                <a:cs typeface="+mn-cs"/>
              </a:rPr>
              <a:t>Always check the full body for wounds. After a bullet enters the body it may not follow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direct path and can twist throughout the body. </a:t>
            </a:r>
          </a:p>
          <a:p>
            <a:pPr marL="628650" lvl="1" indent="-171450">
              <a:buFont typeface="Arial" charset="0"/>
              <a:buChar char="•"/>
            </a:pPr>
            <a:r>
              <a:rPr lang="en-US" sz="1200" kern="1200" dirty="0">
                <a:solidFill>
                  <a:schemeClr val="tx1"/>
                </a:solidFill>
                <a:effectLst/>
                <a:latin typeface="+mn-lt"/>
                <a:ea typeface="+mn-ea"/>
                <a:cs typeface="+mn-cs"/>
              </a:rPr>
              <a:t>Many internal organs can be injured by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single bullet. </a:t>
            </a:r>
          </a:p>
          <a:p>
            <a:pPr marL="628650" lvl="1" indent="-171450">
              <a:buFont typeface="Arial" charset="0"/>
              <a:buChar char="•"/>
            </a:pPr>
            <a:r>
              <a:rPr lang="en-US" sz="1200" kern="1200" dirty="0">
                <a:solidFill>
                  <a:schemeClr val="tx1"/>
                </a:solidFill>
                <a:effectLst/>
                <a:latin typeface="+mn-lt"/>
                <a:ea typeface="+mn-ea"/>
                <a:cs typeface="+mn-cs"/>
              </a:rPr>
              <a:t>A stab wound creates a direct path (it is important to know the length of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blade that was used). </a:t>
            </a:r>
          </a:p>
          <a:p>
            <a:pPr marL="171450" lvl="0" indent="-171450">
              <a:buFont typeface="Arial" charset="0"/>
              <a:buChar char="•"/>
            </a:pPr>
            <a:r>
              <a:rPr lang="en-US" sz="1200" kern="1200" dirty="0">
                <a:solidFill>
                  <a:schemeClr val="tx1"/>
                </a:solidFill>
                <a:effectLst/>
                <a:latin typeface="+mn-lt"/>
                <a:ea typeface="+mn-ea"/>
                <a:cs typeface="+mn-cs"/>
              </a:rPr>
              <a:t>Remember that blunt injuries from objects such as sticks and bats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cause damage to internal organs in addition to obvious injuries such as fractures,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bruises and lacerations.</a:t>
            </a:r>
          </a:p>
          <a:p>
            <a:pPr marL="0" lvl="0" indent="0">
              <a:spcBef>
                <a:spcPts val="0"/>
              </a:spcBef>
              <a:buNone/>
            </a:pPr>
            <a:endParaRPr lang="en-US" sz="1200" b="1" i="1" dirty="0">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50</a:t>
            </a:fld>
            <a:endParaRPr lang="en-US"/>
          </a:p>
        </p:txBody>
      </p:sp>
    </p:spTree>
    <p:extLst>
      <p:ext uri="{BB962C8B-B14F-4D97-AF65-F5344CB8AC3E}">
        <p14:creationId xmlns:p14="http://schemas.microsoft.com/office/powerpoint/2010/main" val="246142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Was there a burn? If so, what type of burn was it?</a:t>
            </a:r>
          </a:p>
          <a:p>
            <a:pPr marL="171450" indent="-171450">
              <a:buFont typeface="Arial" charset="0"/>
              <a:buChar char="•"/>
            </a:pPr>
            <a:r>
              <a:rPr lang="en-US" sz="1200" kern="1200" dirty="0">
                <a:solidFill>
                  <a:schemeClr val="tx1"/>
                </a:solidFill>
                <a:effectLst/>
                <a:latin typeface="+mn-lt"/>
                <a:ea typeface="+mn-ea"/>
                <a:cs typeface="+mn-cs"/>
              </a:rPr>
              <a:t>Burns from fires (flame burns) are the most common. A history of flame burn in an enclosed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space can also suggest an inhalation or airway injury. </a:t>
            </a:r>
          </a:p>
          <a:p>
            <a:pPr marL="171450" indent="-171450">
              <a:buFont typeface="Arial" charset="0"/>
              <a:buChar char="•"/>
            </a:pPr>
            <a:r>
              <a:rPr lang="en-US" sz="1200" kern="1200" dirty="0">
                <a:solidFill>
                  <a:schemeClr val="tx1"/>
                </a:solidFill>
                <a:effectLst/>
                <a:latin typeface="+mn-lt"/>
                <a:ea typeface="+mn-ea"/>
                <a:cs typeface="+mn-cs"/>
              </a:rPr>
              <a:t>Scald burns (due to hot liquids) are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common in children. </a:t>
            </a:r>
          </a:p>
          <a:p>
            <a:pPr marL="171450" indent="-171450">
              <a:buFont typeface="Arial" charset="0"/>
              <a:buChar char="•"/>
            </a:pPr>
            <a:r>
              <a:rPr lang="en-US" sz="1200" kern="1200" dirty="0">
                <a:solidFill>
                  <a:schemeClr val="tx1"/>
                </a:solidFill>
                <a:effectLst/>
                <a:latin typeface="+mn-lt"/>
                <a:ea typeface="+mn-ea"/>
                <a:cs typeface="+mn-cs"/>
              </a:rPr>
              <a:t>Electrical injuries often come from high-voltage sources such 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overhead electrical wires coming in contact with the body. On the surface, these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electrical injuries may look small but they can cause extensive tissue and muscle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damage. The electrical current often crosses the body, taking the shortest path from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point of contact with the skin to the ground, often leaving entry and exit burn marks. </a:t>
            </a:r>
          </a:p>
          <a:p>
            <a:pPr marL="171450" indent="-171450">
              <a:buFont typeface="Arial" charset="0"/>
              <a:buChar char="•"/>
            </a:pPr>
            <a:r>
              <a:rPr lang="en-US" sz="1200" kern="1200" dirty="0">
                <a:solidFill>
                  <a:schemeClr val="tx1"/>
                </a:solidFill>
                <a:effectLst/>
                <a:latin typeface="+mn-lt"/>
                <a:ea typeface="+mn-ea"/>
                <a:cs typeface="+mn-cs"/>
              </a:rPr>
              <a:t>In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case of chemical burns, information about the specific chemical may be needed to remove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properly.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For burns, was first aid provided at the scene?</a:t>
            </a:r>
          </a:p>
          <a:p>
            <a:pPr marL="171450" indent="-171450">
              <a:buFont typeface="Arial" charset="0"/>
              <a:buChar char="•"/>
            </a:pPr>
            <a:r>
              <a:rPr lang="en-US" sz="1200" kern="1200" dirty="0">
                <a:solidFill>
                  <a:schemeClr val="tx1"/>
                </a:solidFill>
                <a:effectLst/>
                <a:latin typeface="+mn-lt"/>
                <a:ea typeface="+mn-ea"/>
                <a:cs typeface="+mn-cs"/>
              </a:rPr>
              <a:t>It is important to know if the burning process was stopped, and in the event of a chemical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exposure, if decontamination was performed. </a:t>
            </a:r>
          </a:p>
          <a:p>
            <a:pPr marL="171450" indent="-171450">
              <a:buFont typeface="Arial" charset="0"/>
              <a:buChar char="•"/>
            </a:pPr>
            <a:r>
              <a:rPr lang="en-US" sz="1200" kern="1200" dirty="0">
                <a:solidFill>
                  <a:schemeClr val="tx1"/>
                </a:solidFill>
                <a:effectLst/>
                <a:latin typeface="+mn-lt"/>
                <a:ea typeface="+mn-ea"/>
                <a:cs typeface="+mn-cs"/>
              </a:rPr>
              <a:t>If the burn is less than 3 hours old and no first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aid was provided, the wound will need to be washed with clean water to stop the burning process.</a:t>
            </a:r>
          </a:p>
          <a:p>
            <a:pPr marL="171450" indent="-171450">
              <a:buFont typeface="Arial" charset="0"/>
              <a:buChar char="•"/>
            </a:pPr>
            <a:r>
              <a:rPr lang="en-US" sz="1200" kern="1200" dirty="0">
                <a:solidFill>
                  <a:schemeClr val="tx1"/>
                </a:solidFill>
                <a:effectLst/>
                <a:latin typeface="+mn-lt"/>
                <a:ea typeface="+mn-ea"/>
                <a:cs typeface="+mn-cs"/>
              </a:rPr>
              <a:t> If there is a history of chemical exposure, protect yourself from the chemical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ensure that it is properly removed from the skin.</a:t>
            </a:r>
          </a:p>
          <a:p>
            <a:endParaRPr lang="en-US" sz="1200" kern="1200" dirty="0">
              <a:solidFill>
                <a:schemeClr val="tx1"/>
              </a:solidFill>
              <a:effectLst/>
              <a:latin typeface="+mn-lt"/>
              <a:ea typeface="+mn-ea"/>
              <a:cs typeface="+mn-cs"/>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51</a:t>
            </a:fld>
            <a:endParaRPr lang="en-US"/>
          </a:p>
        </p:txBody>
      </p:sp>
    </p:spTree>
    <p:extLst>
      <p:ext uri="{BB962C8B-B14F-4D97-AF65-F5344CB8AC3E}">
        <p14:creationId xmlns:p14="http://schemas.microsoft.com/office/powerpoint/2010/main" val="1371938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Did the person sustain a crush injury? Is there severe pain or numbness? Is there dark</a:t>
            </a:r>
          </a:p>
          <a:p>
            <a:r>
              <a:rPr lang="en-US" sz="1200" b="1" kern="1200" dirty="0">
                <a:solidFill>
                  <a:schemeClr val="tx1"/>
                </a:solidFill>
                <a:effectLst/>
                <a:latin typeface="+mn-lt"/>
                <a:ea typeface="+mn-ea"/>
                <a:cs typeface="+mn-cs"/>
              </a:rPr>
              <a:t>urine?</a:t>
            </a:r>
          </a:p>
          <a:p>
            <a:pPr marL="171450" indent="-171450">
              <a:buFont typeface="Arial" charset="0"/>
              <a:buChar char="•"/>
            </a:pPr>
            <a:r>
              <a:rPr lang="en-US" sz="1200" kern="1200" dirty="0">
                <a:solidFill>
                  <a:schemeClr val="tx1"/>
                </a:solidFill>
                <a:effectLst/>
                <a:latin typeface="+mn-lt"/>
                <a:ea typeface="+mn-ea"/>
                <a:cs typeface="+mn-cs"/>
              </a:rPr>
              <a:t>Crush injuries may damage skin, muscle, blood vessels and bone. </a:t>
            </a:r>
          </a:p>
          <a:p>
            <a:pPr marL="171450" indent="-171450">
              <a:buFont typeface="Arial" charset="0"/>
              <a:buChar char="•"/>
            </a:pPr>
            <a:r>
              <a:rPr lang="en-US" sz="1200" kern="1200" dirty="0">
                <a:solidFill>
                  <a:schemeClr val="tx1"/>
                </a:solidFill>
                <a:effectLst/>
                <a:latin typeface="+mn-lt"/>
                <a:ea typeface="+mn-ea"/>
                <a:cs typeface="+mn-cs"/>
              </a:rPr>
              <a:t>Damaged muscle can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release a muscle by-product (called myoglobin) that can build up and damage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kidneys . It is important to know how long a body part was crushed. Even a small crushed</a:t>
            </a:r>
          </a:p>
          <a:p>
            <a:r>
              <a:rPr lang="en-US" sz="1200" kern="1200" dirty="0">
                <a:solidFill>
                  <a:schemeClr val="tx1"/>
                </a:solidFill>
                <a:effectLst/>
                <a:latin typeface="+mn-lt"/>
                <a:ea typeface="+mn-ea"/>
                <a:cs typeface="+mn-cs"/>
              </a:rPr>
              <a:t>area can cause the release of a dangerous amount of myoglobin (for example when a limb</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caught under falling debris for an extended time). If a person with a crush injury has dark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urine, this may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 a sign of build-up of myoglobin in the kidneys. </a:t>
            </a:r>
          </a:p>
          <a:p>
            <a:pPr marL="171450" indent="-171450">
              <a:buFont typeface="Arial" charset="0"/>
              <a:buChar char="•"/>
            </a:pPr>
            <a:r>
              <a:rPr lang="en-US" sz="1200" kern="1200" dirty="0">
                <a:solidFill>
                  <a:schemeClr val="tx1"/>
                </a:solidFill>
                <a:effectLst/>
                <a:latin typeface="+mn-lt"/>
                <a:ea typeface="+mn-ea"/>
                <a:cs typeface="+mn-cs"/>
              </a:rPr>
              <a:t>Tissue damage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swelling from crush injury can also cause a build-up of pressure (particularly in limb-crush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injuries) that can limit blood flow to the muscles and nerves (compartment syndrome).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Did the person sustain a blast injury?</a:t>
            </a:r>
          </a:p>
          <a:p>
            <a:pPr marL="171450" indent="-171450">
              <a:buFont typeface="Arial" charset="0"/>
              <a:buChar char="•"/>
            </a:pPr>
            <a:r>
              <a:rPr lang="en-US" sz="1200" kern="1200" dirty="0">
                <a:solidFill>
                  <a:schemeClr val="tx1"/>
                </a:solidFill>
                <a:effectLst/>
                <a:latin typeface="+mn-lt"/>
                <a:ea typeface="+mn-ea"/>
                <a:cs typeface="+mn-cs"/>
              </a:rPr>
              <a:t>Blast injuries (from explosions) can involve all systems of the body, especially the hollow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organs. </a:t>
            </a:r>
          </a:p>
          <a:p>
            <a:pPr marL="171450" indent="-171450">
              <a:buFont typeface="Arial" charset="0"/>
              <a:buChar char="•"/>
            </a:pPr>
            <a:r>
              <a:rPr lang="en-US" sz="1200" kern="1200" dirty="0">
                <a:solidFill>
                  <a:schemeClr val="tx1"/>
                </a:solidFill>
                <a:effectLst/>
                <a:latin typeface="+mn-lt"/>
                <a:ea typeface="+mn-ea"/>
                <a:cs typeface="+mn-cs"/>
              </a:rPr>
              <a:t>Common blast injuries include damage to the lungs, intestines and ears. Patients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involved in explosions need to be checked carefully and repeatedly because these injuries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easily missed.</a:t>
            </a:r>
          </a:p>
          <a:p>
            <a:pPr marL="171450" indent="-171450">
              <a:buFont typeface="Arial" charset="0"/>
              <a:buChar char="•"/>
            </a:pPr>
            <a:r>
              <a:rPr lang="en-US" sz="1200" kern="1200" dirty="0">
                <a:solidFill>
                  <a:schemeClr val="tx1"/>
                </a:solidFill>
                <a:effectLst/>
                <a:latin typeface="+mn-lt"/>
                <a:ea typeface="+mn-ea"/>
                <a:cs typeface="+mn-cs"/>
              </a:rPr>
              <a:t>Blasts may also be associated with foreign bodies in the skin and eyes,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burns or chemical injury, and toxin or radiation exposure.</a:t>
            </a:r>
          </a:p>
          <a:p>
            <a:endParaRPr lang="en-US" sz="1200" kern="1200" dirty="0">
              <a:solidFill>
                <a:schemeClr val="tx1"/>
              </a:solidFill>
              <a:effectLst/>
              <a:latin typeface="+mn-lt"/>
              <a:ea typeface="+mn-ea"/>
              <a:cs typeface="+mn-cs"/>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52</a:t>
            </a:fld>
            <a:endParaRPr lang="en-US"/>
          </a:p>
        </p:txBody>
      </p:sp>
    </p:spTree>
    <p:extLst>
      <p:ext uri="{BB962C8B-B14F-4D97-AF65-F5344CB8AC3E}">
        <p14:creationId xmlns:p14="http://schemas.microsoft.com/office/powerpoint/2010/main" val="553862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the workbook section above, list five questions you would ask when</a:t>
            </a:r>
          </a:p>
          <a:p>
            <a:r>
              <a:rPr lang="en-US" sz="1200" kern="1200" dirty="0">
                <a:solidFill>
                  <a:schemeClr val="tx1"/>
                </a:solidFill>
                <a:effectLst/>
                <a:latin typeface="+mn-lt"/>
                <a:ea typeface="+mn-ea"/>
                <a:cs typeface="+mn-cs"/>
              </a:rPr>
              <a:t>taking a SAMPLE history from a person injured in a road traffic crash:</a:t>
            </a:r>
          </a:p>
          <a:p>
            <a:endParaRPr lang="en-US" baseline="0" dirty="0"/>
          </a:p>
          <a:p>
            <a:endParaRPr lang="en-US" baseline="0" dirty="0"/>
          </a:p>
          <a:p>
            <a:r>
              <a:rPr lang="en-US" baseline="0" dirty="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/detail/221707/deep-thought</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53</a:t>
            </a:fld>
            <a:endParaRPr lang="en-US"/>
          </a:p>
        </p:txBody>
      </p:sp>
    </p:spTree>
    <p:extLst>
      <p:ext uri="{BB962C8B-B14F-4D97-AF65-F5344CB8AC3E}">
        <p14:creationId xmlns:p14="http://schemas.microsoft.com/office/powerpoint/2010/main" val="19261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Following the primary survey and SAMPLE history.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secondary survey is a </a:t>
            </a:r>
            <a:r>
              <a:rPr lang="en-US" sz="1200" b="1" kern="1200" dirty="0">
                <a:solidFill>
                  <a:schemeClr val="tx1"/>
                </a:solidFill>
                <a:effectLst/>
                <a:latin typeface="+mn-lt"/>
                <a:ea typeface="+mn-ea"/>
                <a:cs typeface="+mn-cs"/>
              </a:rPr>
              <a:t>detailed head-to-toe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examination </a:t>
            </a:r>
            <a:r>
              <a:rPr lang="en-US" sz="1200" kern="1200" dirty="0">
                <a:solidFill>
                  <a:schemeClr val="tx1"/>
                </a:solidFill>
                <a:effectLst/>
                <a:latin typeface="+mn-lt"/>
                <a:ea typeface="+mn-ea"/>
                <a:cs typeface="+mn-cs"/>
              </a:rPr>
              <a:t>designed to identify any additional injuries or issues requiring intervention.</a:t>
            </a:r>
          </a:p>
          <a:p>
            <a:r>
              <a:rPr lang="en-US" sz="1200" kern="1200" dirty="0">
                <a:solidFill>
                  <a:schemeClr val="tx1"/>
                </a:solidFill>
                <a:effectLst/>
                <a:latin typeface="+mn-lt"/>
                <a:ea typeface="+mn-ea"/>
                <a:cs typeface="+mn-cs"/>
              </a:rPr>
              <a:t>The secondary survey gives the provider an organized way to assess the entire body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signs of trauma that may not have been obvious on the primary survey.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very painful or frightening injuries may distract both patients and providers from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recognizing other injuries.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Always examine the entire body. If the secondary survey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identifies a primary survey condition, STOP AND RETURN IMMEDIATELY TO THE</a:t>
            </a:r>
          </a:p>
          <a:p>
            <a:r>
              <a:rPr lang="en-US" sz="1200" kern="1200" dirty="0">
                <a:solidFill>
                  <a:schemeClr val="tx1"/>
                </a:solidFill>
                <a:effectLst/>
                <a:latin typeface="+mn-lt"/>
                <a:ea typeface="+mn-ea"/>
                <a:cs typeface="+mn-cs"/>
              </a:rPr>
              <a:t>PRIMARY SURVEY to manage it.</a:t>
            </a: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54</a:t>
            </a:fld>
            <a:endParaRPr lang="en-US"/>
          </a:p>
        </p:txBody>
      </p:sp>
    </p:spTree>
    <p:extLst>
      <p:ext uri="{BB962C8B-B14F-4D97-AF65-F5344CB8AC3E}">
        <p14:creationId xmlns:p14="http://schemas.microsoft.com/office/powerpoint/2010/main" val="11423168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Look for:</a:t>
            </a:r>
          </a:p>
          <a:p>
            <a:r>
              <a:rPr lang="en-US" sz="1200" kern="1200" dirty="0">
                <a:solidFill>
                  <a:schemeClr val="tx1"/>
                </a:solidFill>
                <a:effectLst/>
                <a:latin typeface="+mn-lt"/>
                <a:ea typeface="+mn-ea"/>
                <a:cs typeface="+mn-cs"/>
              </a:rPr>
              <a:t>• Scalp wounds or bruising</a:t>
            </a:r>
          </a:p>
          <a:p>
            <a:r>
              <a:rPr lang="en-US" sz="1200" kern="1200" dirty="0">
                <a:solidFill>
                  <a:schemeClr val="tx1"/>
                </a:solidFill>
                <a:effectLst/>
                <a:latin typeface="+mn-lt"/>
                <a:ea typeface="+mn-ea"/>
                <a:cs typeface="+mn-cs"/>
              </a:rPr>
              <a:t>• Skull deformities</a:t>
            </a:r>
          </a:p>
          <a:p>
            <a:r>
              <a:rPr lang="en-US" sz="1200" kern="1200" dirty="0">
                <a:solidFill>
                  <a:schemeClr val="tx1"/>
                </a:solidFill>
                <a:effectLst/>
                <a:latin typeface="+mn-lt"/>
                <a:ea typeface="+mn-ea"/>
                <a:cs typeface="+mn-cs"/>
              </a:rPr>
              <a:t>• Blood in mouth or throat</a:t>
            </a:r>
          </a:p>
          <a:p>
            <a:r>
              <a:rPr lang="en-US" sz="1200" kern="1200" dirty="0">
                <a:solidFill>
                  <a:schemeClr val="tx1"/>
                </a:solidFill>
                <a:effectLst/>
                <a:latin typeface="+mn-lt"/>
                <a:ea typeface="+mn-ea"/>
                <a:cs typeface="+mn-cs"/>
              </a:rPr>
              <a:t>• Unequal or unresponsive pupils indicating head injury</a:t>
            </a:r>
          </a:p>
          <a:p>
            <a:r>
              <a:rPr lang="en-US" sz="1200" kern="1200" dirty="0">
                <a:solidFill>
                  <a:schemeClr val="tx1"/>
                </a:solidFill>
                <a:effectLst/>
                <a:latin typeface="+mn-lt"/>
                <a:ea typeface="+mn-ea"/>
                <a:cs typeface="+mn-cs"/>
              </a:rPr>
              <a:t>• Vision loss or changes and eye injuries</a:t>
            </a:r>
          </a:p>
          <a:p>
            <a:r>
              <a:rPr lang="en-US" sz="1200" kern="1200" dirty="0">
                <a:solidFill>
                  <a:schemeClr val="tx1"/>
                </a:solidFill>
                <a:effectLst/>
                <a:latin typeface="+mn-lt"/>
                <a:ea typeface="+mn-ea"/>
                <a:cs typeface="+mn-cs"/>
              </a:rPr>
              <a:t>• Any problems with eye movements</a:t>
            </a:r>
          </a:p>
          <a:p>
            <a:r>
              <a:rPr lang="en-US" sz="1200" kern="1200" dirty="0">
                <a:solidFill>
                  <a:schemeClr val="tx1"/>
                </a:solidFill>
                <a:effectLst/>
                <a:latin typeface="+mn-lt"/>
                <a:ea typeface="+mn-ea"/>
                <a:cs typeface="+mn-cs"/>
              </a:rPr>
              <a:t>• Blood or fluid from ear or nose, which can indicate tissue injury or</a:t>
            </a:r>
          </a:p>
          <a:p>
            <a:r>
              <a:rPr lang="en-US" sz="1200" kern="1200" dirty="0">
                <a:solidFill>
                  <a:schemeClr val="tx1"/>
                </a:solidFill>
                <a:effectLst/>
                <a:latin typeface="+mn-lt"/>
                <a:ea typeface="+mn-ea"/>
                <a:cs typeface="+mn-cs"/>
              </a:rPr>
              <a:t>skull fracture</a:t>
            </a:r>
          </a:p>
          <a:p>
            <a:r>
              <a:rPr lang="en-US" sz="1200" kern="1200" dirty="0">
                <a:solidFill>
                  <a:schemeClr val="tx1"/>
                </a:solidFill>
                <a:effectLst/>
                <a:latin typeface="+mn-lt"/>
                <a:ea typeface="+mn-ea"/>
                <a:cs typeface="+mn-cs"/>
              </a:rPr>
              <a:t>• Tooth injury or poor alignment of teeth</a:t>
            </a:r>
          </a:p>
          <a:p>
            <a:r>
              <a:rPr lang="en-US" sz="1200" kern="1200" dirty="0">
                <a:solidFill>
                  <a:schemeClr val="tx1"/>
                </a:solidFill>
                <a:effectLst/>
                <a:latin typeface="+mn-lt"/>
                <a:ea typeface="+mn-ea"/>
                <a:cs typeface="+mn-cs"/>
              </a:rPr>
              <a:t>• Signs of airway burns: ash, singed nasal hairs, new or worsening lip/</a:t>
            </a:r>
          </a:p>
          <a:p>
            <a:r>
              <a:rPr lang="en-US" sz="1200" kern="1200" dirty="0">
                <a:solidFill>
                  <a:schemeClr val="tx1"/>
                </a:solidFill>
                <a:effectLst/>
                <a:latin typeface="+mn-lt"/>
                <a:ea typeface="+mn-ea"/>
                <a:cs typeface="+mn-cs"/>
              </a:rPr>
              <a:t>mouth swelling</a:t>
            </a:r>
          </a:p>
          <a:p>
            <a:r>
              <a:rPr lang="en-US" sz="1200" b="1" kern="1200" dirty="0">
                <a:solidFill>
                  <a:schemeClr val="tx1"/>
                </a:solidFill>
                <a:effectLst/>
                <a:latin typeface="+mn-lt"/>
                <a:ea typeface="+mn-ea"/>
                <a:cs typeface="+mn-cs"/>
              </a:rPr>
              <a:t> Listen for:</a:t>
            </a:r>
          </a:p>
          <a:p>
            <a:r>
              <a:rPr lang="en-US" sz="1200" kern="1200" dirty="0">
                <a:solidFill>
                  <a:schemeClr val="tx1"/>
                </a:solidFill>
                <a:effectLst/>
                <a:latin typeface="+mn-lt"/>
                <a:ea typeface="+mn-ea"/>
                <a:cs typeface="+mn-cs"/>
              </a:rPr>
              <a:t>• Stridor which could indicate that the airway will obstruct soon</a:t>
            </a:r>
          </a:p>
          <a:p>
            <a:r>
              <a:rPr lang="en-US" sz="1200" kern="1200" dirty="0">
                <a:solidFill>
                  <a:schemeClr val="tx1"/>
                </a:solidFill>
                <a:effectLst/>
                <a:latin typeface="+mn-lt"/>
                <a:ea typeface="+mn-ea"/>
                <a:cs typeface="+mn-cs"/>
              </a:rPr>
              <a:t>• Gurgling indicating fluid in the airway</a:t>
            </a:r>
          </a:p>
          <a:p>
            <a:r>
              <a:rPr lang="en-US" sz="1200" kern="1200" dirty="0">
                <a:solidFill>
                  <a:schemeClr val="tx1"/>
                </a:solidFill>
                <a:effectLst/>
                <a:latin typeface="+mn-lt"/>
                <a:ea typeface="+mn-ea"/>
                <a:cs typeface="+mn-cs"/>
              </a:rPr>
              <a:t>• Changes in voice, which can indicate airway or vocal cord injury</a:t>
            </a:r>
          </a:p>
          <a:p>
            <a:r>
              <a:rPr lang="en-US" sz="1200" b="1" kern="1200" dirty="0">
                <a:solidFill>
                  <a:schemeClr val="tx1"/>
                </a:solidFill>
                <a:effectLst/>
                <a:latin typeface="+mn-lt"/>
                <a:ea typeface="+mn-ea"/>
                <a:cs typeface="+mn-cs"/>
              </a:rPr>
              <a:t> Feel for:</a:t>
            </a:r>
          </a:p>
          <a:p>
            <a:r>
              <a:rPr lang="en-US" sz="1200" kern="1200" dirty="0">
                <a:solidFill>
                  <a:schemeClr val="tx1"/>
                </a:solidFill>
                <a:effectLst/>
                <a:latin typeface="+mn-lt"/>
                <a:ea typeface="+mn-ea"/>
                <a:cs typeface="+mn-cs"/>
              </a:rPr>
              <a:t>• Tenderness or abnormal movement of facial bones, suggesting</a:t>
            </a:r>
          </a:p>
          <a:p>
            <a:r>
              <a:rPr lang="en-US" sz="1200" kern="1200" dirty="0">
                <a:solidFill>
                  <a:schemeClr val="tx1"/>
                </a:solidFill>
                <a:effectLst/>
                <a:latin typeface="+mn-lt"/>
                <a:ea typeface="+mn-ea"/>
                <a:cs typeface="+mn-cs"/>
              </a:rPr>
              <a:t>fracture</a:t>
            </a:r>
          </a:p>
          <a:p>
            <a:r>
              <a:rPr lang="en-US" sz="1200" kern="1200" dirty="0">
                <a:solidFill>
                  <a:schemeClr val="tx1"/>
                </a:solidFill>
                <a:effectLst/>
                <a:latin typeface="+mn-lt"/>
                <a:ea typeface="+mn-ea"/>
                <a:cs typeface="+mn-cs"/>
              </a:rPr>
              <a:t>• Loose teeth that may accidentally be inhaled</a:t>
            </a:r>
          </a:p>
          <a:p>
            <a:r>
              <a:rPr lang="en-US" sz="1200" kern="1200" dirty="0">
                <a:solidFill>
                  <a:schemeClr val="tx1"/>
                </a:solidFill>
                <a:effectLst/>
                <a:latin typeface="+mn-lt"/>
                <a:ea typeface="+mn-ea"/>
                <a:cs typeface="+mn-cs"/>
              </a:rPr>
              <a:t>• Defects or crepitus in the skull or facial bones concerning for fracture</a:t>
            </a: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55</a:t>
            </a:fld>
            <a:endParaRPr lang="en-US"/>
          </a:p>
        </p:txBody>
      </p:sp>
    </p:spTree>
    <p:extLst>
      <p:ext uri="{BB962C8B-B14F-4D97-AF65-F5344CB8AC3E}">
        <p14:creationId xmlns:p14="http://schemas.microsoft.com/office/powerpoint/2010/main" val="663971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Look for:</a:t>
            </a:r>
          </a:p>
          <a:p>
            <a:r>
              <a:rPr lang="en-US" sz="1200" kern="1200" dirty="0">
                <a:solidFill>
                  <a:schemeClr val="tx1"/>
                </a:solidFill>
                <a:effectLst/>
                <a:latin typeface="+mn-lt"/>
                <a:ea typeface="+mn-ea"/>
                <a:cs typeface="+mn-cs"/>
              </a:rPr>
              <a:t>• Reduced ability to move neck or pain on movement</a:t>
            </a:r>
          </a:p>
          <a:p>
            <a:r>
              <a:rPr lang="en-US" sz="1200" kern="1200" dirty="0">
                <a:solidFill>
                  <a:schemeClr val="tx1"/>
                </a:solidFill>
                <a:effectLst/>
                <a:latin typeface="+mn-lt"/>
                <a:ea typeface="+mn-ea"/>
                <a:cs typeface="+mn-cs"/>
              </a:rPr>
              <a:t>• Bruising, bleeding or swelling</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Haematoma</a:t>
            </a:r>
            <a:r>
              <a:rPr lang="en-US" sz="1200" kern="1200" dirty="0">
                <a:solidFill>
                  <a:schemeClr val="tx1"/>
                </a:solidFill>
                <a:effectLst/>
                <a:latin typeface="+mn-lt"/>
                <a:ea typeface="+mn-ea"/>
                <a:cs typeface="+mn-cs"/>
              </a:rPr>
              <a:t> (bruising/bleeding under the skin) – this may eventually</a:t>
            </a:r>
          </a:p>
          <a:p>
            <a:r>
              <a:rPr lang="en-US" sz="1200" kern="1200" dirty="0">
                <a:solidFill>
                  <a:schemeClr val="tx1"/>
                </a:solidFill>
                <a:effectLst/>
                <a:latin typeface="+mn-lt"/>
                <a:ea typeface="+mn-ea"/>
                <a:cs typeface="+mn-cs"/>
              </a:rPr>
              <a:t>cause airway obstruction</a:t>
            </a:r>
          </a:p>
          <a:p>
            <a:r>
              <a:rPr lang="en-US" sz="1200" kern="1200" dirty="0">
                <a:solidFill>
                  <a:schemeClr val="tx1"/>
                </a:solidFill>
                <a:effectLst/>
                <a:latin typeface="+mn-lt"/>
                <a:ea typeface="+mn-ea"/>
                <a:cs typeface="+mn-cs"/>
              </a:rPr>
              <a:t>• Penetrating neck wounds</a:t>
            </a:r>
          </a:p>
          <a:p>
            <a:r>
              <a:rPr lang="en-US" sz="1200" kern="1200" dirty="0">
                <a:solidFill>
                  <a:schemeClr val="tx1"/>
                </a:solidFill>
                <a:effectLst/>
                <a:latin typeface="+mn-lt"/>
                <a:ea typeface="+mn-ea"/>
                <a:cs typeface="+mn-cs"/>
              </a:rPr>
              <a:t>• Distended neck veins (which may indicate tension pneumothorax or</a:t>
            </a:r>
          </a:p>
          <a:p>
            <a:r>
              <a:rPr lang="en-US" sz="1200" kern="1200" dirty="0">
                <a:solidFill>
                  <a:schemeClr val="tx1"/>
                </a:solidFill>
                <a:effectLst/>
                <a:latin typeface="+mn-lt"/>
                <a:ea typeface="+mn-ea"/>
                <a:cs typeface="+mn-cs"/>
              </a:rPr>
              <a:t>tamponade)</a:t>
            </a:r>
          </a:p>
          <a:p>
            <a:r>
              <a:rPr lang="en-US" sz="1200" b="1" kern="1200" dirty="0">
                <a:solidFill>
                  <a:schemeClr val="tx1"/>
                </a:solidFill>
                <a:effectLst/>
                <a:latin typeface="+mn-lt"/>
                <a:ea typeface="+mn-ea"/>
                <a:cs typeface="+mn-cs"/>
              </a:rPr>
              <a:t> Feel for:</a:t>
            </a:r>
          </a:p>
          <a:p>
            <a:r>
              <a:rPr lang="en-US" sz="1200" kern="1200" dirty="0">
                <a:solidFill>
                  <a:schemeClr val="tx1"/>
                </a:solidFill>
                <a:effectLst/>
                <a:latin typeface="+mn-lt"/>
                <a:ea typeface="+mn-ea"/>
                <a:cs typeface="+mn-cs"/>
              </a:rPr>
              <a:t>• Air in the skin or soft tissue – concerning for airway injury or</a:t>
            </a:r>
          </a:p>
          <a:p>
            <a:r>
              <a:rPr lang="en-US" sz="1200" kern="1200" dirty="0">
                <a:solidFill>
                  <a:schemeClr val="tx1"/>
                </a:solidFill>
                <a:effectLst/>
                <a:latin typeface="+mn-lt"/>
                <a:ea typeface="+mn-ea"/>
                <a:cs typeface="+mn-cs"/>
              </a:rPr>
              <a:t>pneumothorax</a:t>
            </a:r>
          </a:p>
          <a:p>
            <a:r>
              <a:rPr lang="en-US" sz="1200" kern="1200" dirty="0">
                <a:solidFill>
                  <a:schemeClr val="tx1"/>
                </a:solidFill>
                <a:effectLst/>
                <a:latin typeface="+mn-lt"/>
                <a:ea typeface="+mn-ea"/>
                <a:cs typeface="+mn-cs"/>
              </a:rPr>
              <a:t>• Tenderness or deformity along the spine – concerning for fracture</a:t>
            </a:r>
          </a:p>
          <a:p>
            <a:pPr marL="0" marR="0" lvl="0" indent="0" algn="l" rtl="0">
              <a:lnSpc>
                <a:spcPct val="115000"/>
              </a:lnSpc>
              <a:spcBef>
                <a:spcPts val="0"/>
              </a:spcBef>
              <a:spcAft>
                <a:spcPts val="0"/>
              </a:spcAft>
              <a:buClr>
                <a:schemeClr val="dk1"/>
              </a:buClr>
              <a:buSzPct val="25000"/>
              <a:buFont typeface="Arial"/>
              <a:buNone/>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56</a:t>
            </a:fld>
            <a:endParaRPr lang="en-US"/>
          </a:p>
        </p:txBody>
      </p:sp>
    </p:spTree>
    <p:extLst>
      <p:ext uri="{BB962C8B-B14F-4D97-AF65-F5344CB8AC3E}">
        <p14:creationId xmlns:p14="http://schemas.microsoft.com/office/powerpoint/2010/main" val="1331013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endParaRPr lang="en-US" sz="1200" b="0" i="0" u="none" strike="noStrike" cap="none" dirty="0">
              <a:solidFill>
                <a:schemeClr val="dk1"/>
              </a:solidFill>
              <a:latin typeface="Lato"/>
              <a:ea typeface="Lato"/>
              <a:cs typeface="Lato"/>
              <a:sym typeface="Lato"/>
            </a:endParaRPr>
          </a:p>
          <a:p>
            <a:r>
              <a:rPr lang="en-US" sz="1200" b="1" kern="1200" dirty="0">
                <a:solidFill>
                  <a:schemeClr val="tx1"/>
                </a:solidFill>
                <a:effectLst/>
                <a:latin typeface="+mn-lt"/>
                <a:ea typeface="+mn-ea"/>
                <a:cs typeface="+mn-cs"/>
              </a:rPr>
              <a:t> Look for:</a:t>
            </a:r>
          </a:p>
          <a:p>
            <a:r>
              <a:rPr lang="en-US" sz="1200" kern="1200" dirty="0">
                <a:solidFill>
                  <a:schemeClr val="tx1"/>
                </a:solidFill>
                <a:effectLst/>
                <a:latin typeface="+mn-lt"/>
                <a:ea typeface="+mn-ea"/>
                <a:cs typeface="+mn-cs"/>
              </a:rPr>
              <a:t>• Bruising, deformity, wounds</a:t>
            </a:r>
          </a:p>
          <a:p>
            <a:r>
              <a:rPr lang="en-US" sz="1200" kern="1200" dirty="0">
                <a:solidFill>
                  <a:schemeClr val="tx1"/>
                </a:solidFill>
                <a:effectLst/>
                <a:latin typeface="+mn-lt"/>
                <a:ea typeface="+mn-ea"/>
                <a:cs typeface="+mn-cs"/>
              </a:rPr>
              <a:t>• Uneven chest wall movement–concerning for pneumothorax or flail</a:t>
            </a:r>
          </a:p>
          <a:p>
            <a:r>
              <a:rPr lang="en-US" sz="1200" kern="1200" dirty="0">
                <a:solidFill>
                  <a:schemeClr val="tx1"/>
                </a:solidFill>
                <a:effectLst/>
                <a:latin typeface="+mn-lt"/>
                <a:ea typeface="+mn-ea"/>
                <a:cs typeface="+mn-cs"/>
              </a:rPr>
              <a:t>chest</a:t>
            </a:r>
          </a:p>
          <a:p>
            <a:r>
              <a:rPr lang="en-US" sz="1200" kern="1200" dirty="0">
                <a:solidFill>
                  <a:schemeClr val="tx1"/>
                </a:solidFill>
                <a:effectLst/>
                <a:latin typeface="+mn-lt"/>
                <a:ea typeface="+mn-ea"/>
                <a:cs typeface="+mn-cs"/>
              </a:rPr>
              <a:t>• Burns around the entire chest (circumferential) which can cause</a:t>
            </a:r>
          </a:p>
          <a:p>
            <a:r>
              <a:rPr lang="en-US" sz="1200" kern="1200" dirty="0">
                <a:solidFill>
                  <a:schemeClr val="tx1"/>
                </a:solidFill>
                <a:effectLst/>
                <a:latin typeface="+mn-lt"/>
                <a:ea typeface="+mn-ea"/>
                <a:cs typeface="+mn-cs"/>
              </a:rPr>
              <a:t>difficulty in breathing</a:t>
            </a:r>
          </a:p>
          <a:p>
            <a:r>
              <a:rPr lang="en-US" sz="1200" b="1" kern="1200" dirty="0">
                <a:solidFill>
                  <a:schemeClr val="tx1"/>
                </a:solidFill>
                <a:effectLst/>
                <a:latin typeface="+mn-lt"/>
                <a:ea typeface="+mn-ea"/>
                <a:cs typeface="+mn-cs"/>
              </a:rPr>
              <a:t> Listen for:</a:t>
            </a:r>
          </a:p>
          <a:p>
            <a:r>
              <a:rPr lang="en-US" sz="1200" kern="1200" dirty="0">
                <a:solidFill>
                  <a:schemeClr val="tx1"/>
                </a:solidFill>
                <a:effectLst/>
                <a:latin typeface="+mn-lt"/>
                <a:ea typeface="+mn-ea"/>
                <a:cs typeface="+mn-cs"/>
              </a:rPr>
              <a:t>• Breath sounds (decreased, unequal or absent, wheeze, </a:t>
            </a:r>
            <a:r>
              <a:rPr lang="en-US" sz="1200" kern="1200" dirty="0" err="1">
                <a:solidFill>
                  <a:schemeClr val="tx1"/>
                </a:solidFill>
                <a:effectLst/>
                <a:latin typeface="+mn-lt"/>
                <a:ea typeface="+mn-ea"/>
                <a:cs typeface="+mn-cs"/>
              </a:rPr>
              <a:t>crepitations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Muffled heart sounds – concerning for pericardial tamponade</a:t>
            </a:r>
          </a:p>
          <a:p>
            <a:r>
              <a:rPr lang="en-US" sz="1200" b="1" kern="1200" dirty="0">
                <a:solidFill>
                  <a:schemeClr val="tx1"/>
                </a:solidFill>
                <a:effectLst/>
                <a:latin typeface="+mn-lt"/>
                <a:ea typeface="+mn-ea"/>
                <a:cs typeface="+mn-cs"/>
              </a:rPr>
              <a:t> Feel for:</a:t>
            </a:r>
          </a:p>
          <a:p>
            <a:r>
              <a:rPr lang="en-US" sz="1200" kern="1200" dirty="0">
                <a:solidFill>
                  <a:schemeClr val="tx1"/>
                </a:solidFill>
                <a:effectLst/>
                <a:latin typeface="+mn-lt"/>
                <a:ea typeface="+mn-ea"/>
                <a:cs typeface="+mn-cs"/>
              </a:rPr>
              <a:t>• Tenderness</a:t>
            </a:r>
          </a:p>
          <a:p>
            <a:r>
              <a:rPr lang="en-US" sz="1200" kern="1200" dirty="0">
                <a:solidFill>
                  <a:schemeClr val="tx1"/>
                </a:solidFill>
                <a:effectLst/>
                <a:latin typeface="+mn-lt"/>
                <a:ea typeface="+mn-ea"/>
                <a:cs typeface="+mn-cs"/>
              </a:rPr>
              <a:t>• Crepitus – concerning for fracture or pneumothorax</a:t>
            </a:r>
          </a:p>
          <a:p>
            <a:pPr marL="0" marR="0" lvl="0" indent="0" algn="l" rtl="0">
              <a:lnSpc>
                <a:spcPct val="115000"/>
              </a:lnSpc>
              <a:spcBef>
                <a:spcPts val="0"/>
              </a:spcBef>
              <a:spcAft>
                <a:spcPts val="0"/>
              </a:spcAft>
              <a:buClr>
                <a:schemeClr val="dk1"/>
              </a:buClr>
              <a:buSzPct val="25000"/>
              <a:buFont typeface="Arial"/>
              <a:buNone/>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57</a:t>
            </a:fld>
            <a:endParaRPr lang="en-US"/>
          </a:p>
        </p:txBody>
      </p:sp>
    </p:spTree>
    <p:extLst>
      <p:ext uri="{BB962C8B-B14F-4D97-AF65-F5344CB8AC3E}">
        <p14:creationId xmlns:p14="http://schemas.microsoft.com/office/powerpoint/2010/main" val="14627948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Look for:</a:t>
            </a:r>
          </a:p>
          <a:p>
            <a:r>
              <a:rPr lang="en-US" sz="1200" kern="1200" dirty="0">
                <a:solidFill>
                  <a:schemeClr val="tx1"/>
                </a:solidFill>
                <a:effectLst/>
                <a:latin typeface="+mn-lt"/>
                <a:ea typeface="+mn-ea"/>
                <a:cs typeface="+mn-cs"/>
              </a:rPr>
              <a:t>• Abdominal distension</a:t>
            </a:r>
          </a:p>
          <a:p>
            <a:r>
              <a:rPr lang="en-US" sz="1200" kern="1200" dirty="0">
                <a:solidFill>
                  <a:schemeClr val="tx1"/>
                </a:solidFill>
                <a:effectLst/>
                <a:latin typeface="+mn-lt"/>
                <a:ea typeface="+mn-ea"/>
                <a:cs typeface="+mn-cs"/>
              </a:rPr>
              <a:t>• Visible abdominal wounds, bruising or abrasions</a:t>
            </a:r>
          </a:p>
          <a:p>
            <a:r>
              <a:rPr lang="en-US" sz="1200" kern="1200" dirty="0">
                <a:solidFill>
                  <a:schemeClr val="tx1"/>
                </a:solidFill>
                <a:effectLst/>
                <a:latin typeface="+mn-lt"/>
                <a:ea typeface="+mn-ea"/>
                <a:cs typeface="+mn-cs"/>
              </a:rPr>
              <a:t>• Bruising on back or abdomen, which may indicate internal bleeding</a:t>
            </a:r>
          </a:p>
          <a:p>
            <a:r>
              <a:rPr lang="en-US" sz="1200" kern="1200" dirty="0">
                <a:solidFill>
                  <a:schemeClr val="tx1"/>
                </a:solidFill>
                <a:effectLst/>
                <a:latin typeface="+mn-lt"/>
                <a:ea typeface="+mn-ea"/>
                <a:cs typeface="+mn-cs"/>
              </a:rPr>
              <a:t>• Circumferential burns to the abdomen (may cause severe problems</a:t>
            </a:r>
          </a:p>
          <a:p>
            <a:r>
              <a:rPr lang="en-US" sz="1200" kern="1200" dirty="0">
                <a:solidFill>
                  <a:schemeClr val="tx1"/>
                </a:solidFill>
                <a:effectLst/>
                <a:latin typeface="+mn-lt"/>
                <a:ea typeface="+mn-ea"/>
                <a:cs typeface="+mn-cs"/>
              </a:rPr>
              <a:t>with breathing)</a:t>
            </a:r>
          </a:p>
          <a:p>
            <a:r>
              <a:rPr lang="en-US" sz="1200" b="1" kern="1200" dirty="0">
                <a:solidFill>
                  <a:schemeClr val="tx1"/>
                </a:solidFill>
                <a:effectLst/>
                <a:latin typeface="+mn-lt"/>
                <a:ea typeface="+mn-ea"/>
                <a:cs typeface="+mn-cs"/>
              </a:rPr>
              <a:t> Feel for:</a:t>
            </a:r>
          </a:p>
          <a:p>
            <a:r>
              <a:rPr lang="en-US" sz="1200" kern="1200" dirty="0">
                <a:solidFill>
                  <a:schemeClr val="tx1"/>
                </a:solidFill>
                <a:effectLst/>
                <a:latin typeface="+mn-lt"/>
                <a:ea typeface="+mn-ea"/>
                <a:cs typeface="+mn-cs"/>
              </a:rPr>
              <a:t>• Abdominal rebound tenderness (pain when releasing pressure on the</a:t>
            </a:r>
          </a:p>
          <a:p>
            <a:r>
              <a:rPr lang="en-US" sz="1200" kern="1200" dirty="0">
                <a:solidFill>
                  <a:schemeClr val="tx1"/>
                </a:solidFill>
                <a:effectLst/>
                <a:latin typeface="+mn-lt"/>
                <a:ea typeface="+mn-ea"/>
                <a:cs typeface="+mn-cs"/>
              </a:rPr>
              <a:t>abdomen) or guarding (sudden contraction of the abdominal wall</a:t>
            </a:r>
          </a:p>
          <a:p>
            <a:r>
              <a:rPr lang="en-US" sz="1200" kern="1200" dirty="0">
                <a:solidFill>
                  <a:schemeClr val="tx1"/>
                </a:solidFill>
                <a:effectLst/>
                <a:latin typeface="+mn-lt"/>
                <a:ea typeface="+mn-ea"/>
                <a:cs typeface="+mn-cs"/>
              </a:rPr>
              <a:t>muscles when abdomen is pressed), suggesting serious injury</a:t>
            </a:r>
          </a:p>
          <a:p>
            <a:r>
              <a:rPr lang="en-US" sz="1200" kern="1200" dirty="0">
                <a:solidFill>
                  <a:schemeClr val="tx1"/>
                </a:solidFill>
                <a:effectLst/>
                <a:latin typeface="+mn-lt"/>
                <a:ea typeface="+mn-ea"/>
                <a:cs typeface="+mn-cs"/>
              </a:rPr>
              <a:t>• Abdominal tenderness which can indicate organ or blood vessel</a:t>
            </a:r>
          </a:p>
          <a:p>
            <a:r>
              <a:rPr lang="en-US" sz="1200" kern="1200" dirty="0">
                <a:solidFill>
                  <a:schemeClr val="tx1"/>
                </a:solidFill>
                <a:effectLst/>
                <a:latin typeface="+mn-lt"/>
                <a:ea typeface="+mn-ea"/>
                <a:cs typeface="+mn-cs"/>
              </a:rPr>
              <a:t>injury</a:t>
            </a:r>
          </a:p>
          <a:p>
            <a:pPr marL="0" marR="0" lvl="0" indent="0" algn="l" rtl="0">
              <a:lnSpc>
                <a:spcPct val="115000"/>
              </a:lnSpc>
              <a:spcBef>
                <a:spcPts val="0"/>
              </a:spcBef>
              <a:spcAft>
                <a:spcPts val="0"/>
              </a:spcAft>
              <a:buClr>
                <a:schemeClr val="dk1"/>
              </a:buClr>
              <a:buSzPct val="25000"/>
              <a:buFont typeface="Arial"/>
              <a:buNone/>
            </a:pPr>
            <a:endParaRPr lang="en" sz="1400" dirty="0">
              <a:solidFill>
                <a:srgbClr val="252525"/>
              </a:solidFill>
            </a:endParaRPr>
          </a:p>
          <a:p>
            <a:pPr marL="177800" indent="-177800">
              <a:lnSpc>
                <a:spcPct val="115000"/>
              </a:lnSpc>
              <a:buClr>
                <a:schemeClr val="dk1"/>
              </a:buClr>
              <a:buSzPct val="100000"/>
              <a:buFont typeface="Lato"/>
              <a:buChar char="•"/>
            </a:pPr>
            <a:endParaRPr lang="en" sz="1400"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Image: Abdominal Quadrant Regions</a:t>
            </a:r>
          </a:p>
          <a:p>
            <a:r>
              <a:rPr lang="en-US" sz="1400" b="0" i="0" kern="1200" dirty="0">
                <a:solidFill>
                  <a:schemeClr val="tx1"/>
                </a:solidFill>
                <a:effectLst/>
                <a:latin typeface="+mn-lt"/>
                <a:ea typeface="+mn-ea"/>
                <a:cs typeface="+mn-cs"/>
              </a:rPr>
              <a:t>Title: Abdominal Quadrant Regions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Creator</a:t>
            </a:r>
            <a:r>
              <a:rPr lang="en-US" sz="14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OpenStax</a:t>
            </a:r>
            <a:r>
              <a:rPr lang="en-US" sz="1400" b="0" i="0" kern="1200" dirty="0" err="1">
                <a:solidFill>
                  <a:schemeClr val="tx1"/>
                </a:solidFill>
                <a:effectLst/>
                <a:latin typeface="+mn-lt"/>
                <a:ea typeface="+mn-ea"/>
                <a:cs typeface="+mn-cs"/>
              </a:rPr>
              <a:t>Source</a:t>
            </a:r>
            <a:r>
              <a:rPr lang="en-US" sz="1400" b="0" i="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Source: https://</a:t>
            </a:r>
            <a:r>
              <a:rPr lang="en-US" sz="1400" b="0" i="0" kern="1200" dirty="0" err="1">
                <a:solidFill>
                  <a:schemeClr val="tx1"/>
                </a:solidFill>
                <a:effectLst/>
                <a:latin typeface="+mn-lt"/>
                <a:ea typeface="+mn-ea"/>
                <a:cs typeface="+mn-cs"/>
              </a:rPr>
              <a:t>commons.wikimedia.org</a:t>
            </a:r>
            <a:r>
              <a:rPr lang="en-US" sz="1400" b="0" i="0" kern="1200" dirty="0">
                <a:solidFill>
                  <a:schemeClr val="tx1"/>
                </a:solidFill>
                <a:effectLst/>
                <a:latin typeface="+mn-lt"/>
                <a:ea typeface="+mn-ea"/>
                <a:cs typeface="+mn-cs"/>
              </a:rPr>
              <a:t>/wiki/File%3AAbdominal_Quadrant_Regions.jpg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Copyright information: </a:t>
            </a:r>
            <a:r>
              <a:rPr lang="en-US" sz="1400" b="0" i="0" u="sng" kern="1200" dirty="0">
                <a:solidFill>
                  <a:schemeClr val="tx1"/>
                </a:solidFill>
                <a:effectLst/>
                <a:latin typeface="+mn-lt"/>
                <a:ea typeface="+mn-ea"/>
                <a:cs typeface="+mn-cs"/>
                <a:hlinkClick r:id="rId3" tooltip="w:en:Creative Commons"/>
              </a:rPr>
              <a:t>Creative Commons</a:t>
            </a:r>
            <a:r>
              <a:rPr lang="en-US" sz="1400" b="0" i="0" kern="1200" dirty="0">
                <a:solidFill>
                  <a:schemeClr val="tx1"/>
                </a:solidFill>
                <a:effectLst/>
                <a:latin typeface="+mn-lt"/>
                <a:ea typeface="+mn-ea"/>
                <a:cs typeface="+mn-cs"/>
              </a:rPr>
              <a:t> </a:t>
            </a:r>
            <a:r>
              <a:rPr lang="en-US" sz="1400" b="0" i="0" u="none" strike="noStrike" kern="1200" dirty="0">
                <a:solidFill>
                  <a:schemeClr val="tx1"/>
                </a:solidFill>
                <a:effectLst/>
                <a:latin typeface="+mn-lt"/>
                <a:ea typeface="+mn-ea"/>
                <a:cs typeface="+mn-cs"/>
                <a:hlinkClick r:id="rId4"/>
              </a:rPr>
              <a:t>Attribution-Share Alike 3.0 Unported</a:t>
            </a:r>
            <a:r>
              <a:rPr lang="en-US" sz="1400" b="0" i="0" kern="1200" dirty="0">
                <a:solidFill>
                  <a:schemeClr val="tx1"/>
                </a:solidFill>
                <a:effectLst/>
                <a:latin typeface="+mn-lt"/>
                <a:ea typeface="+mn-ea"/>
                <a:cs typeface="+mn-cs"/>
              </a:rPr>
              <a:t> license.</a:t>
            </a:r>
            <a:endParaRPr lang="en-US" sz="1400" dirty="0"/>
          </a:p>
          <a:p>
            <a:pPr marL="0" marR="0" lvl="0" indent="0" algn="l" rtl="0">
              <a:lnSpc>
                <a:spcPct val="100000"/>
              </a:lnSpc>
              <a:spcBef>
                <a:spcPts val="0"/>
              </a:spcBef>
              <a:spcAft>
                <a:spcPts val="0"/>
              </a:spcAft>
              <a:buClr>
                <a:srgbClr val="000000"/>
              </a:buClr>
              <a:buFont typeface="Arial"/>
              <a:buNone/>
            </a:pPr>
            <a:endParaRPr lang="en" sz="1400" b="0" i="0" u="none" strike="noStrike" cap="none" dirty="0">
              <a:solidFill>
                <a:srgbClr val="000000"/>
              </a:solidFill>
              <a:latin typeface="Lato"/>
              <a:ea typeface="Lato"/>
              <a:cs typeface="Lato"/>
              <a:sym typeface="Lato"/>
            </a:endParaRPr>
          </a:p>
          <a:p>
            <a:pPr marL="177800" indent="-177800">
              <a:lnSpc>
                <a:spcPct val="115000"/>
              </a:lnSpc>
              <a:buFont typeface="Lato"/>
              <a:buChar char="•"/>
            </a:pPr>
            <a:endParaRPr lang="en" sz="1400" b="0" i="0" u="none" strike="noStrike" cap="none" dirty="0">
              <a:solidFill>
                <a:schemeClr val="dk1"/>
              </a:solidFill>
              <a:latin typeface="+mn-lt"/>
              <a:ea typeface="Calibri"/>
              <a:cs typeface="Calibri"/>
              <a:sym typeface="Calibri"/>
            </a:endParaRPr>
          </a:p>
          <a:p>
            <a:pPr marL="0" marR="0" lvl="0" indent="0" algn="l" rtl="0">
              <a:lnSpc>
                <a:spcPct val="90000"/>
              </a:lnSpc>
              <a:spcBef>
                <a:spcPts val="800"/>
              </a:spcBef>
              <a:spcAft>
                <a:spcPts val="0"/>
              </a:spcAft>
              <a:buClr>
                <a:schemeClr val="dk1"/>
              </a:buClr>
              <a:buSzPct val="25000"/>
              <a:buFont typeface="Arial"/>
              <a:buNone/>
            </a:pPr>
            <a:endParaRPr lang="en" sz="1400" b="0" i="0" u="none" strike="noStrike" cap="none" dirty="0">
              <a:solidFill>
                <a:schemeClr val="dk1"/>
              </a:solidFill>
              <a:latin typeface="+mn-lt"/>
              <a:ea typeface="Calibri"/>
              <a:cs typeface="Calibri"/>
              <a:sym typeface="Calibri"/>
            </a:endParaRPr>
          </a:p>
          <a:p>
            <a:pPr marL="0" marR="0" lvl="0" indent="0" algn="l" rtl="0">
              <a:lnSpc>
                <a:spcPct val="90000"/>
              </a:lnSpc>
              <a:spcBef>
                <a:spcPts val="800"/>
              </a:spcBef>
              <a:spcAft>
                <a:spcPts val="0"/>
              </a:spcAft>
              <a:buClr>
                <a:schemeClr val="dk1"/>
              </a:buClr>
              <a:buSzPct val="25000"/>
              <a:buFont typeface="Arial"/>
              <a:buNone/>
            </a:pPr>
            <a:endParaRPr lang="en" sz="1400" b="0" i="0" u="none" strike="noStrike" cap="none" dirty="0">
              <a:solidFill>
                <a:schemeClr val="dk1"/>
              </a:solidFill>
              <a:latin typeface="+mn-lt"/>
              <a:ea typeface="Calibri"/>
              <a:cs typeface="Calibri"/>
              <a:sym typeface="Calibri"/>
            </a:endParaRPr>
          </a:p>
          <a:p>
            <a:pPr marL="0" marR="0" lvl="0" indent="0" algn="l" rtl="0">
              <a:lnSpc>
                <a:spcPct val="90000"/>
              </a:lnSpc>
              <a:spcBef>
                <a:spcPts val="800"/>
              </a:spcBef>
              <a:spcAft>
                <a:spcPts val="0"/>
              </a:spcAft>
              <a:buClr>
                <a:schemeClr val="dk1"/>
              </a:buClr>
              <a:buSzPct val="25000"/>
              <a:buFont typeface="Arial"/>
              <a:buNone/>
            </a:pPr>
            <a:endParaRPr lang="en" sz="1000" b="1" i="0" u="none" strike="noStrike" cap="none" dirty="0">
              <a:solidFill>
                <a:schemeClr val="dk1"/>
              </a:solidFill>
              <a:latin typeface="+mn-lt"/>
              <a:ea typeface="Calibri"/>
              <a:cs typeface="Calibri"/>
              <a:sym typeface="Calibri"/>
            </a:endParaRPr>
          </a:p>
          <a:p>
            <a:pPr marL="0" marR="0" lvl="0" indent="0" algn="l" rtl="0">
              <a:lnSpc>
                <a:spcPct val="90000"/>
              </a:lnSpc>
              <a:spcBef>
                <a:spcPts val="800"/>
              </a:spcBef>
              <a:spcAft>
                <a:spcPts val="0"/>
              </a:spcAft>
              <a:buClr>
                <a:schemeClr val="dk1"/>
              </a:buClr>
              <a:buSzPct val="25000"/>
              <a:buFont typeface="Arial"/>
              <a:buNone/>
            </a:pPr>
            <a:endParaRPr lang="en" sz="1000" b="1" i="0" u="none" strike="noStrike" cap="none" dirty="0">
              <a:solidFill>
                <a:schemeClr val="dk1"/>
              </a:solidFill>
              <a:latin typeface="+mn-lt"/>
              <a:ea typeface="Calibri"/>
              <a:cs typeface="Calibri"/>
              <a:sym typeface="Calibri"/>
            </a:endParaRPr>
          </a:p>
          <a:p>
            <a:pPr marL="0" marR="0" lvl="0" indent="0" algn="l" rtl="0">
              <a:lnSpc>
                <a:spcPct val="90000"/>
              </a:lnSpc>
              <a:spcBef>
                <a:spcPts val="800"/>
              </a:spcBef>
              <a:spcAft>
                <a:spcPts val="0"/>
              </a:spcAft>
              <a:buClr>
                <a:schemeClr val="dk1"/>
              </a:buClr>
              <a:buSzPct val="25000"/>
              <a:buFont typeface="Arial"/>
              <a:buNone/>
            </a:pPr>
            <a:endParaRPr lang="en" sz="1800" b="0" i="0" u="none" strike="noStrike" cap="none" dirty="0">
              <a:solidFill>
                <a:schemeClr val="dk1"/>
              </a:solidFill>
              <a:latin typeface="+mn-lt"/>
              <a:ea typeface="Calibri"/>
              <a:cs typeface="Calibri"/>
              <a:sym typeface="Calibri"/>
            </a:endParaRPr>
          </a:p>
          <a:p>
            <a:pPr marL="0" marR="0" lvl="0" indent="0" algn="l" rtl="0">
              <a:lnSpc>
                <a:spcPct val="90000"/>
              </a:lnSpc>
              <a:spcBef>
                <a:spcPts val="800"/>
              </a:spcBef>
              <a:spcAft>
                <a:spcPts val="0"/>
              </a:spcAft>
              <a:buClr>
                <a:schemeClr val="dk1"/>
              </a:buClr>
              <a:buSzPct val="25000"/>
              <a:buFont typeface="Arial"/>
              <a:buNone/>
            </a:pPr>
            <a:r>
              <a:rPr lang="en" sz="600" b="0" i="0" u="none" strike="noStrike" cap="none" dirty="0">
                <a:solidFill>
                  <a:srgbClr val="252525"/>
                </a:solidFill>
                <a:highlight>
                  <a:srgbClr val="FFFFFF"/>
                </a:highlight>
                <a:latin typeface="Arial"/>
                <a:ea typeface="Arial"/>
                <a:cs typeface="Arial"/>
                <a:sym typeface="Arial"/>
              </a:rPr>
              <a:t>					</a:t>
            </a:r>
          </a:p>
          <a:p>
            <a:pPr marL="0" marR="0" lvl="0" indent="0" algn="l" rtl="0">
              <a:lnSpc>
                <a:spcPct val="115000"/>
              </a:lnSpc>
              <a:spcBef>
                <a:spcPts val="0"/>
              </a:spcBef>
              <a:spcAft>
                <a:spcPts val="0"/>
              </a:spcAft>
              <a:buClr>
                <a:schemeClr val="dk1"/>
              </a:buClr>
              <a:buSzPct val="25000"/>
              <a:buFont typeface="Arial"/>
              <a:buNone/>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58</a:t>
            </a:fld>
            <a:endParaRPr lang="en-US"/>
          </a:p>
        </p:txBody>
      </p:sp>
    </p:spTree>
    <p:extLst>
      <p:ext uri="{BB962C8B-B14F-4D97-AF65-F5344CB8AC3E}">
        <p14:creationId xmlns:p14="http://schemas.microsoft.com/office/powerpoint/2010/main" val="9160068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endParaRPr lang="en-US" sz="1200" b="0" i="0" u="none" strike="noStrike" cap="none" dirty="0">
              <a:solidFill>
                <a:schemeClr val="dk1"/>
              </a:solidFill>
              <a:latin typeface="Lato"/>
              <a:ea typeface="Lato"/>
              <a:cs typeface="Lato"/>
              <a:sym typeface="Lato"/>
            </a:endParaRPr>
          </a:p>
          <a:p>
            <a:r>
              <a:rPr lang="en-US" sz="1200" b="1" kern="1200" dirty="0">
                <a:solidFill>
                  <a:schemeClr val="tx1"/>
                </a:solidFill>
                <a:effectLst/>
                <a:latin typeface="+mn-lt"/>
                <a:ea typeface="+mn-ea"/>
                <a:cs typeface="+mn-cs"/>
              </a:rPr>
              <a:t> Look for:</a:t>
            </a:r>
          </a:p>
          <a:p>
            <a:r>
              <a:rPr lang="en-US" sz="1200" kern="1200" dirty="0">
                <a:solidFill>
                  <a:schemeClr val="tx1"/>
                </a:solidFill>
                <a:effectLst/>
                <a:latin typeface="+mn-lt"/>
                <a:ea typeface="+mn-ea"/>
                <a:cs typeface="+mn-cs"/>
              </a:rPr>
              <a:t>• Bruising/lacerations to pelvis</a:t>
            </a:r>
          </a:p>
          <a:p>
            <a:r>
              <a:rPr lang="en-US" sz="1200" kern="1200" dirty="0">
                <a:solidFill>
                  <a:schemeClr val="tx1"/>
                </a:solidFill>
                <a:effectLst/>
                <a:latin typeface="+mn-lt"/>
                <a:ea typeface="+mn-ea"/>
                <a:cs typeface="+mn-cs"/>
              </a:rPr>
              <a:t>• Blood at the opening of the penis or rectum. May be a sign of sexual</a:t>
            </a:r>
          </a:p>
          <a:p>
            <a:r>
              <a:rPr lang="en-US" sz="1200" kern="1200" dirty="0">
                <a:solidFill>
                  <a:schemeClr val="tx1"/>
                </a:solidFill>
                <a:effectLst/>
                <a:latin typeface="+mn-lt"/>
                <a:ea typeface="+mn-ea"/>
                <a:cs typeface="+mn-cs"/>
              </a:rPr>
              <a:t>assault.</a:t>
            </a:r>
          </a:p>
          <a:p>
            <a:r>
              <a:rPr lang="en-US" sz="1200" kern="1200" dirty="0">
                <a:solidFill>
                  <a:schemeClr val="tx1"/>
                </a:solidFill>
                <a:effectLst/>
                <a:latin typeface="+mn-lt"/>
                <a:ea typeface="+mn-ea"/>
                <a:cs typeface="+mn-cs"/>
              </a:rPr>
              <a:t>• Vaginal lacerations or bleeding – these could indicate open pelvic</a:t>
            </a:r>
          </a:p>
          <a:p>
            <a:r>
              <a:rPr lang="en-US" sz="1200" kern="1200" dirty="0">
                <a:solidFill>
                  <a:schemeClr val="tx1"/>
                </a:solidFill>
                <a:effectLst/>
                <a:latin typeface="+mn-lt"/>
                <a:ea typeface="+mn-ea"/>
                <a:cs typeface="+mn-cs"/>
              </a:rPr>
              <a:t>fracture, injury to the uterus, or may be a source of significant blood</a:t>
            </a:r>
          </a:p>
          <a:p>
            <a:r>
              <a:rPr lang="en-US" sz="1200" kern="1200" dirty="0">
                <a:solidFill>
                  <a:schemeClr val="tx1"/>
                </a:solidFill>
                <a:effectLst/>
                <a:latin typeface="+mn-lt"/>
                <a:ea typeface="+mn-ea"/>
                <a:cs typeface="+mn-cs"/>
              </a:rPr>
              <a:t>loss. May be a sign of sexual assault.</a:t>
            </a:r>
          </a:p>
          <a:p>
            <a:r>
              <a:rPr lang="en-US" sz="1200" kern="1200" dirty="0">
                <a:solidFill>
                  <a:schemeClr val="tx1"/>
                </a:solidFill>
                <a:effectLst/>
                <a:latin typeface="+mn-lt"/>
                <a:ea typeface="+mn-ea"/>
                <a:cs typeface="+mn-cs"/>
              </a:rPr>
              <a:t>• Penile lacerations</a:t>
            </a:r>
          </a:p>
          <a:p>
            <a:r>
              <a:rPr lang="en-US" sz="1200" kern="1200" dirty="0">
                <a:solidFill>
                  <a:schemeClr val="tx1"/>
                </a:solidFill>
                <a:effectLst/>
                <a:latin typeface="+mn-lt"/>
                <a:ea typeface="+mn-ea"/>
                <a:cs typeface="+mn-cs"/>
              </a:rPr>
              <a:t>• Priapism (prolonged erection) can indicate spinal injury</a:t>
            </a:r>
          </a:p>
          <a:p>
            <a:r>
              <a:rPr lang="en-US" sz="1200" kern="1200" dirty="0">
                <a:solidFill>
                  <a:schemeClr val="tx1"/>
                </a:solidFill>
                <a:effectLst/>
                <a:latin typeface="+mn-lt"/>
                <a:ea typeface="+mn-ea"/>
                <a:cs typeface="+mn-cs"/>
              </a:rPr>
              <a:t>• Urine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changes (dark urine or obvious blood) that might</a:t>
            </a:r>
          </a:p>
          <a:p>
            <a:r>
              <a:rPr lang="en-US" sz="1200" kern="1200" dirty="0">
                <a:solidFill>
                  <a:schemeClr val="tx1"/>
                </a:solidFill>
                <a:effectLst/>
                <a:latin typeface="+mn-lt"/>
                <a:ea typeface="+mn-ea"/>
                <a:cs typeface="+mn-cs"/>
              </a:rPr>
              <a:t>indicate muscle breakdown or kidney injury</a:t>
            </a:r>
          </a:p>
          <a:p>
            <a:r>
              <a:rPr lang="en-US" sz="1200" b="1" kern="1200" dirty="0">
                <a:solidFill>
                  <a:schemeClr val="tx1"/>
                </a:solidFill>
                <a:effectLst/>
                <a:latin typeface="+mn-lt"/>
                <a:ea typeface="+mn-ea"/>
                <a:cs typeface="+mn-cs"/>
              </a:rPr>
              <a:t> Feel for:</a:t>
            </a:r>
          </a:p>
          <a:p>
            <a:r>
              <a:rPr lang="en-US" sz="1200" kern="1200" dirty="0">
                <a:solidFill>
                  <a:schemeClr val="tx1"/>
                </a:solidFill>
                <a:effectLst/>
                <a:latin typeface="+mn-lt"/>
                <a:ea typeface="+mn-ea"/>
                <a:cs typeface="+mn-cs"/>
              </a:rPr>
              <a:t>• Tenderness or abnormal movement in pelvis</a:t>
            </a:r>
          </a:p>
          <a:p>
            <a:pPr marL="0" marR="0" lvl="0" indent="0" algn="l" rtl="0">
              <a:lnSpc>
                <a:spcPct val="115000"/>
              </a:lnSpc>
              <a:spcBef>
                <a:spcPts val="0"/>
              </a:spcBef>
              <a:spcAft>
                <a:spcPts val="0"/>
              </a:spcAft>
              <a:buClr>
                <a:schemeClr val="dk1"/>
              </a:buClr>
              <a:buSzPct val="25000"/>
              <a:buFont typeface="Arial"/>
              <a:buNone/>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59</a:t>
            </a:fld>
            <a:endParaRPr lang="en-US"/>
          </a:p>
        </p:txBody>
      </p:sp>
    </p:spTree>
    <p:extLst>
      <p:ext uri="{BB962C8B-B14F-4D97-AF65-F5344CB8AC3E}">
        <p14:creationId xmlns:p14="http://schemas.microsoft.com/office/powerpoint/2010/main" val="34345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 sz="1800" b="1" i="0" u="none" strike="noStrike" cap="none" dirty="0">
                <a:solidFill>
                  <a:schemeClr val="dk1"/>
                </a:solidFill>
                <a:latin typeface="Lato"/>
                <a:ea typeface="Lato"/>
                <a:cs typeface="Lato"/>
                <a:sym typeface="Lato"/>
              </a:rPr>
              <a:t>Three </a:t>
            </a:r>
            <a:r>
              <a:rPr lang="en" sz="1800" b="1" dirty="0">
                <a:latin typeface="Lato"/>
                <a:ea typeface="Lato"/>
                <a:cs typeface="Lato"/>
                <a:sym typeface="Lato"/>
              </a:rPr>
              <a:t>phases</a:t>
            </a:r>
            <a:r>
              <a:rPr lang="en" sz="1800" b="1" i="0" u="none" strike="noStrike" cap="none" dirty="0">
                <a:solidFill>
                  <a:schemeClr val="dk1"/>
                </a:solidFill>
                <a:latin typeface="Lato"/>
                <a:ea typeface="Lato"/>
                <a:cs typeface="Lato"/>
                <a:sym typeface="Lato"/>
              </a:rPr>
              <a:t>:</a:t>
            </a:r>
          </a:p>
          <a:p>
            <a:pPr marL="0" marR="0" lvl="0" indent="0" algn="l" rtl="0">
              <a:lnSpc>
                <a:spcPct val="90000"/>
              </a:lnSpc>
              <a:spcBef>
                <a:spcPts val="0"/>
              </a:spcBef>
              <a:spcAft>
                <a:spcPts val="0"/>
              </a:spcAft>
              <a:buClr>
                <a:schemeClr val="dk1"/>
              </a:buClr>
              <a:buSzPct val="25000"/>
              <a:buFont typeface="Arial"/>
              <a:buNone/>
            </a:pPr>
            <a:endParaRPr lang="en" sz="1800" b="1"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r>
              <a:rPr lang="en" sz="1800" b="1" i="1" u="none" strike="noStrike" cap="none" dirty="0">
                <a:solidFill>
                  <a:schemeClr val="dk1"/>
                </a:solidFill>
                <a:latin typeface="Lato"/>
                <a:ea typeface="Lato"/>
                <a:cs typeface="Lato"/>
                <a:sym typeface="Lato"/>
              </a:rPr>
              <a:t>Trauma Primary Survey:</a:t>
            </a:r>
          </a:p>
          <a:p>
            <a:pPr marL="914400" marR="0" lvl="1" indent="-228600" algn="l" rtl="0">
              <a:lnSpc>
                <a:spcPct val="90000"/>
              </a:lnSpc>
              <a:spcBef>
                <a:spcPts val="0"/>
              </a:spcBef>
              <a:spcAft>
                <a:spcPts val="0"/>
              </a:spcAft>
              <a:buClr>
                <a:schemeClr val="dk1"/>
              </a:buClr>
              <a:buSzPct val="100000"/>
              <a:buFont typeface="Lato"/>
              <a:buChar char="•"/>
            </a:pPr>
            <a:r>
              <a:rPr lang="en" sz="1800" b="0" i="0" u="none" strike="noStrike" cap="none" dirty="0">
                <a:solidFill>
                  <a:schemeClr val="dk1"/>
                </a:solidFill>
                <a:latin typeface="Lato"/>
                <a:ea typeface="Lato"/>
                <a:cs typeface="Lato"/>
                <a:sym typeface="Lato"/>
              </a:rPr>
              <a:t>The ABCDE Approach</a:t>
            </a:r>
            <a:r>
              <a:rPr lang="en-US" sz="1800" b="0" i="0" u="none" strike="noStrike" cap="none" dirty="0">
                <a:solidFill>
                  <a:schemeClr val="dk1"/>
                </a:solidFill>
                <a:latin typeface="Lato"/>
                <a:ea typeface="Lato"/>
                <a:cs typeface="Lato"/>
                <a:sym typeface="Lato"/>
              </a:rPr>
              <a:t> for injured patients </a:t>
            </a:r>
            <a:endParaRPr lang="en" sz="1800" b="0"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 sz="1800" b="1"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r>
              <a:rPr lang="en" sz="1800" b="1" i="1" u="none" strike="noStrike" cap="none" dirty="0">
                <a:solidFill>
                  <a:schemeClr val="dk1"/>
                </a:solidFill>
                <a:latin typeface="Lato"/>
                <a:ea typeface="Lato"/>
                <a:cs typeface="Lato"/>
                <a:sym typeface="Lato"/>
              </a:rPr>
              <a:t>SAMPLE History</a:t>
            </a:r>
          </a:p>
          <a:p>
            <a:pPr marL="914400" marR="0" lvl="1" indent="-228600" algn="l" rtl="0">
              <a:lnSpc>
                <a:spcPct val="90000"/>
              </a:lnSpc>
              <a:spcBef>
                <a:spcPts val="0"/>
              </a:spcBef>
              <a:spcAft>
                <a:spcPts val="0"/>
              </a:spcAft>
              <a:buClr>
                <a:schemeClr val="dk1"/>
              </a:buClr>
              <a:buSzPct val="100000"/>
              <a:buFont typeface="Lato"/>
              <a:buChar char="•"/>
            </a:pPr>
            <a:r>
              <a:rPr lang="en" sz="1800" b="1" i="0" u="none" strike="noStrike" cap="none" dirty="0">
                <a:solidFill>
                  <a:schemeClr val="dk1"/>
                </a:solidFill>
                <a:latin typeface="Lato"/>
                <a:ea typeface="Lato"/>
                <a:cs typeface="Lato"/>
                <a:sym typeface="Lato"/>
              </a:rPr>
              <a:t>S</a:t>
            </a:r>
            <a:r>
              <a:rPr lang="en" sz="1800" b="0" i="0" u="none" strike="noStrike" cap="none" dirty="0">
                <a:solidFill>
                  <a:schemeClr val="dk1"/>
                </a:solidFill>
                <a:latin typeface="Lato"/>
                <a:ea typeface="Lato"/>
                <a:cs typeface="Lato"/>
                <a:sym typeface="Lato"/>
              </a:rPr>
              <a:t>igns and </a:t>
            </a:r>
            <a:r>
              <a:rPr lang="en" sz="1800" b="1" i="0" u="none" strike="noStrike" cap="none" dirty="0">
                <a:solidFill>
                  <a:schemeClr val="dk1"/>
                </a:solidFill>
                <a:latin typeface="Lato"/>
                <a:ea typeface="Lato"/>
                <a:cs typeface="Lato"/>
                <a:sym typeface="Lato"/>
              </a:rPr>
              <a:t>S</a:t>
            </a:r>
            <a:r>
              <a:rPr lang="en" sz="1800" b="0" i="0" u="none" strike="noStrike" cap="none" dirty="0">
                <a:solidFill>
                  <a:schemeClr val="dk1"/>
                </a:solidFill>
                <a:latin typeface="Lato"/>
                <a:ea typeface="Lato"/>
                <a:cs typeface="Lato"/>
                <a:sym typeface="Lato"/>
              </a:rPr>
              <a:t>ymptoms, </a:t>
            </a:r>
            <a:r>
              <a:rPr lang="en" sz="1800" b="1" i="0" u="none" strike="noStrike" cap="none" dirty="0">
                <a:solidFill>
                  <a:schemeClr val="dk1"/>
                </a:solidFill>
                <a:latin typeface="Lato"/>
                <a:ea typeface="Lato"/>
                <a:cs typeface="Lato"/>
                <a:sym typeface="Lato"/>
              </a:rPr>
              <a:t>A</a:t>
            </a:r>
            <a:r>
              <a:rPr lang="en" sz="1800" b="0" i="0" u="none" strike="noStrike" cap="none" dirty="0">
                <a:solidFill>
                  <a:schemeClr val="dk1"/>
                </a:solidFill>
                <a:latin typeface="Lato"/>
                <a:ea typeface="Lato"/>
                <a:cs typeface="Lato"/>
                <a:sym typeface="Lato"/>
              </a:rPr>
              <a:t>llergies, </a:t>
            </a:r>
            <a:r>
              <a:rPr lang="en" sz="1800" b="1" i="0" u="none" strike="noStrike" cap="none" dirty="0">
                <a:solidFill>
                  <a:schemeClr val="dk1"/>
                </a:solidFill>
                <a:latin typeface="Lato"/>
                <a:ea typeface="Lato"/>
                <a:cs typeface="Lato"/>
                <a:sym typeface="Lato"/>
              </a:rPr>
              <a:t>M</a:t>
            </a:r>
            <a:r>
              <a:rPr lang="en" sz="1800" b="0" i="0" u="none" strike="noStrike" cap="none" dirty="0">
                <a:solidFill>
                  <a:schemeClr val="dk1"/>
                </a:solidFill>
                <a:latin typeface="Lato"/>
                <a:ea typeface="Lato"/>
                <a:cs typeface="Lato"/>
                <a:sym typeface="Lato"/>
              </a:rPr>
              <a:t>edications, </a:t>
            </a:r>
            <a:r>
              <a:rPr lang="en" sz="1800" b="1" i="0" u="none" strike="noStrike" cap="none" dirty="0">
                <a:solidFill>
                  <a:schemeClr val="dk1"/>
                </a:solidFill>
                <a:latin typeface="Lato"/>
                <a:ea typeface="Lato"/>
                <a:cs typeface="Lato"/>
                <a:sym typeface="Lato"/>
              </a:rPr>
              <a:t>P</a:t>
            </a:r>
            <a:r>
              <a:rPr lang="en" sz="1800" b="0" i="0" u="none" strike="noStrike" cap="none" dirty="0">
                <a:solidFill>
                  <a:schemeClr val="dk1"/>
                </a:solidFill>
                <a:latin typeface="Lato"/>
                <a:ea typeface="Lato"/>
                <a:cs typeface="Lato"/>
                <a:sym typeface="Lato"/>
              </a:rPr>
              <a:t>ast Medical History, </a:t>
            </a:r>
            <a:r>
              <a:rPr lang="en" sz="1800" b="1" i="0" u="none" strike="noStrike" cap="none" dirty="0">
                <a:solidFill>
                  <a:schemeClr val="dk1"/>
                </a:solidFill>
                <a:latin typeface="Lato"/>
                <a:ea typeface="Lato"/>
                <a:cs typeface="Lato"/>
                <a:sym typeface="Lato"/>
              </a:rPr>
              <a:t>L</a:t>
            </a:r>
            <a:r>
              <a:rPr lang="en" sz="1800" b="0" i="0" u="none" strike="noStrike" cap="none" dirty="0">
                <a:solidFill>
                  <a:schemeClr val="dk1"/>
                </a:solidFill>
                <a:latin typeface="Lato"/>
                <a:ea typeface="Lato"/>
                <a:cs typeface="Lato"/>
                <a:sym typeface="Lato"/>
              </a:rPr>
              <a:t>ast Oral Intake and </a:t>
            </a:r>
            <a:r>
              <a:rPr lang="en" sz="1800" b="1" i="0" u="none" strike="noStrike" cap="none" dirty="0">
                <a:solidFill>
                  <a:schemeClr val="dk1"/>
                </a:solidFill>
                <a:latin typeface="Lato"/>
                <a:ea typeface="Lato"/>
                <a:cs typeface="Lato"/>
                <a:sym typeface="Lato"/>
              </a:rPr>
              <a:t>E</a:t>
            </a:r>
            <a:r>
              <a:rPr lang="en" sz="1800" b="0" i="0" u="none" strike="noStrike" cap="none" dirty="0">
                <a:solidFill>
                  <a:schemeClr val="dk1"/>
                </a:solidFill>
                <a:latin typeface="Lato"/>
                <a:ea typeface="Lato"/>
                <a:cs typeface="Lato"/>
                <a:sym typeface="Lato"/>
              </a:rPr>
              <a:t>vents Surrounding Injury</a:t>
            </a:r>
          </a:p>
          <a:p>
            <a:pPr marL="0" marR="0" lvl="0" indent="0" algn="l" rtl="0">
              <a:lnSpc>
                <a:spcPct val="90000"/>
              </a:lnSpc>
              <a:spcBef>
                <a:spcPts val="0"/>
              </a:spcBef>
              <a:spcAft>
                <a:spcPts val="0"/>
              </a:spcAft>
              <a:buClr>
                <a:schemeClr val="dk1"/>
              </a:buClr>
              <a:buSzPct val="25000"/>
              <a:buFont typeface="Arial"/>
              <a:buNone/>
            </a:pPr>
            <a:endParaRPr lang="en" sz="1800" b="1" i="0" u="none" strike="noStrike" cap="none" dirty="0">
              <a:solidFill>
                <a:schemeClr val="dk1"/>
              </a:solidFill>
              <a:latin typeface="Lato"/>
              <a:ea typeface="Lato"/>
              <a:cs typeface="Lato"/>
              <a:sym typeface="Lato"/>
            </a:endParaRPr>
          </a:p>
          <a:p>
            <a:pPr marL="0" lvl="0" indent="0">
              <a:spcBef>
                <a:spcPts val="0"/>
              </a:spcBef>
              <a:buSzPct val="25000"/>
              <a:buFont typeface="Arial"/>
              <a:buNone/>
            </a:pPr>
            <a:r>
              <a:rPr lang="en" sz="1800" b="1" i="1" dirty="0">
                <a:latin typeface="Lato"/>
                <a:ea typeface="Lato"/>
                <a:cs typeface="Lato"/>
                <a:sym typeface="Lato"/>
              </a:rPr>
              <a:t>Trauma Secondary Survey</a:t>
            </a:r>
          </a:p>
          <a:p>
            <a:pPr marL="914400" lvl="1" indent="-228600">
              <a:spcBef>
                <a:spcPts val="0"/>
              </a:spcBef>
              <a:buSzPct val="100000"/>
              <a:buFont typeface="Lato"/>
              <a:buChar char="•"/>
            </a:pPr>
            <a:r>
              <a:rPr lang="en" dirty="0">
                <a:latin typeface="Lato"/>
                <a:ea typeface="Lato"/>
                <a:cs typeface="Lato"/>
                <a:sym typeface="Lato"/>
              </a:rPr>
              <a:t>A complete head-to-toe examination looking for injuries not identified upon Trauma Primary Survey</a:t>
            </a:r>
          </a:p>
          <a:p>
            <a:pPr marL="0" marR="0" lvl="0" indent="0" algn="ctr" rtl="0">
              <a:lnSpc>
                <a:spcPct val="90000"/>
              </a:lnSpc>
              <a:spcBef>
                <a:spcPts val="800"/>
              </a:spcBef>
              <a:spcAft>
                <a:spcPts val="0"/>
              </a:spcAft>
              <a:buClr>
                <a:schemeClr val="dk1"/>
              </a:buClr>
              <a:buSzPct val="25000"/>
              <a:buFont typeface="Arial"/>
              <a:buNone/>
            </a:pPr>
            <a:r>
              <a:rPr lang="en" sz="1800" b="1" i="1" u="none" strike="noStrike" cap="none" dirty="0">
                <a:solidFill>
                  <a:schemeClr val="dk1"/>
                </a:solidFill>
                <a:latin typeface="Lato"/>
                <a:ea typeface="Lato"/>
                <a:cs typeface="Lato"/>
                <a:sym typeface="Lato"/>
              </a:rPr>
              <a:t>During assessment, if life-threatening problems are identified, </a:t>
            </a:r>
            <a:r>
              <a:rPr lang="en" sz="1800" b="1" i="1" u="sng" strike="noStrike" cap="none" dirty="0">
                <a:solidFill>
                  <a:schemeClr val="dk1"/>
                </a:solidFill>
                <a:latin typeface="Lato"/>
                <a:ea typeface="Lato"/>
                <a:cs typeface="Lato"/>
                <a:sym typeface="Lato"/>
              </a:rPr>
              <a:t>stop</a:t>
            </a:r>
            <a:r>
              <a:rPr lang="en" sz="1800" b="1" i="1" u="none" strike="noStrike" cap="none" dirty="0">
                <a:solidFill>
                  <a:schemeClr val="dk1"/>
                </a:solidFill>
                <a:latin typeface="Lato"/>
                <a:ea typeface="Lato"/>
                <a:cs typeface="Lato"/>
                <a:sym typeface="Lato"/>
              </a:rPr>
              <a:t> and </a:t>
            </a:r>
            <a:r>
              <a:rPr lang="en" sz="1800" b="1" i="1" u="sng" dirty="0">
                <a:latin typeface="Lato"/>
                <a:ea typeface="Lato"/>
                <a:cs typeface="Lato"/>
                <a:sym typeface="Lato"/>
              </a:rPr>
              <a:t>manage</a:t>
            </a:r>
            <a:r>
              <a:rPr lang="en" sz="1800" b="1" i="1" u="none" strike="noStrike" cap="none" dirty="0">
                <a:solidFill>
                  <a:schemeClr val="dk1"/>
                </a:solidFill>
                <a:latin typeface="Lato"/>
                <a:ea typeface="Lato"/>
                <a:cs typeface="Lato"/>
                <a:sym typeface="Lato"/>
              </a:rPr>
              <a:t> them</a:t>
            </a:r>
          </a:p>
          <a:p>
            <a:endParaRPr lang="en-US" baseline="0" dirty="0"/>
          </a:p>
        </p:txBody>
      </p:sp>
      <p:sp>
        <p:nvSpPr>
          <p:cNvPr id="4" name="Slide Number Placeholder 3"/>
          <p:cNvSpPr>
            <a:spLocks noGrp="1"/>
          </p:cNvSpPr>
          <p:nvPr>
            <p:ph type="sldNum" sz="quarter" idx="10"/>
          </p:nvPr>
        </p:nvSpPr>
        <p:spPr/>
        <p:txBody>
          <a:bodyPr/>
          <a:lstStyle/>
          <a:p>
            <a:fld id="{FE403372-DB74-7E4B-A0C5-B7F8CBD4FAC5}" type="slidenum">
              <a:rPr lang="en-US" smtClean="0"/>
              <a:t>6</a:t>
            </a:fld>
            <a:endParaRPr lang="en-US"/>
          </a:p>
        </p:txBody>
      </p:sp>
    </p:spTree>
    <p:extLst>
      <p:ext uri="{BB962C8B-B14F-4D97-AF65-F5344CB8AC3E}">
        <p14:creationId xmlns:p14="http://schemas.microsoft.com/office/powerpoint/2010/main" val="2315511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60000"/>
              </a:lnSpc>
              <a:spcBef>
                <a:spcPts val="800"/>
              </a:spcBef>
              <a:spcAft>
                <a:spcPts val="0"/>
              </a:spcAft>
              <a:buClr>
                <a:schemeClr val="dk1"/>
              </a:buClr>
              <a:buSzPct val="25000"/>
              <a:buFont typeface="Arial"/>
              <a:buNone/>
            </a:pPr>
            <a:endParaRPr lang="en-US" sz="1200" b="1" dirty="0">
              <a:latin typeface="Lato"/>
              <a:ea typeface="Lato"/>
              <a:cs typeface="Lato"/>
            </a:endParaRPr>
          </a:p>
          <a:p>
            <a:r>
              <a:rPr lang="en-US" sz="1200" b="1" kern="1200" dirty="0">
                <a:solidFill>
                  <a:schemeClr val="tx1"/>
                </a:solidFill>
                <a:effectLst/>
                <a:latin typeface="+mn-lt"/>
                <a:ea typeface="+mn-ea"/>
                <a:cs typeface="+mn-cs"/>
              </a:rPr>
              <a:t> Look for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Swelling or bruising</a:t>
            </a:r>
          </a:p>
          <a:p>
            <a:r>
              <a:rPr lang="en-US" sz="1200" kern="1200" dirty="0">
                <a:solidFill>
                  <a:schemeClr val="tx1"/>
                </a:solidFill>
                <a:effectLst/>
                <a:latin typeface="+mn-lt"/>
                <a:ea typeface="+mn-ea"/>
                <a:cs typeface="+mn-cs"/>
              </a:rPr>
              <a:t>• Deformity, which could indicate fracture</a:t>
            </a:r>
          </a:p>
          <a:p>
            <a:r>
              <a:rPr lang="en-US" sz="1200" kern="1200" dirty="0">
                <a:solidFill>
                  <a:schemeClr val="tx1"/>
                </a:solidFill>
                <a:effectLst/>
                <a:latin typeface="+mn-lt"/>
                <a:ea typeface="+mn-ea"/>
                <a:cs typeface="+mn-cs"/>
              </a:rPr>
              <a:t>• Open fractures</a:t>
            </a:r>
          </a:p>
          <a:p>
            <a:r>
              <a:rPr lang="en-US" sz="1200" kern="1200" dirty="0">
                <a:solidFill>
                  <a:schemeClr val="tx1"/>
                </a:solidFill>
                <a:effectLst/>
                <a:latin typeface="+mn-lt"/>
                <a:ea typeface="+mn-ea"/>
                <a:cs typeface="+mn-cs"/>
              </a:rPr>
              <a:t>• Amputation</a:t>
            </a:r>
          </a:p>
          <a:p>
            <a:r>
              <a:rPr lang="en-US" sz="1200" kern="1200" dirty="0">
                <a:solidFill>
                  <a:schemeClr val="tx1"/>
                </a:solidFill>
                <a:effectLst/>
                <a:latin typeface="+mn-lt"/>
                <a:ea typeface="+mn-ea"/>
                <a:cs typeface="+mn-cs"/>
              </a:rPr>
              <a:t>• Circumferential burns</a:t>
            </a:r>
          </a:p>
          <a:p>
            <a:r>
              <a:rPr lang="en-US" sz="1200" kern="1200" dirty="0">
                <a:solidFill>
                  <a:schemeClr val="tx1"/>
                </a:solidFill>
                <a:effectLst/>
                <a:latin typeface="+mn-lt"/>
                <a:ea typeface="+mn-ea"/>
                <a:cs typeface="+mn-cs"/>
              </a:rPr>
              <a:t>• Pale skin that could indicate limited blood flow</a:t>
            </a:r>
          </a:p>
          <a:p>
            <a:r>
              <a:rPr lang="en-US" sz="1200" b="1" kern="1200" dirty="0">
                <a:solidFill>
                  <a:schemeClr val="tx1"/>
                </a:solidFill>
                <a:effectLst/>
                <a:latin typeface="+mn-lt"/>
                <a:ea typeface="+mn-ea"/>
                <a:cs typeface="+mn-cs"/>
              </a:rPr>
              <a:t> Feel for:</a:t>
            </a:r>
          </a:p>
          <a:p>
            <a:r>
              <a:rPr lang="en-US" sz="1200" kern="1200" dirty="0">
                <a:solidFill>
                  <a:schemeClr val="tx1"/>
                </a:solidFill>
                <a:effectLst/>
                <a:latin typeface="+mn-lt"/>
                <a:ea typeface="+mn-ea"/>
                <a:cs typeface="+mn-cs"/>
              </a:rPr>
              <a:t>• Absent or weak pulses</a:t>
            </a:r>
          </a:p>
          <a:p>
            <a:r>
              <a:rPr lang="en-US" sz="1200" kern="1200" dirty="0">
                <a:solidFill>
                  <a:schemeClr val="tx1"/>
                </a:solidFill>
                <a:effectLst/>
                <a:latin typeface="+mn-lt"/>
                <a:ea typeface="+mn-ea"/>
                <a:cs typeface="+mn-cs"/>
              </a:rPr>
              <a:t>• Cold skin that could indicate limited blood flow</a:t>
            </a:r>
          </a:p>
          <a:p>
            <a:r>
              <a:rPr lang="en-US" sz="1200" kern="1200" dirty="0">
                <a:solidFill>
                  <a:schemeClr val="tx1"/>
                </a:solidFill>
                <a:effectLst/>
                <a:latin typeface="+mn-lt"/>
                <a:ea typeface="+mn-ea"/>
                <a:cs typeface="+mn-cs"/>
              </a:rPr>
              <a:t>• Tenderness</a:t>
            </a:r>
          </a:p>
          <a:p>
            <a:r>
              <a:rPr lang="en-US" sz="1200" kern="1200" dirty="0">
                <a:solidFill>
                  <a:schemeClr val="tx1"/>
                </a:solidFill>
                <a:effectLst/>
                <a:latin typeface="+mn-lt"/>
                <a:ea typeface="+mn-ea"/>
                <a:cs typeface="+mn-cs"/>
              </a:rPr>
              <a:t>• Abnormally firm, painful muscular compartments in the</a:t>
            </a:r>
          </a:p>
          <a:p>
            <a:r>
              <a:rPr lang="en-US" sz="1200" kern="1200" dirty="0">
                <a:solidFill>
                  <a:schemeClr val="tx1"/>
                </a:solidFill>
                <a:effectLst/>
                <a:latin typeface="+mn-lt"/>
                <a:ea typeface="+mn-ea"/>
                <a:cs typeface="+mn-cs"/>
              </a:rPr>
              <a:t>extremities can indicate compartment syndrome</a:t>
            </a:r>
          </a:p>
          <a:p>
            <a:pPr marL="0" marR="0" lvl="0" indent="0" algn="l" rtl="0">
              <a:lnSpc>
                <a:spcPct val="115000"/>
              </a:lnSpc>
              <a:spcBef>
                <a:spcPts val="0"/>
              </a:spcBef>
              <a:spcAft>
                <a:spcPts val="0"/>
              </a:spcAft>
              <a:buClr>
                <a:schemeClr val="dk1"/>
              </a:buClr>
              <a:buSzPct val="25000"/>
              <a:buFont typeface="Arial"/>
              <a:buNone/>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60</a:t>
            </a:fld>
            <a:endParaRPr lang="en-US"/>
          </a:p>
        </p:txBody>
      </p:sp>
    </p:spTree>
    <p:extLst>
      <p:ext uri="{BB962C8B-B14F-4D97-AF65-F5344CB8AC3E}">
        <p14:creationId xmlns:p14="http://schemas.microsoft.com/office/powerpoint/2010/main" val="14955894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177800">
              <a:lnSpc>
                <a:spcPct val="115000"/>
              </a:lnSpc>
              <a:spcBef>
                <a:spcPts val="0"/>
              </a:spcBef>
              <a:buFont typeface="Lato"/>
              <a:buChar char="•"/>
            </a:pPr>
            <a:endParaRPr lang="en" sz="1200" dirty="0">
              <a:latin typeface="Lato"/>
              <a:ea typeface="Lato"/>
              <a:cs typeface="Lato"/>
              <a:sym typeface="Lato"/>
            </a:endParaRPr>
          </a:p>
          <a:p>
            <a:r>
              <a:rPr lang="en" sz="1200" kern="1200" dirty="0">
                <a:solidFill>
                  <a:schemeClr val="tx1"/>
                </a:solidFill>
                <a:effectLst/>
                <a:latin typeface="+mn-lt"/>
                <a:ea typeface="+mn-ea"/>
                <a:cs typeface="+mn-cs"/>
              </a:rPr>
              <a:t> Log roll the person with assistance, then:</a:t>
            </a:r>
          </a:p>
          <a:p>
            <a:r>
              <a:rPr lang="en" sz="1200" b="1" kern="1200" dirty="0">
                <a:solidFill>
                  <a:schemeClr val="tx1"/>
                </a:solidFill>
                <a:effectLst/>
                <a:latin typeface="+mn-lt"/>
                <a:ea typeface="+mn-ea"/>
                <a:cs typeface="+mn-cs"/>
              </a:rPr>
              <a:t>Look for:</a:t>
            </a:r>
          </a:p>
          <a:p>
            <a:r>
              <a:rPr lang="en" sz="1200" kern="1200" dirty="0">
                <a:solidFill>
                  <a:schemeClr val="tx1"/>
                </a:solidFill>
                <a:effectLst/>
                <a:latin typeface="+mn-lt"/>
                <a:ea typeface="+mn-ea"/>
                <a:cs typeface="+mn-cs"/>
              </a:rPr>
              <a:t>• Bruising</a:t>
            </a:r>
          </a:p>
          <a:p>
            <a:r>
              <a:rPr lang="en" sz="1200" kern="1200" dirty="0">
                <a:solidFill>
                  <a:schemeClr val="tx1"/>
                </a:solidFill>
                <a:effectLst/>
                <a:latin typeface="+mn-lt"/>
                <a:ea typeface="+mn-ea"/>
                <a:cs typeface="+mn-cs"/>
              </a:rPr>
              <a:t>• Deformity</a:t>
            </a:r>
          </a:p>
          <a:p>
            <a:r>
              <a:rPr lang="en" sz="1200" b="1" kern="1200" dirty="0">
                <a:solidFill>
                  <a:schemeClr val="tx1"/>
                </a:solidFill>
                <a:effectLst/>
                <a:latin typeface="+mn-lt"/>
                <a:ea typeface="+mn-ea"/>
                <a:cs typeface="+mn-cs"/>
              </a:rPr>
              <a:t>Feel for:</a:t>
            </a:r>
          </a:p>
          <a:p>
            <a:r>
              <a:rPr lang="en" sz="1200" kern="1200" dirty="0">
                <a:solidFill>
                  <a:schemeClr val="tx1"/>
                </a:solidFill>
                <a:effectLst/>
                <a:latin typeface="+mn-lt"/>
                <a:ea typeface="+mn-ea"/>
                <a:cs typeface="+mn-cs"/>
              </a:rPr>
              <a:t>• Tenderness, crepitus and alignment along the entire spine (upper</a:t>
            </a:r>
          </a:p>
          <a:p>
            <a:r>
              <a:rPr lang="en" sz="1200" kern="1200" dirty="0">
                <a:solidFill>
                  <a:schemeClr val="tx1"/>
                </a:solidFill>
                <a:effectLst/>
                <a:latin typeface="+mn-lt"/>
                <a:ea typeface="+mn-ea"/>
                <a:cs typeface="+mn-cs"/>
              </a:rPr>
              <a:t>neck to lower back)</a:t>
            </a:r>
          </a:p>
          <a:p>
            <a:r>
              <a:rPr lang="en" sz="1200" kern="1200" dirty="0">
                <a:solidFill>
                  <a:schemeClr val="tx1"/>
                </a:solidFill>
                <a:effectLst/>
                <a:latin typeface="+mn-lt"/>
                <a:ea typeface="+mn-ea"/>
                <a:cs typeface="+mn-cs"/>
              </a:rPr>
              <a:t>• Tenderness, crepitus or misalignment over any other areas with</a:t>
            </a:r>
          </a:p>
          <a:p>
            <a:r>
              <a:rPr lang="en" sz="1200" kern="1200" dirty="0">
                <a:solidFill>
                  <a:schemeClr val="tx1"/>
                </a:solidFill>
                <a:effectLst/>
                <a:latin typeface="+mn-lt"/>
                <a:ea typeface="+mn-ea"/>
                <a:cs typeface="+mn-cs"/>
              </a:rPr>
              <a:t>visible evidence of trauma</a:t>
            </a:r>
          </a:p>
          <a:p>
            <a:pPr marL="0" marR="0" lvl="0" indent="0" algn="l" rtl="0">
              <a:lnSpc>
                <a:spcPct val="115000"/>
              </a:lnSpc>
              <a:spcBef>
                <a:spcPts val="0"/>
              </a:spcBef>
              <a:spcAft>
                <a:spcPts val="0"/>
              </a:spcAft>
              <a:buClr>
                <a:schemeClr val="dk1"/>
              </a:buClr>
              <a:buSzPct val="25000"/>
              <a:buFont typeface="Arial"/>
              <a:buNone/>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61</a:t>
            </a:fld>
            <a:endParaRPr lang="en-US"/>
          </a:p>
        </p:txBody>
      </p:sp>
    </p:spTree>
    <p:extLst>
      <p:ext uri="{BB962C8B-B14F-4D97-AF65-F5344CB8AC3E}">
        <p14:creationId xmlns:p14="http://schemas.microsoft.com/office/powerpoint/2010/main" val="72350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Look for:</a:t>
            </a:r>
          </a:p>
          <a:p>
            <a:r>
              <a:rPr lang="en-US" sz="1200" kern="1200" dirty="0">
                <a:solidFill>
                  <a:schemeClr val="tx1"/>
                </a:solidFill>
                <a:effectLst/>
                <a:latin typeface="+mn-lt"/>
                <a:ea typeface="+mn-ea"/>
                <a:cs typeface="+mn-cs"/>
              </a:rPr>
              <a:t>• Bruising</a:t>
            </a:r>
          </a:p>
          <a:p>
            <a:r>
              <a:rPr lang="en-US" sz="1200" kern="1200" dirty="0">
                <a:solidFill>
                  <a:schemeClr val="tx1"/>
                </a:solidFill>
                <a:effectLst/>
                <a:latin typeface="+mn-lt"/>
                <a:ea typeface="+mn-ea"/>
                <a:cs typeface="+mn-cs"/>
              </a:rPr>
              <a:t>• Abrasions</a:t>
            </a:r>
          </a:p>
          <a:p>
            <a:r>
              <a:rPr lang="en-US" sz="1200" kern="1200" dirty="0">
                <a:solidFill>
                  <a:schemeClr val="tx1"/>
                </a:solidFill>
                <a:effectLst/>
                <a:latin typeface="+mn-lt"/>
                <a:ea typeface="+mn-ea"/>
                <a:cs typeface="+mn-cs"/>
              </a:rPr>
              <a:t>• Lacerations</a:t>
            </a:r>
          </a:p>
          <a:p>
            <a:r>
              <a:rPr lang="en-US" sz="1200" kern="1200" dirty="0">
                <a:solidFill>
                  <a:schemeClr val="tx1"/>
                </a:solidFill>
                <a:effectLst/>
                <a:latin typeface="+mn-lt"/>
                <a:ea typeface="+mn-ea"/>
                <a:cs typeface="+mn-cs"/>
              </a:rPr>
              <a:t>• Feel for peripheral pulses in all extremities</a:t>
            </a:r>
          </a:p>
          <a:p>
            <a:r>
              <a:rPr lang="en-US" sz="1200" kern="1200" dirty="0">
                <a:solidFill>
                  <a:schemeClr val="tx1"/>
                </a:solidFill>
                <a:effectLst/>
                <a:latin typeface="+mn-lt"/>
                <a:ea typeface="+mn-ea"/>
                <a:cs typeface="+mn-cs"/>
              </a:rPr>
              <a:t>• Burns</a:t>
            </a:r>
          </a:p>
          <a:p>
            <a:r>
              <a:rPr lang="en-US" sz="1200" kern="1200" dirty="0">
                <a:solidFill>
                  <a:schemeClr val="tx1"/>
                </a:solidFill>
                <a:effectLst/>
                <a:latin typeface="+mn-lt"/>
                <a:ea typeface="+mn-ea"/>
                <a:cs typeface="+mn-cs"/>
              </a:rPr>
              <a:t>– Look for circumferential burns: depending on the location, these</a:t>
            </a:r>
          </a:p>
          <a:p>
            <a:r>
              <a:rPr lang="en-US" sz="1200" kern="1200" dirty="0">
                <a:solidFill>
                  <a:schemeClr val="tx1"/>
                </a:solidFill>
                <a:effectLst/>
                <a:latin typeface="+mn-lt"/>
                <a:ea typeface="+mn-ea"/>
                <a:cs typeface="+mn-cs"/>
              </a:rPr>
              <a:t>can cause difficulty in breathing (if on the chest) or compartment</a:t>
            </a:r>
          </a:p>
          <a:p>
            <a:r>
              <a:rPr lang="en-US" sz="1200" kern="1200" dirty="0">
                <a:solidFill>
                  <a:schemeClr val="tx1"/>
                </a:solidFill>
                <a:effectLst/>
                <a:latin typeface="+mn-lt"/>
                <a:ea typeface="+mn-ea"/>
                <a:cs typeface="+mn-cs"/>
              </a:rPr>
              <a:t>syndrome (if on the extremities)</a:t>
            </a:r>
          </a:p>
          <a:p>
            <a:pPr marL="0" marR="0" lvl="0" indent="0" algn="l" rtl="0">
              <a:lnSpc>
                <a:spcPct val="115000"/>
              </a:lnSpc>
              <a:spcBef>
                <a:spcPts val="0"/>
              </a:spcBef>
              <a:spcAft>
                <a:spcPts val="0"/>
              </a:spcAft>
              <a:buClr>
                <a:schemeClr val="dk1"/>
              </a:buClr>
              <a:buSzPct val="25000"/>
              <a:buFont typeface="Arial"/>
              <a:buNone/>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62</a:t>
            </a:fld>
            <a:endParaRPr lang="en-US"/>
          </a:p>
        </p:txBody>
      </p:sp>
    </p:spTree>
    <p:extLst>
      <p:ext uri="{BB962C8B-B14F-4D97-AF65-F5344CB8AC3E}">
        <p14:creationId xmlns:p14="http://schemas.microsoft.com/office/powerpoint/2010/main" val="17167296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Check for:</a:t>
            </a:r>
          </a:p>
          <a:p>
            <a:r>
              <a:rPr lang="en-US" sz="1200" kern="1200" dirty="0">
                <a:solidFill>
                  <a:schemeClr val="tx1"/>
                </a:solidFill>
                <a:effectLst/>
                <a:latin typeface="+mn-lt"/>
                <a:ea typeface="+mn-ea"/>
                <a:cs typeface="+mn-cs"/>
              </a:rPr>
              <a:t>• Decreased level of consciousness (using AVPU or GCS) and seizures/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convulsions, which may be signs of serious head injury</a:t>
            </a:r>
          </a:p>
          <a:p>
            <a:r>
              <a:rPr lang="en-US" sz="1200" kern="1200" dirty="0">
                <a:solidFill>
                  <a:schemeClr val="tx1"/>
                </a:solidFill>
                <a:effectLst/>
                <a:latin typeface="+mn-lt"/>
                <a:ea typeface="+mn-ea"/>
                <a:cs typeface="+mn-cs"/>
              </a:rPr>
              <a:t>• Movement and strength in each limb</a:t>
            </a:r>
          </a:p>
          <a:p>
            <a:r>
              <a:rPr lang="en-US" sz="1200" kern="1200" dirty="0">
                <a:solidFill>
                  <a:schemeClr val="tx1"/>
                </a:solidFill>
                <a:effectLst/>
                <a:latin typeface="+mn-lt"/>
                <a:ea typeface="+mn-ea"/>
                <a:cs typeface="+mn-cs"/>
              </a:rPr>
              <a:t>• Sensation on face, chest, abdomen, limbs; if there is a sensory deficit,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identify where it begins</a:t>
            </a:r>
          </a:p>
          <a:p>
            <a:r>
              <a:rPr lang="en-US" sz="1200" kern="1200" dirty="0">
                <a:solidFill>
                  <a:schemeClr val="tx1"/>
                </a:solidFill>
                <a:effectLst/>
                <a:latin typeface="+mn-lt"/>
                <a:ea typeface="+mn-ea"/>
                <a:cs typeface="+mn-cs"/>
              </a:rPr>
              <a:t>• Priapism (persistent penile erection)</a:t>
            </a:r>
          </a:p>
          <a:p>
            <a:r>
              <a:rPr lang="en-US" sz="1200" kern="1200" dirty="0">
                <a:solidFill>
                  <a:schemeClr val="tx1"/>
                </a:solidFill>
                <a:effectLst/>
                <a:latin typeface="+mn-lt"/>
                <a:ea typeface="+mn-ea"/>
                <a:cs typeface="+mn-cs"/>
              </a:rPr>
              <a:t>• Decreased sensation, decreased strength or priapism can indicate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spinal cord injury</a:t>
            </a:r>
          </a:p>
          <a:p>
            <a:pPr marL="0" marR="0" lvl="0" indent="0" algn="l" rtl="0">
              <a:lnSpc>
                <a:spcPct val="115000"/>
              </a:lnSpc>
              <a:spcBef>
                <a:spcPts val="0"/>
              </a:spcBef>
              <a:spcAft>
                <a:spcPts val="0"/>
              </a:spcAft>
              <a:buClr>
                <a:schemeClr val="dk1"/>
              </a:buClr>
              <a:buSzPct val="25000"/>
              <a:buFont typeface="Arial"/>
              <a:buNone/>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63</a:t>
            </a:fld>
            <a:endParaRPr lang="en-US"/>
          </a:p>
        </p:txBody>
      </p:sp>
    </p:spTree>
    <p:extLst>
      <p:ext uri="{BB962C8B-B14F-4D97-AF65-F5344CB8AC3E}">
        <p14:creationId xmlns:p14="http://schemas.microsoft.com/office/powerpoint/2010/main" val="507059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457200">
              <a:lnSpc>
                <a:spcPct val="140000"/>
              </a:lnSpc>
              <a:spcBef>
                <a:spcPts val="0"/>
              </a:spcBef>
              <a:buSzPct val="25000"/>
              <a:buNone/>
            </a:pPr>
            <a:endParaRPr lang="en" sz="1200" u="sng" dirty="0">
              <a:latin typeface="Economica"/>
              <a:ea typeface="Economica"/>
              <a:cs typeface="Economica"/>
            </a:endParaRPr>
          </a:p>
          <a:p>
            <a:r>
              <a:rPr lang="en" sz="1200" kern="1200" dirty="0">
                <a:solidFill>
                  <a:schemeClr val="tx1"/>
                </a:solidFill>
                <a:effectLst/>
                <a:latin typeface="+mn-lt"/>
                <a:ea typeface="+mn-ea"/>
                <a:cs typeface="+mn-cs"/>
              </a:rPr>
              <a:t>Using the workbook section above, list one way that you would ASSESS the following</a:t>
            </a:r>
          </a:p>
          <a:p>
            <a:r>
              <a:rPr lang="en" sz="1200" kern="1200" dirty="0">
                <a:solidFill>
                  <a:schemeClr val="tx1"/>
                </a:solidFill>
                <a:effectLst/>
                <a:latin typeface="+mn-lt"/>
                <a:ea typeface="+mn-ea"/>
                <a:cs typeface="+mn-cs"/>
              </a:rPr>
              <a:t>systems.</a:t>
            </a:r>
          </a:p>
          <a:p>
            <a:endParaRPr lang="en-US" baseline="0" dirty="0"/>
          </a:p>
          <a:p>
            <a:endParaRPr lang="en-US" baseline="0" dirty="0"/>
          </a:p>
          <a:p>
            <a:endParaRPr lang="en-US" baseline="0" dirty="0"/>
          </a:p>
          <a:p>
            <a:r>
              <a:rPr lang="en-US" baseline="0" dirty="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/detail/221707/deep-thought</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64</a:t>
            </a:fld>
            <a:endParaRPr lang="en-US"/>
          </a:p>
        </p:txBody>
      </p:sp>
    </p:spTree>
    <p:extLst>
      <p:ext uri="{BB962C8B-B14F-4D97-AF65-F5344CB8AC3E}">
        <p14:creationId xmlns:p14="http://schemas.microsoft.com/office/powerpoint/2010/main" val="18429690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65</a:t>
            </a:fld>
            <a:endParaRPr lang="en-US"/>
          </a:p>
        </p:txBody>
      </p:sp>
    </p:spTree>
    <p:extLst>
      <p:ext uri="{BB962C8B-B14F-4D97-AF65-F5344CB8AC3E}">
        <p14:creationId xmlns:p14="http://schemas.microsoft.com/office/powerpoint/2010/main" val="13840757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endParaRPr lang="en-US" sz="1200" b="1" dirty="0">
              <a:latin typeface="Calibri" charset="0"/>
              <a:ea typeface="Calibri" charset="0"/>
              <a:cs typeface="Calibri" charset="0"/>
            </a:endParaRPr>
          </a:p>
          <a:p>
            <a:pPr marL="342900" lvl="0" indent="-342900">
              <a:buFont typeface="Arial" charset="0"/>
              <a:buChar char="•"/>
            </a:pPr>
            <a:r>
              <a:rPr lang="en-US" sz="1200" dirty="0">
                <a:latin typeface="Calibri" charset="0"/>
                <a:ea typeface="Calibri" charset="0"/>
                <a:cs typeface="Calibri" charset="0"/>
              </a:rPr>
              <a:t>Headache</a:t>
            </a:r>
          </a:p>
          <a:p>
            <a:pPr marL="342900" lvl="0" indent="-342900">
              <a:buFont typeface="Arial" charset="0"/>
              <a:buChar char="•"/>
            </a:pPr>
            <a:r>
              <a:rPr lang="en-US" sz="1200" dirty="0">
                <a:latin typeface="Calibri" charset="0"/>
                <a:ea typeface="Calibri" charset="0"/>
                <a:cs typeface="Calibri" charset="0"/>
              </a:rPr>
              <a:t>Altered mental status</a:t>
            </a:r>
          </a:p>
          <a:p>
            <a:pPr marL="342900" lvl="0" indent="-342900">
              <a:buFont typeface="Arial" charset="0"/>
              <a:buChar char="•"/>
            </a:pPr>
            <a:r>
              <a:rPr lang="en-US" sz="1200" dirty="0">
                <a:latin typeface="Calibri" charset="0"/>
                <a:ea typeface="Calibri" charset="0"/>
                <a:cs typeface="Calibri" charset="0"/>
              </a:rPr>
              <a:t>Abnormal pupils</a:t>
            </a:r>
          </a:p>
          <a:p>
            <a:pPr marL="342900" lvl="0" indent="-342900">
              <a:buFont typeface="Arial" charset="0"/>
              <a:buChar char="•"/>
            </a:pPr>
            <a:r>
              <a:rPr lang="en-US" sz="1200" dirty="0">
                <a:latin typeface="Calibri" charset="0"/>
                <a:ea typeface="Calibri" charset="0"/>
                <a:cs typeface="Calibri" charset="0"/>
              </a:rPr>
              <a:t>Scalp lacerations and/or skull fractures</a:t>
            </a:r>
          </a:p>
          <a:p>
            <a:pPr marL="342900" lvl="0" indent="-342900">
              <a:buFont typeface="Arial" charset="0"/>
              <a:buChar char="•"/>
            </a:pPr>
            <a:r>
              <a:rPr lang="en-US" sz="1200" dirty="0">
                <a:latin typeface="Calibri" charset="0"/>
                <a:ea typeface="Calibri" charset="0"/>
                <a:cs typeface="Calibri" charset="0"/>
              </a:rPr>
              <a:t>Bruising around eyes or behind ears</a:t>
            </a:r>
          </a:p>
          <a:p>
            <a:pPr marL="342900" lvl="0" indent="-342900">
              <a:buFont typeface="Arial" charset="0"/>
              <a:buChar char="•"/>
            </a:pPr>
            <a:r>
              <a:rPr lang="en-US" sz="1200" dirty="0">
                <a:latin typeface="Calibri" charset="0"/>
                <a:ea typeface="Calibri" charset="0"/>
                <a:cs typeface="Calibri" charset="0"/>
              </a:rPr>
              <a:t>Blood or clear fluid from nose or ears</a:t>
            </a:r>
          </a:p>
          <a:p>
            <a:pPr marL="342900" lvl="0" indent="-342900">
              <a:buFont typeface="Arial" charset="0"/>
              <a:buChar char="•"/>
            </a:pPr>
            <a:r>
              <a:rPr lang="en-US" sz="1200" dirty="0">
                <a:latin typeface="Calibri" charset="0"/>
                <a:ea typeface="Calibri" charset="0"/>
                <a:cs typeface="Calibri" charset="0"/>
              </a:rPr>
              <a:t>Weakness on one side of the body</a:t>
            </a:r>
          </a:p>
          <a:p>
            <a:pPr marL="342900" lvl="0" indent="-342900">
              <a:buFont typeface="Arial" charset="0"/>
              <a:buChar char="•"/>
            </a:pPr>
            <a:r>
              <a:rPr lang="en-US" sz="1200" dirty="0">
                <a:latin typeface="Calibri" charset="0"/>
                <a:ea typeface="Calibri" charset="0"/>
                <a:cs typeface="Calibri" charset="0"/>
              </a:rPr>
              <a:t>Seizures</a:t>
            </a:r>
          </a:p>
          <a:p>
            <a:pPr marL="342900" lvl="0" indent="-342900">
              <a:buFont typeface="Arial" charset="0"/>
              <a:buChar char="•"/>
            </a:pPr>
            <a:r>
              <a:rPr lang="en-US" sz="1200" dirty="0">
                <a:latin typeface="Calibri" charset="0"/>
                <a:ea typeface="Calibri" charset="0"/>
                <a:cs typeface="Calibri" charset="0"/>
              </a:rPr>
              <a:t>Visual changes</a:t>
            </a:r>
          </a:p>
          <a:p>
            <a:pPr marL="342900" lvl="0" indent="-342900">
              <a:buFont typeface="Arial" charset="0"/>
              <a:buChar char="•"/>
            </a:pPr>
            <a:r>
              <a:rPr lang="en-US" sz="1200" dirty="0">
                <a:latin typeface="Calibri" charset="0"/>
                <a:ea typeface="Calibri" charset="0"/>
                <a:cs typeface="Calibri" charset="0"/>
              </a:rPr>
              <a:t>Loss of memory</a:t>
            </a:r>
          </a:p>
          <a:p>
            <a:pPr marL="342900" lvl="0" indent="-342900">
              <a:buFont typeface="Arial" charset="0"/>
              <a:buChar char="•"/>
            </a:pPr>
            <a:r>
              <a:rPr lang="en-US" sz="1200" dirty="0">
                <a:latin typeface="Calibri" charset="0"/>
                <a:ea typeface="Calibri" charset="0"/>
                <a:cs typeface="Calibri" charset="0"/>
              </a:rPr>
              <a:t>Vomiting </a:t>
            </a:r>
          </a:p>
          <a:p>
            <a:pPr marL="342900" lvl="0" indent="-342900">
              <a:buFont typeface="Arial" charset="0"/>
              <a:buChar char="•"/>
            </a:pPr>
            <a:endParaRPr lang="en-US" sz="1200" dirty="0">
              <a:latin typeface="Calibri" charset="0"/>
              <a:ea typeface="Calibri" charset="0"/>
              <a:cs typeface="Calibri" charset="0"/>
            </a:endParaRPr>
          </a:p>
          <a:p>
            <a:pPr marL="342900" lvl="0" indent="-342900">
              <a:buFont typeface="Arial" charset="0"/>
              <a:buChar char="•"/>
            </a:pPr>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endParaRPr lang="en-US" sz="1200" b="0" i="0" u="none" strike="noStrike" cap="none" dirty="0">
              <a:solidFill>
                <a:schemeClr val="dk1"/>
              </a:solidFill>
            </a:endParaRPr>
          </a:p>
          <a:p>
            <a:r>
              <a:rPr lang="en-US" sz="1200" kern="1200" dirty="0">
                <a:solidFill>
                  <a:schemeClr val="tx1"/>
                </a:solidFill>
                <a:effectLst/>
                <a:latin typeface="+mn-lt"/>
                <a:ea typeface="+mn-ea"/>
                <a:cs typeface="+mn-cs"/>
              </a:rPr>
              <a:t> • Monitor level of consciousness (a marker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brain function) using the Glasgow Coma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Scale (GCS) or AVPU scale in children.</a:t>
            </a:r>
          </a:p>
          <a:p>
            <a:r>
              <a:rPr lang="en-US" sz="1200" kern="1200" dirty="0">
                <a:solidFill>
                  <a:schemeClr val="tx1"/>
                </a:solidFill>
                <a:effectLst/>
                <a:latin typeface="+mn-lt"/>
                <a:ea typeface="+mn-ea"/>
                <a:cs typeface="+mn-cs"/>
              </a:rPr>
              <a:t>• Any patient who has significant head injuries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at risk of having spine injuries as well.</a:t>
            </a:r>
          </a:p>
          <a:p>
            <a:r>
              <a:rPr lang="en-US" sz="1200" kern="1200" dirty="0">
                <a:solidFill>
                  <a:schemeClr val="tx1"/>
                </a:solidFill>
                <a:effectLst/>
                <a:latin typeface="+mn-lt"/>
                <a:ea typeface="+mn-ea"/>
                <a:cs typeface="+mn-cs"/>
              </a:rPr>
              <a:t>• Always monitor immobilized patients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vomiting to avoid choking.</a:t>
            </a:r>
          </a:p>
          <a:p>
            <a:r>
              <a:rPr lang="en-US" sz="1200" kern="1200" dirty="0">
                <a:solidFill>
                  <a:schemeClr val="tx1"/>
                </a:solidFill>
                <a:effectLst/>
                <a:latin typeface="+mn-lt"/>
                <a:ea typeface="+mn-ea"/>
                <a:cs typeface="+mn-cs"/>
              </a:rPr>
              <a:t>• If there is concern for an open skull fracture,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give IV antibiotics.</a:t>
            </a:r>
          </a:p>
          <a:p>
            <a:r>
              <a:rPr lang="en-US" sz="1200" kern="1200" dirty="0">
                <a:solidFill>
                  <a:schemeClr val="tx1"/>
                </a:solidFill>
                <a:effectLst/>
                <a:latin typeface="+mn-lt"/>
                <a:ea typeface="+mn-ea"/>
                <a:cs typeface="+mn-cs"/>
              </a:rPr>
              <a:t>• Check blood glucose and give glucose if less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than 3.5 </a:t>
            </a:r>
            <a:r>
              <a:rPr lang="en-US" sz="1200" kern="1200" dirty="0" err="1">
                <a:solidFill>
                  <a:schemeClr val="tx1"/>
                </a:solidFill>
                <a:effectLst/>
                <a:latin typeface="+mn-lt"/>
                <a:ea typeface="+mn-ea"/>
                <a:cs typeface="+mn-cs"/>
              </a:rPr>
              <a:t>mmol</a:t>
            </a:r>
            <a:r>
              <a:rPr lang="en-US" sz="1200" kern="1200" dirty="0">
                <a:solidFill>
                  <a:schemeClr val="tx1"/>
                </a:solidFill>
                <a:effectLst/>
                <a:latin typeface="+mn-lt"/>
                <a:ea typeface="+mn-ea"/>
                <a:cs typeface="+mn-cs"/>
              </a:rPr>
              <a:t>/L or unable to measure.</a:t>
            </a:r>
          </a:p>
          <a:p>
            <a:r>
              <a:rPr lang="en-US" sz="1200" kern="1200" dirty="0">
                <a:solidFill>
                  <a:schemeClr val="tx1"/>
                </a:solidFill>
                <a:effectLst/>
                <a:latin typeface="+mn-lt"/>
                <a:ea typeface="+mn-ea"/>
                <a:cs typeface="+mn-cs"/>
              </a:rPr>
              <a:t>• Any patient with GCS less than 9 should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transferred for a CT scan within 2 hours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injury, if possible.</a:t>
            </a:r>
          </a:p>
          <a:p>
            <a:endParaRPr lang="en-US" sz="1200" b="0" i="0" u="none" strike="noStrike" cap="none" dirty="0">
              <a:solidFill>
                <a:schemeClr val="dk1"/>
              </a:solidFill>
            </a:endParaRPr>
          </a:p>
          <a:p>
            <a:endParaRPr lang="en" sz="1200" b="0" i="0" u="none" strike="noStrike" cap="none" dirty="0">
              <a:solidFill>
                <a:schemeClr val="dk1"/>
              </a:solidFill>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66</a:t>
            </a:fld>
            <a:endParaRPr lang="en-US"/>
          </a:p>
        </p:txBody>
      </p:sp>
    </p:spTree>
    <p:extLst>
      <p:ext uri="{BB962C8B-B14F-4D97-AF65-F5344CB8AC3E}">
        <p14:creationId xmlns:p14="http://schemas.microsoft.com/office/powerpoint/2010/main" val="1334610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rPr>
              <a:t>Signs</a:t>
            </a:r>
            <a:r>
              <a:rPr lang="en-US" sz="1200" b="1" i="0" u="none" strike="noStrike" cap="none" baseline="0" dirty="0">
                <a:solidFill>
                  <a:schemeClr val="dk1"/>
                </a:solidFill>
              </a:rPr>
              <a:t> and symptoms</a:t>
            </a:r>
          </a:p>
          <a:p>
            <a:r>
              <a:rPr lang="en-US" sz="1200" kern="1200" dirty="0">
                <a:solidFill>
                  <a:schemeClr val="tx1"/>
                </a:solidFill>
                <a:effectLst/>
                <a:latin typeface="+mn-lt"/>
                <a:ea typeface="+mn-ea"/>
                <a:cs typeface="+mn-cs"/>
              </a:rPr>
              <a:t> • Deformities or unusual</a:t>
            </a:r>
          </a:p>
          <a:p>
            <a:r>
              <a:rPr lang="en-US" sz="1200" kern="1200" dirty="0">
                <a:solidFill>
                  <a:schemeClr val="tx1"/>
                </a:solidFill>
                <a:effectLst/>
                <a:latin typeface="+mn-lt"/>
                <a:ea typeface="+mn-ea"/>
                <a:cs typeface="+mn-cs"/>
              </a:rPr>
              <a:t>movement in the facial bones</a:t>
            </a:r>
          </a:p>
          <a:p>
            <a:r>
              <a:rPr lang="en-US" sz="1200" kern="1200" dirty="0">
                <a:solidFill>
                  <a:schemeClr val="tx1"/>
                </a:solidFill>
                <a:effectLst/>
                <a:latin typeface="+mn-lt"/>
                <a:ea typeface="+mn-ea"/>
                <a:cs typeface="+mn-cs"/>
              </a:rPr>
              <a:t>• Patient reports jaw not closing</a:t>
            </a:r>
          </a:p>
          <a:p>
            <a:r>
              <a:rPr lang="en-US" sz="1200" kern="1200" dirty="0">
                <a:solidFill>
                  <a:schemeClr val="tx1"/>
                </a:solidFill>
                <a:effectLst/>
                <a:latin typeface="+mn-lt"/>
                <a:ea typeface="+mn-ea"/>
                <a:cs typeface="+mn-cs"/>
              </a:rPr>
              <a:t>normally or teeth not aligned</a:t>
            </a:r>
          </a:p>
          <a:p>
            <a:r>
              <a:rPr lang="en-US" sz="1200" kern="1200" dirty="0">
                <a:solidFill>
                  <a:schemeClr val="tx1"/>
                </a:solidFill>
                <a:effectLst/>
                <a:latin typeface="+mn-lt"/>
                <a:ea typeface="+mn-ea"/>
                <a:cs typeface="+mn-cs"/>
              </a:rPr>
              <a:t>• Problems with eye movements</a:t>
            </a:r>
          </a:p>
          <a:p>
            <a:endParaRPr lang="en-US" sz="1200" b="1" i="0" u="none" strike="noStrike" cap="none" dirty="0">
              <a:solidFill>
                <a:schemeClr val="dk1"/>
              </a:solidFill>
            </a:endParaRPr>
          </a:p>
          <a:p>
            <a:r>
              <a:rPr lang="en-US" sz="1200" b="1" i="0" u="none" strike="noStrike" cap="none" dirty="0">
                <a:solidFill>
                  <a:schemeClr val="dk1"/>
                </a:solidFill>
              </a:rPr>
              <a:t>Management</a:t>
            </a:r>
            <a:r>
              <a:rPr lang="en-US" sz="1200" b="1" i="0" u="none" strike="noStrike" cap="none" baseline="0" dirty="0">
                <a:solidFill>
                  <a:schemeClr val="dk1"/>
                </a:solidFill>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Give antibiotics for open facial fractures</a:t>
            </a:r>
          </a:p>
          <a:p>
            <a:r>
              <a:rPr lang="en-US" sz="1200" kern="1200" dirty="0">
                <a:solidFill>
                  <a:schemeClr val="tx1"/>
                </a:solidFill>
                <a:effectLst/>
                <a:latin typeface="+mn-lt"/>
                <a:ea typeface="+mn-ea"/>
                <a:cs typeface="+mn-cs"/>
              </a:rPr>
              <a:t>(laceration over a broken bone)</a:t>
            </a:r>
          </a:p>
          <a:p>
            <a:r>
              <a:rPr lang="en-US" sz="1200" kern="1200" dirty="0">
                <a:solidFill>
                  <a:schemeClr val="tx1"/>
                </a:solidFill>
                <a:effectLst/>
                <a:latin typeface="+mn-lt"/>
                <a:ea typeface="+mn-ea"/>
                <a:cs typeface="+mn-cs"/>
              </a:rPr>
              <a:t>• Update tetanus vaccination.</a:t>
            </a:r>
          </a:p>
          <a:p>
            <a:r>
              <a:rPr lang="en-US" sz="1200" kern="1200" dirty="0">
                <a:solidFill>
                  <a:schemeClr val="tx1"/>
                </a:solidFill>
                <a:effectLst/>
                <a:latin typeface="+mn-lt"/>
                <a:ea typeface="+mn-ea"/>
                <a:cs typeface="+mn-cs"/>
              </a:rPr>
              <a:t>• Suspect cervical spine injury and immobilize</a:t>
            </a:r>
          </a:p>
          <a:p>
            <a:r>
              <a:rPr lang="en-US" sz="1200" kern="1200" dirty="0">
                <a:solidFill>
                  <a:schemeClr val="tx1"/>
                </a:solidFill>
                <a:effectLst/>
                <a:latin typeface="+mn-lt"/>
                <a:ea typeface="+mn-ea"/>
                <a:cs typeface="+mn-cs"/>
              </a:rPr>
              <a:t>the cervical spine if needed. [See SKILLS]</a:t>
            </a:r>
          </a:p>
          <a:p>
            <a:r>
              <a:rPr lang="en-US" sz="1200" kern="1200" dirty="0">
                <a:solidFill>
                  <a:schemeClr val="tx1"/>
                </a:solidFill>
                <a:effectLst/>
                <a:latin typeface="+mn-lt"/>
                <a:ea typeface="+mn-ea"/>
                <a:cs typeface="+mn-cs"/>
              </a:rPr>
              <a:t>• Remember to position patient to keep blood</a:t>
            </a:r>
          </a:p>
          <a:p>
            <a:r>
              <a:rPr lang="en-US" sz="1200" kern="1200" dirty="0">
                <a:solidFill>
                  <a:schemeClr val="tx1"/>
                </a:solidFill>
                <a:effectLst/>
                <a:latin typeface="+mn-lt"/>
                <a:ea typeface="+mn-ea"/>
                <a:cs typeface="+mn-cs"/>
              </a:rPr>
              <a:t>from flowing into airway.</a:t>
            </a:r>
          </a:p>
          <a:p>
            <a:r>
              <a:rPr lang="en-US" sz="1200" kern="1200" dirty="0">
                <a:solidFill>
                  <a:schemeClr val="tx1"/>
                </a:solidFill>
                <a:effectLst/>
                <a:latin typeface="+mn-lt"/>
                <a:ea typeface="+mn-ea"/>
                <a:cs typeface="+mn-cs"/>
              </a:rPr>
              <a:t>• Avoid nasopharyngeal airways and</a:t>
            </a:r>
          </a:p>
          <a:p>
            <a:r>
              <a:rPr lang="en-US" sz="1200" kern="1200" dirty="0">
                <a:solidFill>
                  <a:schemeClr val="tx1"/>
                </a:solidFill>
                <a:effectLst/>
                <a:latin typeface="+mn-lt"/>
                <a:ea typeface="+mn-ea"/>
                <a:cs typeface="+mn-cs"/>
              </a:rPr>
              <a:t>nasogastric tubes when facial fracture is</a:t>
            </a:r>
          </a:p>
          <a:p>
            <a:r>
              <a:rPr lang="en-US" sz="1200" kern="1200" dirty="0">
                <a:solidFill>
                  <a:schemeClr val="tx1"/>
                </a:solidFill>
                <a:effectLst/>
                <a:latin typeface="+mn-lt"/>
                <a:ea typeface="+mn-ea"/>
                <a:cs typeface="+mn-cs"/>
              </a:rPr>
              <a:t>suspected.</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r>
              <a:rPr lang="en-US" sz="1200" b="0" i="0" kern="1200" dirty="0">
                <a:solidFill>
                  <a:schemeClr val="tx1"/>
                </a:solidFill>
                <a:effectLst/>
                <a:latin typeface="+mn-lt"/>
                <a:ea typeface="+mn-ea"/>
                <a:cs typeface="+mn-cs"/>
              </a:rPr>
              <a:t>Title: </a:t>
            </a:r>
            <a:r>
              <a:rPr lang="en-US" sz="1000" b="0" i="0" kern="1200" dirty="0">
                <a:solidFill>
                  <a:schemeClr val="tx1"/>
                </a:solidFill>
                <a:effectLst/>
                <a:latin typeface="+mn-lt"/>
                <a:ea typeface="+mn-ea"/>
                <a:cs typeface="+mn-cs"/>
              </a:rPr>
              <a:t>LeFort109M.jpg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Creator</a:t>
            </a:r>
            <a:r>
              <a:rPr lang="en-US" sz="1200" b="0" i="0" kern="1200" baseline="0" dirty="0">
                <a:solidFill>
                  <a:schemeClr val="tx1"/>
                </a:solidFill>
                <a:effectLst/>
                <a:latin typeface="+mn-lt"/>
                <a:ea typeface="+mn-ea"/>
                <a:cs typeface="+mn-cs"/>
              </a:rPr>
              <a:t>: James </a:t>
            </a:r>
            <a:r>
              <a:rPr lang="en-US" sz="1200" b="0" i="0" kern="1200" baseline="0" dirty="0" err="1">
                <a:solidFill>
                  <a:schemeClr val="tx1"/>
                </a:solidFill>
                <a:effectLst/>
                <a:latin typeface="+mn-lt"/>
                <a:ea typeface="+mn-ea"/>
                <a:cs typeface="+mn-cs"/>
              </a:rPr>
              <a:t>Heilman</a:t>
            </a:r>
            <a:r>
              <a:rPr lang="en-US" sz="1200" b="0" i="0" kern="1200" baseline="0" dirty="0">
                <a:solidFill>
                  <a:schemeClr val="tx1"/>
                </a:solidFill>
                <a:effectLst/>
                <a:latin typeface="+mn-lt"/>
                <a:ea typeface="+mn-ea"/>
                <a:cs typeface="+mn-cs"/>
              </a:rPr>
              <a:t>, MD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commons.wikimedia.org</a:t>
            </a:r>
            <a:r>
              <a:rPr lang="en-US" sz="1200" b="0" i="0" kern="1200" dirty="0">
                <a:solidFill>
                  <a:schemeClr val="tx1"/>
                </a:solidFill>
                <a:effectLst/>
                <a:latin typeface="+mn-lt"/>
                <a:ea typeface="+mn-ea"/>
                <a:cs typeface="+mn-cs"/>
              </a:rPr>
              <a:t>/wiki/File:LeFort109M.jpg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Copyright information: </a:t>
            </a:r>
            <a:r>
              <a:rPr lang="en-US" sz="1000" b="0" i="0" u="sng" kern="1200" dirty="0">
                <a:solidFill>
                  <a:schemeClr val="tx1"/>
                </a:solidFill>
                <a:effectLst/>
                <a:latin typeface="+mn-lt"/>
                <a:ea typeface="+mn-ea"/>
                <a:cs typeface="+mn-cs"/>
                <a:hlinkClick r:id="rId3" tooltip="w:en:Creative Commons"/>
              </a:rPr>
              <a:t>Creative Commons</a:t>
            </a:r>
            <a:r>
              <a:rPr lang="en-US" sz="1000" b="0" i="0"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hlinkClick r:id="rId4"/>
              </a:rPr>
              <a:t>Attribution-Share Alike 3.0 Unported</a:t>
            </a:r>
            <a:r>
              <a:rPr lang="en-US" sz="1000" b="0" i="0" kern="1200" dirty="0">
                <a:solidFill>
                  <a:schemeClr val="tx1"/>
                </a:solidFill>
                <a:effectLst/>
                <a:latin typeface="+mn-lt"/>
                <a:ea typeface="+mn-ea"/>
                <a:cs typeface="+mn-cs"/>
              </a:rPr>
              <a:t> license.</a:t>
            </a:r>
            <a:endParaRPr lang="en" sz="1200" b="0" dirty="0">
              <a:latin typeface="Lato"/>
              <a:ea typeface="Lato"/>
              <a:cs typeface="Lato"/>
              <a:sym typeface="Lato"/>
            </a:endParaRPr>
          </a:p>
          <a:p>
            <a:endParaRPr lang="en-US" sz="1200" kern="1200" dirty="0">
              <a:solidFill>
                <a:schemeClr val="tx1"/>
              </a:solidFill>
              <a:effectLst/>
              <a:latin typeface="+mn-lt"/>
              <a:ea typeface="+mn-ea"/>
              <a:cs typeface="+mn-cs"/>
            </a:endParaRPr>
          </a:p>
          <a:p>
            <a:endParaRPr lang="en-US" sz="1200" b="1" i="0" u="none" strike="noStrike" cap="none" dirty="0">
              <a:solidFill>
                <a:schemeClr val="dk1"/>
              </a:solidFill>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67</a:t>
            </a:fld>
            <a:endParaRPr lang="en-US"/>
          </a:p>
        </p:txBody>
      </p:sp>
    </p:spTree>
    <p:extLst>
      <p:ext uri="{BB962C8B-B14F-4D97-AF65-F5344CB8AC3E}">
        <p14:creationId xmlns:p14="http://schemas.microsoft.com/office/powerpoint/2010/main" val="6290807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endParaRPr lang="en-US" sz="1200" b="1" dirty="0">
              <a:latin typeface="Calibri" charset="0"/>
              <a:ea typeface="Calibri" charset="0"/>
              <a:cs typeface="Calibri" charset="0"/>
            </a:endParaRPr>
          </a:p>
          <a:p>
            <a:pPr marL="171450" indent="-171450">
              <a:buFont typeface="Arial" charset="0"/>
              <a:buChar char="•"/>
            </a:pPr>
            <a:r>
              <a:rPr lang="en-US" sz="1200" kern="1200" dirty="0">
                <a:solidFill>
                  <a:schemeClr val="tx1"/>
                </a:solidFill>
                <a:effectLst/>
                <a:latin typeface="+mn-lt"/>
                <a:ea typeface="+mn-ea"/>
                <a:cs typeface="+mn-cs"/>
              </a:rPr>
              <a:t> Any visible object in the eye.</a:t>
            </a:r>
          </a:p>
          <a:p>
            <a:r>
              <a:rPr lang="en-US" sz="1200" kern="1200" dirty="0">
                <a:solidFill>
                  <a:schemeClr val="tx1"/>
                </a:solidFill>
                <a:effectLst/>
                <a:latin typeface="+mn-lt"/>
                <a:ea typeface="+mn-ea"/>
                <a:cs typeface="+mn-cs"/>
              </a:rPr>
              <a:t>•  Painful red eye or a reported feeling of something in the eye;</a:t>
            </a:r>
          </a:p>
          <a:p>
            <a:r>
              <a:rPr lang="en-US" sz="1200" i="1" kern="1200" dirty="0">
                <a:solidFill>
                  <a:schemeClr val="tx1"/>
                </a:solidFill>
                <a:effectLst/>
                <a:latin typeface="+mn-lt"/>
                <a:ea typeface="+mn-ea"/>
                <a:cs typeface="+mn-cs"/>
              </a:rPr>
              <a:t>it may be difficult to see small</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objects that have penetrated the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eye.</a:t>
            </a:r>
          </a:p>
          <a:p>
            <a:r>
              <a:rPr lang="en-US" sz="1200" kern="1200" dirty="0">
                <a:solidFill>
                  <a:schemeClr val="tx1"/>
                </a:solidFill>
                <a:effectLst/>
                <a:latin typeface="+mn-lt"/>
                <a:ea typeface="+mn-ea"/>
                <a:cs typeface="+mn-cs"/>
              </a:rPr>
              <a:t>• Problems with vision</a:t>
            </a:r>
          </a:p>
          <a:p>
            <a:r>
              <a:rPr lang="en-US" sz="1200" kern="1200" dirty="0">
                <a:solidFill>
                  <a:schemeClr val="tx1"/>
                </a:solidFill>
                <a:effectLst/>
                <a:latin typeface="+mn-lt"/>
                <a:ea typeface="+mn-ea"/>
                <a:cs typeface="+mn-cs"/>
              </a:rPr>
              <a:t>• An abnormally shaped pupil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clear liquid draining from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eye may indicate a puncture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wound</a:t>
            </a:r>
          </a:p>
          <a:p>
            <a:r>
              <a:rPr lang="en-US" sz="1200" kern="1200" dirty="0">
                <a:solidFill>
                  <a:schemeClr val="tx1"/>
                </a:solidFill>
                <a:effectLst/>
                <a:latin typeface="+mn-lt"/>
                <a:ea typeface="+mn-ea"/>
                <a:cs typeface="+mn-cs"/>
              </a:rPr>
              <a:t>• Evidence of facial trauma</a:t>
            </a:r>
          </a:p>
          <a:p>
            <a:pPr marL="342900" lvl="0" indent="-342900">
              <a:buFont typeface="Arial" charset="0"/>
              <a:buChar char="•"/>
            </a:pPr>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endParaRPr lang="en-US" sz="1200" b="0" i="0" u="none" strike="noStrike" cap="none" dirty="0">
              <a:solidFill>
                <a:schemeClr val="dk1"/>
              </a:solidFill>
            </a:endParaRPr>
          </a:p>
          <a:p>
            <a:pPr marL="171450" indent="-171450">
              <a:buFont typeface="Arial" charset="0"/>
              <a:buChar char="•"/>
            </a:pPr>
            <a:r>
              <a:rPr lang="en-US" sz="1200" kern="1200" dirty="0">
                <a:solidFill>
                  <a:schemeClr val="tx1"/>
                </a:solidFill>
                <a:effectLst/>
                <a:latin typeface="+mn-lt"/>
                <a:ea typeface="+mn-ea"/>
                <a:cs typeface="+mn-cs"/>
              </a:rPr>
              <a:t>  Avoid any pressure on the injured eye – 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could worsen the injury</a:t>
            </a:r>
          </a:p>
          <a:p>
            <a:r>
              <a:rPr lang="en-US" sz="1200" kern="1200" dirty="0">
                <a:solidFill>
                  <a:schemeClr val="tx1"/>
                </a:solidFill>
                <a:effectLst/>
                <a:latin typeface="+mn-lt"/>
                <a:ea typeface="+mn-ea"/>
                <a:cs typeface="+mn-cs"/>
              </a:rPr>
              <a:t>• Do not remove objects penetrating the eye.</a:t>
            </a:r>
          </a:p>
          <a:p>
            <a:r>
              <a:rPr lang="en-US" sz="1200" kern="1200" dirty="0">
                <a:solidFill>
                  <a:schemeClr val="tx1"/>
                </a:solidFill>
                <a:effectLst/>
                <a:latin typeface="+mn-lt"/>
                <a:ea typeface="+mn-ea"/>
                <a:cs typeface="+mn-cs"/>
              </a:rPr>
              <a:t>• Give antibiotics.</a:t>
            </a:r>
          </a:p>
          <a:p>
            <a:r>
              <a:rPr lang="en-US" sz="1200" kern="1200" dirty="0">
                <a:solidFill>
                  <a:schemeClr val="tx1"/>
                </a:solidFill>
                <a:effectLst/>
                <a:latin typeface="+mn-lt"/>
                <a:ea typeface="+mn-ea"/>
                <a:cs typeface="+mn-cs"/>
              </a:rPr>
              <a:t>• Update tetanus vaccination if needed.</a:t>
            </a:r>
          </a:p>
          <a:p>
            <a:r>
              <a:rPr lang="en-US" sz="1200" kern="1200" dirty="0">
                <a:solidFill>
                  <a:schemeClr val="tx1"/>
                </a:solidFill>
                <a:effectLst/>
                <a:latin typeface="+mn-lt"/>
                <a:ea typeface="+mn-ea"/>
                <a:cs typeface="+mn-cs"/>
              </a:rPr>
              <a:t>• Keep the head elevated and place a loose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patch over both eyes (do NOT put pressure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the eye).</a:t>
            </a:r>
          </a:p>
          <a:p>
            <a:r>
              <a:rPr lang="en-US" sz="1200" kern="1200" dirty="0">
                <a:solidFill>
                  <a:schemeClr val="tx1"/>
                </a:solidFill>
                <a:effectLst/>
                <a:latin typeface="+mn-lt"/>
                <a:ea typeface="+mn-ea"/>
                <a:cs typeface="+mn-cs"/>
              </a:rPr>
              <a:t>• Plan for handover/transfer to an advanced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provider.</a:t>
            </a:r>
          </a:p>
          <a:p>
            <a:endParaRPr lang="en" sz="1200" b="0" i="0" u="none" strike="noStrike" cap="none" dirty="0">
              <a:solidFill>
                <a:schemeClr val="dk1"/>
              </a:solidFill>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68</a:t>
            </a:fld>
            <a:endParaRPr lang="en-US"/>
          </a:p>
        </p:txBody>
      </p:sp>
    </p:spTree>
    <p:extLst>
      <p:ext uri="{BB962C8B-B14F-4D97-AF65-F5344CB8AC3E}">
        <p14:creationId xmlns:p14="http://schemas.microsoft.com/office/powerpoint/2010/main" val="1658763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endParaRPr lang="en-US" sz="1200" b="1" dirty="0">
              <a:latin typeface="Calibri" charset="0"/>
              <a:ea typeface="Calibri" charset="0"/>
              <a:cs typeface="Calibri" charset="0"/>
            </a:endParaRPr>
          </a:p>
          <a:p>
            <a:pPr marL="171450" indent="-171450">
              <a:buFont typeface="Arial" charset="0"/>
              <a:buChar char="•"/>
            </a:pPr>
            <a:r>
              <a:rPr lang="en-US" sz="1200" kern="1200" dirty="0">
                <a:solidFill>
                  <a:schemeClr val="tx1"/>
                </a:solidFill>
                <a:effectLst/>
                <a:latin typeface="+mn-lt"/>
                <a:ea typeface="+mn-ea"/>
                <a:cs typeface="+mn-cs"/>
              </a:rPr>
              <a:t> Small lacerations  or puncture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wounds may be the only sign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serious injury.</a:t>
            </a:r>
          </a:p>
          <a:p>
            <a:r>
              <a:rPr lang="en-US" sz="1200" kern="1200" dirty="0">
                <a:solidFill>
                  <a:schemeClr val="tx1"/>
                </a:solidFill>
                <a:effectLst/>
                <a:latin typeface="+mn-lt"/>
                <a:ea typeface="+mn-ea"/>
                <a:cs typeface="+mn-cs"/>
              </a:rPr>
              <a:t>•  Swelling (suggesting</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haematoma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Look carefully for penetrating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objects</a:t>
            </a:r>
          </a:p>
          <a:p>
            <a:pPr marL="342900" lvl="0" indent="-342900">
              <a:buFont typeface="Arial" charset="0"/>
              <a:buChar char="•"/>
            </a:pPr>
            <a:endParaRPr lang="en-US" sz="1200" dirty="0">
              <a:latin typeface="Calibri" charset="0"/>
              <a:ea typeface="Calibri" charset="0"/>
              <a:cs typeface="Calibri" charset="0"/>
            </a:endParaRPr>
          </a:p>
          <a:p>
            <a:pPr marL="342900" lvl="0" indent="-342900">
              <a:buFont typeface="Arial" charset="0"/>
              <a:buChar char="•"/>
            </a:pPr>
            <a:endParaRPr lang="en-US" sz="1200" dirty="0">
              <a:latin typeface="Calibri" charset="0"/>
              <a:ea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Patients with penetrating neck wounds are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at risk of airway obstruction, so monitor the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airway closely. Neck wounds may also have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significant haemorrhage</a:t>
            </a: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Maintain cervical spine precautions.</a:t>
            </a:r>
          </a:p>
          <a:p>
            <a:r>
              <a:rPr lang="en-US" sz="1200" kern="1200" dirty="0">
                <a:solidFill>
                  <a:schemeClr val="tx1"/>
                </a:solidFill>
                <a:effectLst/>
                <a:latin typeface="+mn-lt"/>
                <a:ea typeface="+mn-ea"/>
                <a:cs typeface="+mn-cs"/>
              </a:rPr>
              <a:t>• Stabilize but do not remove penetrating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objects.</a:t>
            </a:r>
          </a:p>
          <a:p>
            <a:r>
              <a:rPr lang="en-US" sz="1200" kern="1200" dirty="0">
                <a:solidFill>
                  <a:schemeClr val="tx1"/>
                </a:solidFill>
                <a:effectLst/>
                <a:latin typeface="+mn-lt"/>
                <a:ea typeface="+mn-ea"/>
                <a:cs typeface="+mn-cs"/>
              </a:rPr>
              <a:t>• Apply firm pressure to bleeding site, being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careful not to block the airway.</a:t>
            </a:r>
          </a:p>
          <a:p>
            <a:r>
              <a:rPr lang="en-US" sz="1200" kern="1200" dirty="0">
                <a:solidFill>
                  <a:schemeClr val="tx1"/>
                </a:solidFill>
                <a:effectLst/>
                <a:latin typeface="+mn-lt"/>
                <a:ea typeface="+mn-ea"/>
                <a:cs typeface="+mn-cs"/>
              </a:rPr>
              <a:t>• Do not insert anything into wound to check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depth – this can cause further damage.</a:t>
            </a:r>
          </a:p>
          <a:p>
            <a:r>
              <a:rPr lang="en-US" sz="1200" kern="1200" dirty="0">
                <a:solidFill>
                  <a:schemeClr val="tx1"/>
                </a:solidFill>
                <a:effectLst/>
                <a:latin typeface="+mn-lt"/>
                <a:ea typeface="+mn-ea"/>
                <a:cs typeface="+mn-cs"/>
              </a:rPr>
              <a:t>• Initiate rapid handover/transfer to a unit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surgical care and advanced airway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management capabilities.</a:t>
            </a:r>
          </a:p>
        </p:txBody>
      </p:sp>
      <p:sp>
        <p:nvSpPr>
          <p:cNvPr id="4" name="Slide Number Placeholder 3"/>
          <p:cNvSpPr>
            <a:spLocks noGrp="1"/>
          </p:cNvSpPr>
          <p:nvPr>
            <p:ph type="sldNum" sz="quarter" idx="10"/>
          </p:nvPr>
        </p:nvSpPr>
        <p:spPr/>
        <p:txBody>
          <a:bodyPr/>
          <a:lstStyle/>
          <a:p>
            <a:fld id="{FE403372-DB74-7E4B-A0C5-B7F8CBD4FAC5}" type="slidenum">
              <a:rPr lang="en-US" smtClean="0"/>
              <a:t>69</a:t>
            </a:fld>
            <a:endParaRPr lang="en-US"/>
          </a:p>
        </p:txBody>
      </p:sp>
    </p:spTree>
    <p:extLst>
      <p:ext uri="{BB962C8B-B14F-4D97-AF65-F5344CB8AC3E}">
        <p14:creationId xmlns:p14="http://schemas.microsoft.com/office/powerpoint/2010/main" val="1157973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E403372-DB74-7E4B-A0C5-B7F8CBD4FAC5}" type="slidenum">
              <a:rPr lang="en-US" smtClean="0"/>
              <a:t>7</a:t>
            </a:fld>
            <a:endParaRPr lang="en-US"/>
          </a:p>
        </p:txBody>
      </p:sp>
    </p:spTree>
    <p:extLst>
      <p:ext uri="{BB962C8B-B14F-4D97-AF65-F5344CB8AC3E}">
        <p14:creationId xmlns:p14="http://schemas.microsoft.com/office/powerpoint/2010/main" val="11366429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endParaRPr lang="en-US" sz="1200" b="1" dirty="0">
              <a:latin typeface="Calibri" charset="0"/>
              <a:ea typeface="Calibri" charset="0"/>
              <a:cs typeface="Calibri" charset="0"/>
            </a:endParaRPr>
          </a:p>
          <a:p>
            <a:pPr marL="171450" indent="-171450">
              <a:buFont typeface="Arial" charset="0"/>
              <a:buChar char="•"/>
            </a:pPr>
            <a:r>
              <a:rPr lang="en-US" sz="1200" kern="1200" dirty="0">
                <a:solidFill>
                  <a:schemeClr val="tx1"/>
                </a:solidFill>
                <a:effectLst/>
                <a:latin typeface="+mn-lt"/>
                <a:ea typeface="+mn-ea"/>
                <a:cs typeface="+mn-cs"/>
              </a:rPr>
              <a:t> Difficulty in breathing</a:t>
            </a:r>
          </a:p>
          <a:p>
            <a:pPr marL="171450" indent="-171450">
              <a:buFont typeface="Arial" charset="0"/>
              <a:buChar char="•"/>
            </a:pPr>
            <a:r>
              <a:rPr lang="en-US" sz="1200" kern="1200" dirty="0">
                <a:solidFill>
                  <a:schemeClr val="tx1"/>
                </a:solidFill>
                <a:effectLst/>
                <a:latin typeface="+mn-lt"/>
                <a:ea typeface="+mn-ea"/>
                <a:cs typeface="+mn-cs"/>
              </a:rPr>
              <a:t>Crepitus or tenderness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palpation over the ribs</a:t>
            </a:r>
          </a:p>
          <a:p>
            <a:r>
              <a:rPr lang="en-US" sz="1200" kern="1200" dirty="0">
                <a:solidFill>
                  <a:schemeClr val="tx1"/>
                </a:solidFill>
                <a:effectLst/>
                <a:latin typeface="+mn-lt"/>
                <a:ea typeface="+mn-ea"/>
                <a:cs typeface="+mn-cs"/>
              </a:rPr>
              <a:t>• Uneven chest wall movement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unequal breath sounds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Monitor closely for difficulty in breathing</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due to lung injury which can develop over</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time. </a:t>
            </a:r>
          </a:p>
          <a:p>
            <a:r>
              <a:rPr lang="en-US" sz="1200" i="1" kern="1200" dirty="0">
                <a:solidFill>
                  <a:schemeClr val="tx1"/>
                </a:solidFill>
                <a:effectLst/>
                <a:latin typeface="+mn-lt"/>
                <a:ea typeface="+mn-ea"/>
                <a:cs typeface="+mn-cs"/>
              </a:rPr>
              <a:t>Tension pneumothorax is treated in</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primary survey; however, chest injury</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may also be associated with simple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pneumothorax which can progress to a</a:t>
            </a:r>
            <a:r>
              <a:rPr lang="en-US" sz="1200" i="1" kern="1200" baseline="0" dirty="0">
                <a:solidFill>
                  <a:schemeClr val="tx1"/>
                </a:solidFill>
                <a:effectLst/>
                <a:latin typeface="+mn-lt"/>
                <a:ea typeface="+mn-ea"/>
                <a:cs typeface="+mn-cs"/>
              </a:rPr>
              <a:t> t</a:t>
            </a:r>
            <a:r>
              <a:rPr lang="en-US" sz="1200" i="1" kern="1200" dirty="0">
                <a:solidFill>
                  <a:schemeClr val="tx1"/>
                </a:solidFill>
                <a:effectLst/>
                <a:latin typeface="+mn-lt"/>
                <a:ea typeface="+mn-ea"/>
                <a:cs typeface="+mn-cs"/>
              </a:rPr>
              <a:t>ension pneumothorax.</a:t>
            </a: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Any patient with a pneumothorax should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placed on oxygen and monitored closely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development of a tension pneumothorax.</a:t>
            </a:r>
          </a:p>
          <a:p>
            <a:r>
              <a:rPr lang="en-US" sz="1200" kern="1200" dirty="0">
                <a:solidFill>
                  <a:schemeClr val="tx1"/>
                </a:solidFill>
                <a:effectLst/>
                <a:latin typeface="+mn-lt"/>
                <a:ea typeface="+mn-ea"/>
                <a:cs typeface="+mn-cs"/>
              </a:rPr>
              <a:t>• Crepitus or tenderness may be signs of rib</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fractures which are often associated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underlying chest or abdominal injury.</a:t>
            </a:r>
          </a:p>
          <a:p>
            <a:r>
              <a:rPr lang="en-US" sz="1200" kern="1200" dirty="0">
                <a:solidFill>
                  <a:schemeClr val="tx1"/>
                </a:solidFill>
                <a:effectLst/>
                <a:latin typeface="+mn-lt"/>
                <a:ea typeface="+mn-ea"/>
                <a:cs typeface="+mn-cs"/>
              </a:rPr>
              <a:t>• Plan for handover/transfer for chest tube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(pneumothorax) or advanced airway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breathing management.</a:t>
            </a:r>
          </a:p>
        </p:txBody>
      </p:sp>
      <p:sp>
        <p:nvSpPr>
          <p:cNvPr id="4" name="Slide Number Placeholder 3"/>
          <p:cNvSpPr>
            <a:spLocks noGrp="1"/>
          </p:cNvSpPr>
          <p:nvPr>
            <p:ph type="sldNum" sz="quarter" idx="10"/>
          </p:nvPr>
        </p:nvSpPr>
        <p:spPr/>
        <p:txBody>
          <a:bodyPr/>
          <a:lstStyle/>
          <a:p>
            <a:fld id="{FE403372-DB74-7E4B-A0C5-B7F8CBD4FAC5}" type="slidenum">
              <a:rPr lang="en-US" smtClean="0"/>
              <a:t>70</a:t>
            </a:fld>
            <a:endParaRPr lang="en-US"/>
          </a:p>
        </p:txBody>
      </p:sp>
    </p:spTree>
    <p:extLst>
      <p:ext uri="{BB962C8B-B14F-4D97-AF65-F5344CB8AC3E}">
        <p14:creationId xmlns:p14="http://schemas.microsoft.com/office/powerpoint/2010/main" val="18615756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p>
          <a:p>
            <a:pPr marL="171450" lvl="0" indent="-171450">
              <a:buFont typeface="Arial" charset="0"/>
              <a:buChar char="•"/>
            </a:pPr>
            <a:r>
              <a:rPr lang="en-US" sz="1200" kern="1200" dirty="0">
                <a:solidFill>
                  <a:schemeClr val="tx1"/>
                </a:solidFill>
                <a:effectLst/>
                <a:latin typeface="+mn-lt"/>
                <a:ea typeface="+mn-ea"/>
                <a:cs typeface="+mn-cs"/>
              </a:rPr>
              <a:t> Abdominal pain or vomiting</a:t>
            </a:r>
          </a:p>
          <a:p>
            <a:r>
              <a:rPr lang="en-US" sz="1200" kern="1200" dirty="0">
                <a:solidFill>
                  <a:schemeClr val="tx1"/>
                </a:solidFill>
                <a:effectLst/>
                <a:latin typeface="+mn-lt"/>
                <a:ea typeface="+mn-ea"/>
                <a:cs typeface="+mn-cs"/>
              </a:rPr>
              <a:t>• Tender, firm or distended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abdomen on examination</a:t>
            </a:r>
          </a:p>
          <a:p>
            <a:r>
              <a:rPr lang="en-US" sz="1200" kern="1200" dirty="0">
                <a:solidFill>
                  <a:schemeClr val="tx1"/>
                </a:solidFill>
                <a:effectLst/>
                <a:latin typeface="+mn-lt"/>
                <a:ea typeface="+mn-ea"/>
                <a:cs typeface="+mn-cs"/>
              </a:rPr>
              <a:t>• Sudden abdominal wall muscle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contractions when the abdomen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touched (guarding)</a:t>
            </a:r>
          </a:p>
          <a:p>
            <a:r>
              <a:rPr lang="en-US" sz="1200" kern="1200" dirty="0">
                <a:solidFill>
                  <a:schemeClr val="tx1"/>
                </a:solidFill>
                <a:effectLst/>
                <a:latin typeface="+mn-lt"/>
                <a:ea typeface="+mn-ea"/>
                <a:cs typeface="+mn-cs"/>
              </a:rPr>
              <a:t> • Very few or no bowel sounds on examination</a:t>
            </a:r>
          </a:p>
          <a:p>
            <a:r>
              <a:rPr lang="en-US" sz="1200" kern="1200" dirty="0">
                <a:solidFill>
                  <a:schemeClr val="tx1"/>
                </a:solidFill>
                <a:effectLst/>
                <a:latin typeface="+mn-lt"/>
                <a:ea typeface="+mn-ea"/>
                <a:cs typeface="+mn-cs"/>
              </a:rPr>
              <a:t>• Rectal bleeding</a:t>
            </a:r>
          </a:p>
          <a:p>
            <a:r>
              <a:rPr lang="en-US" sz="1200" kern="1200" dirty="0">
                <a:solidFill>
                  <a:schemeClr val="tx1"/>
                </a:solidFill>
                <a:effectLst/>
                <a:latin typeface="+mn-lt"/>
                <a:ea typeface="+mn-ea"/>
                <a:cs typeface="+mn-cs"/>
              </a:rPr>
              <a:t>• Visible wound in the abdominal wall</a:t>
            </a:r>
          </a:p>
          <a:p>
            <a:r>
              <a:rPr lang="en-US" sz="1200" kern="1200" dirty="0">
                <a:solidFill>
                  <a:schemeClr val="tx1"/>
                </a:solidFill>
                <a:effectLst/>
                <a:latin typeface="+mn-lt"/>
                <a:ea typeface="+mn-ea"/>
                <a:cs typeface="+mn-cs"/>
              </a:rPr>
              <a:t> • Bruising around the umbilicus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over the flanks can be a sign of internal bleeding</a:t>
            </a:r>
          </a:p>
          <a:p>
            <a:endParaRPr lang="en-US" sz="1200" dirty="0">
              <a:latin typeface="Calibri" charset="0"/>
              <a:ea typeface="Calibri" charset="0"/>
              <a:cs typeface="Calibri" charset="0"/>
            </a:endParaRPr>
          </a:p>
          <a:p>
            <a:endParaRPr lang="en-US" sz="1200" dirty="0">
              <a:latin typeface="Calibri" charset="0"/>
              <a:ea typeface="Calibri" charset="0"/>
              <a:cs typeface="Calibri" charset="0"/>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Severe pain or bruising to the abdomen</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is concerning for organ injury or internal</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bleeding.</a:t>
            </a:r>
          </a:p>
          <a:p>
            <a:endParaRPr lang="en-US" sz="1200" dirty="0">
              <a:latin typeface="Calibri" charset="0"/>
              <a:ea typeface="Calibri" charset="0"/>
              <a:cs typeface="Calibri" charset="0"/>
            </a:endParaRP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If you suspect abdominal injuries, give IV</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fluids.</a:t>
            </a:r>
          </a:p>
          <a:p>
            <a:r>
              <a:rPr lang="en-US" sz="1200" kern="1200" dirty="0">
                <a:solidFill>
                  <a:schemeClr val="tx1"/>
                </a:solidFill>
                <a:effectLst/>
                <a:latin typeface="+mn-lt"/>
                <a:ea typeface="+mn-ea"/>
                <a:cs typeface="+mn-cs"/>
              </a:rPr>
              <a:t>• Do not give the patient anything to eat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drink.</a:t>
            </a:r>
          </a:p>
          <a:p>
            <a:r>
              <a:rPr lang="en-US" sz="1200" kern="1200" dirty="0">
                <a:solidFill>
                  <a:schemeClr val="tx1"/>
                </a:solidFill>
                <a:effectLst/>
                <a:latin typeface="+mn-lt"/>
                <a:ea typeface="+mn-ea"/>
                <a:cs typeface="+mn-cs"/>
              </a:rPr>
              <a:t>• If bowel is visible:</a:t>
            </a:r>
          </a:p>
          <a:p>
            <a:r>
              <a:rPr lang="en-US" sz="1200" kern="1200" dirty="0">
                <a:solidFill>
                  <a:schemeClr val="tx1"/>
                </a:solidFill>
                <a:effectLst/>
                <a:latin typeface="+mn-lt"/>
                <a:ea typeface="+mn-ea"/>
                <a:cs typeface="+mn-cs"/>
              </a:rPr>
              <a:t>– leave it outside the body;</a:t>
            </a:r>
          </a:p>
          <a:p>
            <a:r>
              <a:rPr lang="en-US" sz="1200" kern="1200" dirty="0">
                <a:solidFill>
                  <a:schemeClr val="tx1"/>
                </a:solidFill>
                <a:effectLst/>
                <a:latin typeface="+mn-lt"/>
                <a:ea typeface="+mn-ea"/>
                <a:cs typeface="+mn-cs"/>
              </a:rPr>
              <a:t>– cover it with sterile gauze soaked in sterile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saline;</a:t>
            </a:r>
          </a:p>
          <a:p>
            <a:r>
              <a:rPr lang="en-US" sz="1200" kern="1200" dirty="0">
                <a:solidFill>
                  <a:schemeClr val="tx1"/>
                </a:solidFill>
                <a:effectLst/>
                <a:latin typeface="+mn-lt"/>
                <a:ea typeface="+mn-ea"/>
                <a:cs typeface="+mn-cs"/>
              </a:rPr>
              <a:t>– give antibiotics.</a:t>
            </a:r>
          </a:p>
          <a:p>
            <a:r>
              <a:rPr lang="en-US" sz="1200" kern="1200" dirty="0">
                <a:solidFill>
                  <a:schemeClr val="tx1"/>
                </a:solidFill>
                <a:effectLst/>
                <a:latin typeface="+mn-lt"/>
                <a:ea typeface="+mn-ea"/>
                <a:cs typeface="+mn-cs"/>
              </a:rPr>
              <a:t>• If there is any concern for abdominal injury,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plan for rapid handover/transfer to a unit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surgical capabilities.</a:t>
            </a:r>
          </a:p>
        </p:txBody>
      </p:sp>
      <p:sp>
        <p:nvSpPr>
          <p:cNvPr id="4" name="Slide Number Placeholder 3"/>
          <p:cNvSpPr>
            <a:spLocks noGrp="1"/>
          </p:cNvSpPr>
          <p:nvPr>
            <p:ph type="sldNum" sz="quarter" idx="10"/>
          </p:nvPr>
        </p:nvSpPr>
        <p:spPr/>
        <p:txBody>
          <a:bodyPr/>
          <a:lstStyle/>
          <a:p>
            <a:fld id="{FE403372-DB74-7E4B-A0C5-B7F8CBD4FAC5}" type="slidenum">
              <a:rPr lang="en-US" smtClean="0"/>
              <a:t>71</a:t>
            </a:fld>
            <a:endParaRPr lang="en-US"/>
          </a:p>
        </p:txBody>
      </p:sp>
    </p:spTree>
    <p:extLst>
      <p:ext uri="{BB962C8B-B14F-4D97-AF65-F5344CB8AC3E}">
        <p14:creationId xmlns:p14="http://schemas.microsoft.com/office/powerpoint/2010/main" val="14226275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p>
          <a:p>
            <a:pPr marL="171450" indent="-171450">
              <a:buFont typeface="Arial" charset="0"/>
              <a:buChar char="•"/>
            </a:pPr>
            <a:r>
              <a:rPr lang="en-US" sz="1200" kern="1200" dirty="0">
                <a:solidFill>
                  <a:schemeClr val="tx1"/>
                </a:solidFill>
                <a:effectLst/>
                <a:latin typeface="+mn-lt"/>
                <a:ea typeface="+mn-ea"/>
                <a:cs typeface="+mn-cs"/>
              </a:rPr>
              <a:t>  Midline spinal pain/tenderness</a:t>
            </a:r>
          </a:p>
          <a:p>
            <a:r>
              <a:rPr lang="en-US" sz="1200" kern="1200" dirty="0">
                <a:solidFill>
                  <a:schemeClr val="tx1"/>
                </a:solidFill>
                <a:effectLst/>
                <a:latin typeface="+mn-lt"/>
                <a:ea typeface="+mn-ea"/>
                <a:cs typeface="+mn-cs"/>
              </a:rPr>
              <a:t>• Movement problems: paralysis,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weakness, abnormal reflexes</a:t>
            </a:r>
          </a:p>
          <a:p>
            <a:r>
              <a:rPr lang="en-US" sz="1200" kern="1200" dirty="0">
                <a:solidFill>
                  <a:schemeClr val="tx1"/>
                </a:solidFill>
                <a:effectLst/>
                <a:latin typeface="+mn-lt"/>
                <a:ea typeface="+mn-ea"/>
                <a:cs typeface="+mn-cs"/>
              </a:rPr>
              <a:t> • Sensation problems: tingling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(“pins and needles” sensation),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loss of sensation</a:t>
            </a:r>
          </a:p>
          <a:p>
            <a:r>
              <a:rPr lang="en-US" sz="1200" kern="1200" dirty="0">
                <a:solidFill>
                  <a:schemeClr val="tx1"/>
                </a:solidFill>
                <a:effectLst/>
                <a:latin typeface="+mn-lt"/>
                <a:ea typeface="+mn-ea"/>
                <a:cs typeface="+mn-cs"/>
              </a:rPr>
              <a:t>• Loss of control of urine or stool</a:t>
            </a:r>
          </a:p>
          <a:p>
            <a:r>
              <a:rPr lang="en-US" sz="1200" kern="1200" dirty="0">
                <a:solidFill>
                  <a:schemeClr val="tx1"/>
                </a:solidFill>
                <a:effectLst/>
                <a:latin typeface="+mn-lt"/>
                <a:ea typeface="+mn-ea"/>
                <a:cs typeface="+mn-cs"/>
              </a:rPr>
              <a:t>• Priapism</a:t>
            </a:r>
          </a:p>
          <a:p>
            <a:r>
              <a:rPr lang="en-US" sz="1200" kern="1200" dirty="0">
                <a:solidFill>
                  <a:schemeClr val="tx1"/>
                </a:solidFill>
                <a:effectLst/>
                <a:latin typeface="+mn-lt"/>
                <a:ea typeface="+mn-ea"/>
                <a:cs typeface="+mn-cs"/>
              </a:rPr>
              <a:t>• May have hypotension,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bradycardia</a:t>
            </a:r>
          </a:p>
          <a:p>
            <a:r>
              <a:rPr lang="en-US" sz="1200" kern="1200" dirty="0">
                <a:solidFill>
                  <a:schemeClr val="tx1"/>
                </a:solidFill>
                <a:effectLst/>
                <a:latin typeface="+mn-lt"/>
                <a:ea typeface="+mn-ea"/>
                <a:cs typeface="+mn-cs"/>
              </a:rPr>
              <a:t>• Crepitus when you touch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spinal bones</a:t>
            </a:r>
          </a:p>
          <a:p>
            <a:r>
              <a:rPr lang="en-US" sz="1200" kern="1200" dirty="0">
                <a:solidFill>
                  <a:schemeClr val="tx1"/>
                </a:solidFill>
                <a:effectLst/>
                <a:latin typeface="+mn-lt"/>
                <a:ea typeface="+mn-ea"/>
                <a:cs typeface="+mn-cs"/>
              </a:rPr>
              <a:t>• Spinal bones that are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properly aligned</a:t>
            </a:r>
          </a:p>
          <a:p>
            <a:r>
              <a:rPr lang="en-US" sz="1200" kern="1200" dirty="0">
                <a:solidFill>
                  <a:schemeClr val="tx1"/>
                </a:solidFill>
                <a:effectLst/>
                <a:latin typeface="+mn-lt"/>
                <a:ea typeface="+mn-ea"/>
                <a:cs typeface="+mn-cs"/>
              </a:rPr>
              <a:t>• Difficulty in breathing (upper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cervical spine injury)</a:t>
            </a:r>
          </a:p>
          <a:p>
            <a:pPr marL="171450" lvl="0" indent="-171450">
              <a:buFont typeface="Arial" charset="0"/>
              <a:buChar char="•"/>
            </a:pPr>
            <a:endParaRPr lang="en-US" sz="1200" dirty="0">
              <a:latin typeface="Calibri" charset="0"/>
              <a:ea typeface="Calibri" charset="0"/>
              <a:cs typeface="Calibri" charset="0"/>
            </a:endParaRP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Provide spinal immobilization to any person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a history of trauma who is unconscious;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who is conscious and has neck pain,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cervical spine tenderness, numbness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weakness</a:t>
            </a:r>
          </a:p>
          <a:p>
            <a:pPr marL="171450" indent="-171450">
              <a:buFont typeface="Arial" charset="0"/>
              <a:buChar char="•"/>
            </a:pPr>
            <a:r>
              <a:rPr lang="en-US" sz="1200" kern="1200" dirty="0">
                <a:solidFill>
                  <a:schemeClr val="tx1"/>
                </a:solidFill>
                <a:effectLst/>
                <a:latin typeface="+mn-lt"/>
                <a:ea typeface="+mn-ea"/>
                <a:cs typeface="+mn-cs"/>
              </a:rPr>
              <a:t>Use  a rolled sheet or neck collar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immobilize the cervical spine. </a:t>
            </a:r>
          </a:p>
          <a:p>
            <a:pPr marL="171450" indent="-171450">
              <a:buFont typeface="Arial" charset="0"/>
              <a:buChar char="•"/>
            </a:pPr>
            <a:r>
              <a:rPr lang="en-US" sz="1200" kern="1200" dirty="0">
                <a:solidFill>
                  <a:schemeClr val="tx1"/>
                </a:solidFill>
                <a:effectLst/>
                <a:latin typeface="+mn-lt"/>
                <a:ea typeface="+mn-ea"/>
                <a:cs typeface="+mn-cs"/>
              </a:rPr>
              <a:t>Keep the patient lying flat in bed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immobilize the rest of the spine.</a:t>
            </a:r>
          </a:p>
          <a:p>
            <a:pPr marL="171450" indent="-171450">
              <a:buFont typeface="Arial" charset="0"/>
              <a:buChar char="•"/>
            </a:pPr>
            <a:r>
              <a:rPr lang="en-US" sz="1200" kern="1200" dirty="0">
                <a:solidFill>
                  <a:schemeClr val="tx1"/>
                </a:solidFill>
                <a:effectLst/>
                <a:latin typeface="+mn-lt"/>
                <a:ea typeface="+mn-ea"/>
                <a:cs typeface="+mn-cs"/>
              </a:rPr>
              <a:t>When examining or moving the trauma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patient, the spine should be protected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the log-roll </a:t>
            </a:r>
            <a:r>
              <a:rPr lang="en-US" sz="1200" kern="1200" dirty="0" err="1">
                <a:solidFill>
                  <a:schemeClr val="tx1"/>
                </a:solidFill>
                <a:effectLst/>
                <a:latin typeface="+mn-lt"/>
                <a:ea typeface="+mn-ea"/>
                <a:cs typeface="+mn-cs"/>
              </a:rPr>
              <a:t>manoeuvre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Give IV fluids. </a:t>
            </a:r>
          </a:p>
          <a:p>
            <a:r>
              <a:rPr lang="en-US" sz="1200" kern="1200" dirty="0">
                <a:solidFill>
                  <a:schemeClr val="tx1"/>
                </a:solidFill>
                <a:effectLst/>
                <a:latin typeface="+mn-lt"/>
                <a:ea typeface="+mn-ea"/>
                <a:cs typeface="+mn-cs"/>
              </a:rPr>
              <a:t>• Any patient with possible spinal trauma needs handover/transfer  to a specialist unit.</a:t>
            </a:r>
          </a:p>
          <a:p>
            <a:pPr marL="171450" indent="-171450">
              <a:buFont typeface="Arial"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72</a:t>
            </a:fld>
            <a:endParaRPr lang="en-US"/>
          </a:p>
        </p:txBody>
      </p:sp>
    </p:spTree>
    <p:extLst>
      <p:ext uri="{BB962C8B-B14F-4D97-AF65-F5344CB8AC3E}">
        <p14:creationId xmlns:p14="http://schemas.microsoft.com/office/powerpoint/2010/main" val="8228085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 Spinal trauma is not always obvious. Fractured spinal bones can injure the spinal cord, causing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paralysis. If the spinal cord injury is in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cervical spine, paralysis could involve the muscles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control respiration and could lead to death. Examination findings should be carefully documented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that future providers can evaluate if the patient’s condition has changed.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Spinal injuries can also cause shock. This can occur when nerves that control the contraction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blood vessels  in the body are damaged. When  the walls of a blood vessel dilates and  pressure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drops, leading to poor perfusion and shock. Risk is higher if there is also blood loss, so patients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must be monitored closely. Always consider spinal injury in a patient with shock that does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improve with treatment</a:t>
            </a:r>
            <a:r>
              <a:rPr lang="en-US" sz="1200" kern="1200" baseline="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Spine boards should  only be used to move patients. Leaving patients on spine boards for long</a:t>
            </a:r>
          </a:p>
          <a:p>
            <a:r>
              <a:rPr lang="en-US" sz="1200" kern="1200" dirty="0">
                <a:solidFill>
                  <a:schemeClr val="tx1"/>
                </a:solidFill>
                <a:effectLst/>
                <a:latin typeface="+mn-lt"/>
                <a:ea typeface="+mn-ea"/>
                <a:cs typeface="+mn-cs"/>
              </a:rPr>
              <a:t>periods of time can cause pressure sores. Remove patients  from boards as soon as they arrive at</a:t>
            </a:r>
          </a:p>
          <a:p>
            <a:r>
              <a:rPr lang="en-US" sz="1200" kern="1200" dirty="0">
                <a:solidFill>
                  <a:schemeClr val="tx1"/>
                </a:solidFill>
                <a:effectLst/>
                <a:latin typeface="+mn-lt"/>
                <a:ea typeface="+mn-ea"/>
                <a:cs typeface="+mn-cs"/>
              </a:rPr>
              <a:t>the facility and can be laid flat.</a:t>
            </a: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73</a:t>
            </a:fld>
            <a:endParaRPr lang="en-US"/>
          </a:p>
        </p:txBody>
      </p:sp>
    </p:spTree>
    <p:extLst>
      <p:ext uri="{BB962C8B-B14F-4D97-AF65-F5344CB8AC3E}">
        <p14:creationId xmlns:p14="http://schemas.microsoft.com/office/powerpoint/2010/main" val="5515124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p>
          <a:p>
            <a:pPr marL="171450" indent="-171450">
              <a:buFont typeface="Arial" charset="0"/>
              <a:buChar char="•"/>
            </a:pPr>
            <a:r>
              <a:rPr lang="en-US" sz="1200" kern="1200" dirty="0">
                <a:solidFill>
                  <a:schemeClr val="tx1"/>
                </a:solidFill>
                <a:effectLst/>
                <a:latin typeface="+mn-lt"/>
                <a:ea typeface="+mn-ea"/>
                <a:cs typeface="+mn-cs"/>
              </a:rPr>
              <a:t> Bruising around the umbilicus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over the flanks can be a sign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internal bleeding</a:t>
            </a:r>
          </a:p>
          <a:p>
            <a:r>
              <a:rPr lang="en-US" sz="1200" kern="1200" dirty="0">
                <a:solidFill>
                  <a:schemeClr val="tx1"/>
                </a:solidFill>
                <a:effectLst/>
                <a:latin typeface="+mn-lt"/>
                <a:ea typeface="+mn-ea"/>
                <a:cs typeface="+mn-cs"/>
              </a:rPr>
              <a:t>• Pelvic fracture</a:t>
            </a:r>
          </a:p>
          <a:p>
            <a:r>
              <a:rPr lang="en-US" sz="1200" kern="1200" dirty="0">
                <a:solidFill>
                  <a:schemeClr val="tx1"/>
                </a:solidFill>
                <a:effectLst/>
                <a:latin typeface="+mn-lt"/>
                <a:ea typeface="+mn-ea"/>
                <a:cs typeface="+mn-cs"/>
              </a:rPr>
              <a:t>• Femur fracture</a:t>
            </a:r>
          </a:p>
          <a:p>
            <a:r>
              <a:rPr lang="en-US" sz="1200" kern="1200" dirty="0">
                <a:solidFill>
                  <a:schemeClr val="tx1"/>
                </a:solidFill>
                <a:effectLst/>
                <a:latin typeface="+mn-lt"/>
                <a:ea typeface="+mn-ea"/>
                <a:cs typeface="+mn-cs"/>
              </a:rPr>
              <a:t>• Decreased breath sounds on one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side in the chest (</a:t>
            </a:r>
            <a:r>
              <a:rPr lang="en-US" sz="1200" kern="1200" dirty="0" err="1">
                <a:solidFill>
                  <a:schemeClr val="tx1"/>
                </a:solidFill>
                <a:effectLst/>
                <a:latin typeface="+mn-lt"/>
                <a:ea typeface="+mn-ea"/>
                <a:cs typeface="+mn-cs"/>
              </a:rPr>
              <a:t>haemothorax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Signs of poor perfusion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(hypotension, tachycardia, pale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skin, diaphoresis)</a:t>
            </a:r>
          </a:p>
          <a:p>
            <a:pPr marL="0" lvl="0" indent="0">
              <a:buFont typeface="Arial" charset="0"/>
              <a:buNone/>
            </a:pPr>
            <a:endParaRPr lang="en-US" sz="1200" b="1" baseline="0" dirty="0">
              <a:latin typeface="Calibri" charset="0"/>
              <a:ea typeface="Calibri" charset="0"/>
              <a:cs typeface="Calibri" charset="0"/>
            </a:endParaRPr>
          </a:p>
          <a:p>
            <a:pPr marL="0" lvl="0" indent="0">
              <a:buFont typeface="Arial" charset="0"/>
              <a:buNone/>
            </a:pPr>
            <a:endParaRPr lang="en-US" sz="1200" b="1" baseline="0" dirty="0">
              <a:latin typeface="Calibri" charset="0"/>
              <a:ea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 large quantity of blood can be lost into the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chest, pelvis, thigh, and into the abdomen before bleeding is recognized.</a:t>
            </a:r>
          </a:p>
          <a:p>
            <a:endParaRPr lang="en-US" sz="1200" i="1" kern="1200" dirty="0">
              <a:solidFill>
                <a:schemeClr val="tx1"/>
              </a:solidFill>
              <a:effectLst/>
              <a:latin typeface="+mn-lt"/>
              <a:ea typeface="+mn-ea"/>
              <a:cs typeface="+mn-cs"/>
            </a:endParaRP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p>
          <a:p>
            <a:pPr marL="0" lvl="0" indent="0">
              <a:buFont typeface="Arial" charset="0"/>
              <a:buNone/>
            </a:pPr>
            <a:endParaRPr lang="en-US" sz="1200" b="1" kern="1200" dirty="0">
              <a:solidFill>
                <a:schemeClr val="tx1"/>
              </a:solidFill>
              <a:effectLst/>
              <a:latin typeface="Calibri" charset="0"/>
              <a:ea typeface="Calibri" charset="0"/>
              <a:cs typeface="Calibri" charset="0"/>
            </a:endParaRPr>
          </a:p>
          <a:p>
            <a:r>
              <a:rPr lang="en-US" sz="1200" kern="1200" dirty="0">
                <a:solidFill>
                  <a:schemeClr val="tx1"/>
                </a:solidFill>
                <a:effectLst/>
                <a:latin typeface="+mn-lt"/>
                <a:ea typeface="+mn-ea"/>
                <a:cs typeface="+mn-cs"/>
              </a:rPr>
              <a:t>• Stop the bleeding if possible – bind pelvis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splint femur. </a:t>
            </a:r>
          </a:p>
          <a:p>
            <a:r>
              <a:rPr lang="en-US" sz="1200" kern="1200" dirty="0">
                <a:solidFill>
                  <a:schemeClr val="tx1"/>
                </a:solidFill>
                <a:effectLst/>
                <a:latin typeface="+mn-lt"/>
                <a:ea typeface="+mn-ea"/>
                <a:cs typeface="+mn-cs"/>
              </a:rPr>
              <a:t>• Give IV fluid. </a:t>
            </a:r>
          </a:p>
          <a:p>
            <a:r>
              <a:rPr lang="en-US" sz="1200" kern="1200" dirty="0">
                <a:solidFill>
                  <a:schemeClr val="tx1"/>
                </a:solidFill>
                <a:effectLst/>
                <a:latin typeface="+mn-lt"/>
                <a:ea typeface="+mn-ea"/>
                <a:cs typeface="+mn-cs"/>
              </a:rPr>
              <a:t>• Refer for blood transfusion and ongoing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surgical management if needed.</a:t>
            </a:r>
          </a:p>
          <a:p>
            <a:pPr marL="0" lvl="0" indent="0">
              <a:buFont typeface="Arial" charset="0"/>
              <a:buNone/>
            </a:pPr>
            <a:endParaRPr lang="en-US" sz="1200" b="1" kern="1200" dirty="0">
              <a:solidFill>
                <a:schemeClr val="tx1"/>
              </a:solidFill>
              <a:effectLst/>
              <a:latin typeface="Calibri" charset="0"/>
              <a:ea typeface="Calibri" charset="0"/>
              <a:cs typeface="Calibri" charset="0"/>
            </a:endParaRPr>
          </a:p>
          <a:p>
            <a:pPr marL="0" lvl="0" indent="0">
              <a:buFont typeface="Arial"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74</a:t>
            </a:fld>
            <a:endParaRPr lang="en-US"/>
          </a:p>
        </p:txBody>
      </p:sp>
    </p:spTree>
    <p:extLst>
      <p:ext uri="{BB962C8B-B14F-4D97-AF65-F5344CB8AC3E}">
        <p14:creationId xmlns:p14="http://schemas.microsoft.com/office/powerpoint/2010/main" val="20779094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p>
          <a:p>
            <a:pPr marL="171450" lvl="0" indent="-171450">
              <a:buFont typeface="Arial" charset="0"/>
              <a:buChar char="•"/>
            </a:pPr>
            <a:r>
              <a:rPr lang="en-US" sz="1200" kern="1200" dirty="0">
                <a:solidFill>
                  <a:schemeClr val="tx1"/>
                </a:solidFill>
                <a:effectLst/>
                <a:latin typeface="+mn-lt"/>
                <a:ea typeface="+mn-ea"/>
                <a:cs typeface="+mn-cs"/>
              </a:rPr>
              <a:t>Pain with palpation of the pelvis </a:t>
            </a:r>
          </a:p>
          <a:p>
            <a:pPr marL="171450" lvl="0" indent="-171450">
              <a:buFont typeface="Arial" charset="0"/>
              <a:buChar char="•"/>
            </a:pPr>
            <a:r>
              <a:rPr lang="en-US" sz="1200" kern="1200" dirty="0">
                <a:solidFill>
                  <a:schemeClr val="tx1"/>
                </a:solidFill>
                <a:effectLst/>
                <a:latin typeface="+mn-lt"/>
                <a:ea typeface="+mn-ea"/>
                <a:cs typeface="+mn-cs"/>
              </a:rPr>
              <a:t>Instability or abnormal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movement of the pelvic bones</a:t>
            </a:r>
          </a:p>
          <a:p>
            <a:r>
              <a:rPr lang="en-US" sz="1200" kern="1200" dirty="0">
                <a:solidFill>
                  <a:schemeClr val="tx1"/>
                </a:solidFill>
                <a:effectLst/>
                <a:latin typeface="+mn-lt"/>
                <a:ea typeface="+mn-ea"/>
                <a:cs typeface="+mn-cs"/>
              </a:rPr>
              <a:t> • Blood at opening of the penis or rectum</a:t>
            </a:r>
          </a:p>
          <a:p>
            <a:pPr marL="171450" indent="-171450">
              <a:buFont typeface="Arial" charset="0"/>
              <a:buChar char="•"/>
            </a:pPr>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p>
          <a:p>
            <a:pPr marL="0" lvl="0" indent="0">
              <a:buFont typeface="Arial" charset="0"/>
              <a:buNone/>
            </a:pPr>
            <a:endParaRPr lang="en-US" sz="1200" b="1" kern="1200" dirty="0">
              <a:solidFill>
                <a:schemeClr val="tx1"/>
              </a:solidFill>
              <a:effectLst/>
              <a:latin typeface="Calibri" charset="0"/>
              <a:ea typeface="Calibri" charset="0"/>
              <a:cs typeface="Calibri" charset="0"/>
            </a:endParaRPr>
          </a:p>
          <a:p>
            <a:r>
              <a:rPr lang="en-US" sz="1200" kern="1200" dirty="0">
                <a:solidFill>
                  <a:schemeClr val="tx1"/>
                </a:solidFill>
                <a:effectLst/>
                <a:latin typeface="+mn-lt"/>
                <a:ea typeface="+mn-ea"/>
                <a:cs typeface="+mn-cs"/>
              </a:rPr>
              <a:t> Give IV fluids and pain control. </a:t>
            </a:r>
          </a:p>
          <a:p>
            <a:r>
              <a:rPr lang="en-US" sz="1200" kern="1200" dirty="0">
                <a:solidFill>
                  <a:schemeClr val="tx1"/>
                </a:solidFill>
                <a:effectLst/>
                <a:latin typeface="+mn-lt"/>
                <a:ea typeface="+mn-ea"/>
                <a:cs typeface="+mn-cs"/>
              </a:rPr>
              <a:t>• Compress pelvis gently to check for stability.</a:t>
            </a:r>
          </a:p>
          <a:p>
            <a:r>
              <a:rPr lang="en-US" sz="1200" kern="1200" dirty="0">
                <a:solidFill>
                  <a:schemeClr val="tx1"/>
                </a:solidFill>
                <a:effectLst/>
                <a:latin typeface="+mn-lt"/>
                <a:ea typeface="+mn-ea"/>
                <a:cs typeface="+mn-cs"/>
              </a:rPr>
              <a:t>• Do not open and rock pelvis or perform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repeat exams as this can worsen internal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bleeding.</a:t>
            </a:r>
          </a:p>
          <a:p>
            <a:r>
              <a:rPr lang="en-US" sz="1200" kern="1200" dirty="0">
                <a:solidFill>
                  <a:schemeClr val="tx1"/>
                </a:solidFill>
                <a:effectLst/>
                <a:latin typeface="+mn-lt"/>
                <a:ea typeface="+mn-ea"/>
                <a:cs typeface="+mn-cs"/>
              </a:rPr>
              <a:t>• Stabilize the pelvis with a sheet or pelvic</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binder. </a:t>
            </a:r>
          </a:p>
          <a:p>
            <a:r>
              <a:rPr lang="en-US" sz="1200" kern="1200" dirty="0">
                <a:solidFill>
                  <a:schemeClr val="tx1"/>
                </a:solidFill>
                <a:effectLst/>
                <a:latin typeface="+mn-lt"/>
                <a:ea typeface="+mn-ea"/>
                <a:cs typeface="+mn-cs"/>
              </a:rPr>
              <a:t>• Plan for early transfer/handover to a unit</a:t>
            </a:r>
          </a:p>
          <a:p>
            <a:r>
              <a:rPr lang="en-US" sz="1200" kern="1200" dirty="0">
                <a:solidFill>
                  <a:schemeClr val="tx1"/>
                </a:solidFill>
                <a:effectLst/>
                <a:latin typeface="+mn-lt"/>
                <a:ea typeface="+mn-ea"/>
                <a:cs typeface="+mn-cs"/>
              </a:rPr>
              <a:t>with blood transfusion capabilities.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a:ea typeface="Arial"/>
                <a:cs typeface="Arial"/>
                <a:sym typeface="Arial"/>
              </a:rPr>
              <a:t>Images: Original </a:t>
            </a:r>
            <a:r>
              <a:rPr lang="en-US" sz="1200" b="0" i="0" u="none" strike="noStrike" cap="none" dirty="0" err="1">
                <a:solidFill>
                  <a:schemeClr val="dk1"/>
                </a:solidFill>
                <a:latin typeface="Arial"/>
                <a:ea typeface="Arial"/>
                <a:cs typeface="Arial"/>
                <a:sym typeface="Arial"/>
              </a:rPr>
              <a:t>Tein</a:t>
            </a:r>
            <a:r>
              <a:rPr lang="en-US" sz="1200" b="0" i="0" u="none" strike="noStrike" cap="none" dirty="0">
                <a:solidFill>
                  <a:schemeClr val="dk1"/>
                </a:solidFill>
                <a:latin typeface="Arial"/>
                <a:ea typeface="Arial"/>
                <a:cs typeface="Arial"/>
                <a:sym typeface="Arial"/>
              </a:rPr>
              <a:t> Jung Illustration</a:t>
            </a:r>
            <a:r>
              <a:rPr lang="en-US" sz="1200" b="0" i="0" u="none" strike="noStrike" cap="none" baseline="0" dirty="0">
                <a:solidFill>
                  <a:schemeClr val="dk1"/>
                </a:solidFill>
                <a:latin typeface="Arial"/>
                <a:ea typeface="Arial"/>
                <a:cs typeface="Arial"/>
                <a:sym typeface="Arial"/>
              </a:rPr>
              <a:t> 2017.  </a:t>
            </a:r>
            <a:endParaRPr lang="en-US" sz="1200" b="0" i="0" u="none" strike="noStrike" cap="none" dirty="0">
              <a:solidFill>
                <a:schemeClr val="dk1"/>
              </a:solidFill>
              <a:latin typeface="Arial"/>
              <a:ea typeface="Arial"/>
              <a:cs typeface="Arial"/>
              <a:sym typeface="Arial"/>
            </a:endParaRPr>
          </a:p>
          <a:p>
            <a:endParaRPr lang="en-US" sz="1200" kern="1200" dirty="0">
              <a:solidFill>
                <a:schemeClr val="tx1"/>
              </a:solidFill>
              <a:effectLst/>
              <a:latin typeface="+mn-lt"/>
              <a:ea typeface="+mn-ea"/>
              <a:cs typeface="+mn-cs"/>
            </a:endParaRPr>
          </a:p>
          <a:p>
            <a:pPr marL="0" lvl="0" indent="0">
              <a:buFont typeface="Arial"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75</a:t>
            </a:fld>
            <a:endParaRPr lang="en-US"/>
          </a:p>
        </p:txBody>
      </p:sp>
    </p:spTree>
    <p:extLst>
      <p:ext uri="{BB962C8B-B14F-4D97-AF65-F5344CB8AC3E}">
        <p14:creationId xmlns:p14="http://schemas.microsoft.com/office/powerpoint/2010/main" val="15891431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p>
          <a:p>
            <a:pPr marL="342900" lvl="0" indent="-342900">
              <a:buFont typeface="Arial" charset="0"/>
              <a:buChar char="•"/>
            </a:pPr>
            <a:r>
              <a:rPr lang="en-US" sz="2200" dirty="0">
                <a:latin typeface="Calibri" charset="0"/>
                <a:ea typeface="Calibri" charset="0"/>
                <a:cs typeface="Calibri" charset="0"/>
              </a:rPr>
              <a:t>Deformity or crepitus of the bone</a:t>
            </a:r>
          </a:p>
          <a:p>
            <a:pPr marL="342900" lvl="0" indent="-342900">
              <a:buFont typeface="Arial" charset="0"/>
              <a:buChar char="•"/>
            </a:pPr>
            <a:r>
              <a:rPr lang="en-US" sz="2200" dirty="0">
                <a:latin typeface="Calibri" charset="0"/>
                <a:ea typeface="Calibri" charset="0"/>
                <a:cs typeface="Calibri" charset="0"/>
              </a:rPr>
              <a:t>Absent pulses beyond the fracture</a:t>
            </a:r>
          </a:p>
          <a:p>
            <a:pPr marL="342900" lvl="0" indent="-342900">
              <a:buFont typeface="Arial" charset="0"/>
              <a:buChar char="•"/>
            </a:pPr>
            <a:r>
              <a:rPr lang="en-US" sz="2200" dirty="0">
                <a:latin typeface="Calibri" charset="0"/>
                <a:ea typeface="Calibri" charset="0"/>
                <a:cs typeface="Calibri" charset="0"/>
              </a:rPr>
              <a:t>Capillary refill time of greater than 3 seconds beyond fracture</a:t>
            </a:r>
          </a:p>
          <a:p>
            <a:pPr marL="342900" lvl="0" indent="-342900">
              <a:buFont typeface="Arial" charset="0"/>
              <a:buChar char="•"/>
            </a:pPr>
            <a:r>
              <a:rPr lang="en-US" sz="2200" dirty="0">
                <a:latin typeface="Calibri" charset="0"/>
                <a:ea typeface="Calibri" charset="0"/>
                <a:cs typeface="Calibri" charset="0"/>
              </a:rPr>
              <a:t>Cold extremities with blue or gray coloration of skin beyond the fracture </a:t>
            </a:r>
          </a:p>
          <a:p>
            <a:pPr marL="171450" indent="-171450">
              <a:buFont typeface="Arial" charset="0"/>
              <a:buChar char="•"/>
            </a:pPr>
            <a:endParaRPr lang="en-US"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Fractures can displace blood vessels and limit blood supply to the limb beyond the fracture.</a:t>
            </a:r>
          </a:p>
          <a:p>
            <a:pPr marL="171450" indent="-171450">
              <a:buFont typeface="Arial" charset="0"/>
              <a:buChar char="•"/>
            </a:pPr>
            <a:endParaRPr lang="en-US" sz="1200" i="1" kern="1200" dirty="0">
              <a:solidFill>
                <a:schemeClr val="tx1"/>
              </a:solidFill>
              <a:effectLst/>
              <a:latin typeface="+mn-lt"/>
              <a:ea typeface="+mn-ea"/>
              <a:cs typeface="+mn-cs"/>
            </a:endParaRP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p>
          <a:p>
            <a:pPr marL="0" lvl="0" indent="0">
              <a:buFont typeface="Arial" charset="0"/>
              <a:buNone/>
            </a:pPr>
            <a:endParaRPr lang="en-US" sz="1200" b="1" kern="1200" dirty="0">
              <a:solidFill>
                <a:schemeClr val="tx1"/>
              </a:solidFill>
              <a:effectLst/>
              <a:latin typeface="Calibri" charset="0"/>
              <a:ea typeface="Calibri" charset="0"/>
              <a:cs typeface="Calibri" charset="0"/>
            </a:endParaRPr>
          </a:p>
          <a:p>
            <a:r>
              <a:rPr lang="en-US" sz="1200" kern="1200" dirty="0">
                <a:solidFill>
                  <a:schemeClr val="tx1"/>
                </a:solidFill>
                <a:effectLst/>
                <a:latin typeface="+mn-lt"/>
                <a:ea typeface="+mn-ea"/>
                <a:cs typeface="+mn-cs"/>
              </a:rPr>
              <a:t>  • Look for signs of poor perfusion beyond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fracture.</a:t>
            </a:r>
          </a:p>
          <a:p>
            <a:pPr marL="628650" lvl="1" indent="-171450">
              <a:buFont typeface="Arial" charset="0"/>
              <a:buChar char="•"/>
            </a:pPr>
            <a:r>
              <a:rPr lang="en-US" sz="1200" kern="1200" dirty="0">
                <a:solidFill>
                  <a:schemeClr val="tx1"/>
                </a:solidFill>
                <a:effectLst/>
                <a:latin typeface="+mn-lt"/>
                <a:ea typeface="+mn-ea"/>
                <a:cs typeface="+mn-cs"/>
              </a:rPr>
              <a:t>Feel the pulse.</a:t>
            </a:r>
          </a:p>
          <a:p>
            <a:pPr marL="628650" lvl="1" indent="-171450">
              <a:buFont typeface="Arial" charset="0"/>
              <a:buChar char="•"/>
            </a:pPr>
            <a:r>
              <a:rPr lang="en-US" sz="1200" kern="1200" dirty="0">
                <a:solidFill>
                  <a:schemeClr val="tx1"/>
                </a:solidFill>
                <a:effectLst/>
                <a:latin typeface="+mn-lt"/>
                <a:ea typeface="+mn-ea"/>
                <a:cs typeface="+mn-cs"/>
              </a:rPr>
              <a:t>Check capillary refill.</a:t>
            </a:r>
          </a:p>
          <a:p>
            <a:pPr marL="628650" lvl="1" indent="-171450">
              <a:buFont typeface="Arial" charset="0"/>
              <a:buChar char="•"/>
            </a:pPr>
            <a:r>
              <a:rPr lang="en-US" sz="1200" kern="1200" dirty="0">
                <a:solidFill>
                  <a:schemeClr val="tx1"/>
                </a:solidFill>
                <a:effectLst/>
                <a:latin typeface="+mn-lt"/>
                <a:ea typeface="+mn-ea"/>
                <a:cs typeface="+mn-cs"/>
              </a:rPr>
              <a:t>Look for pale skin. </a:t>
            </a:r>
          </a:p>
          <a:p>
            <a:pPr marL="171450" indent="-171450">
              <a:buFont typeface="Arial" charset="0"/>
              <a:buChar char="•"/>
            </a:pPr>
            <a:r>
              <a:rPr lang="en-US" sz="1200" kern="1200" dirty="0">
                <a:solidFill>
                  <a:schemeClr val="tx1"/>
                </a:solidFill>
                <a:effectLst/>
                <a:latin typeface="+mn-lt"/>
                <a:ea typeface="+mn-ea"/>
                <a:cs typeface="+mn-cs"/>
              </a:rPr>
              <a:t>If a fracture is found with weak pulses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poor perfusion, re-establish perfusion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reducing (manually re-aligning bone ends to put limb back to its normal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position) and splinting the fracture.</a:t>
            </a:r>
          </a:p>
          <a:p>
            <a:pPr marL="171450" indent="-171450">
              <a:buFont typeface="Arial" charset="0"/>
              <a:buChar char="•"/>
            </a:pPr>
            <a:r>
              <a:rPr lang="en-US" sz="1200" kern="1200" dirty="0">
                <a:solidFill>
                  <a:schemeClr val="tx1"/>
                </a:solidFill>
                <a:effectLst/>
                <a:latin typeface="+mn-lt"/>
                <a:ea typeface="+mn-ea"/>
                <a:cs typeface="+mn-cs"/>
              </a:rPr>
              <a:t>Always check and document  pulses,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capillary refill and sensation before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after any reduction.</a:t>
            </a:r>
          </a:p>
          <a:p>
            <a:pPr marL="171450" indent="-171450">
              <a:buFont typeface="Arial" charset="0"/>
              <a:buChar char="•"/>
            </a:pPr>
            <a:r>
              <a:rPr lang="en-US" sz="1200" kern="1200" dirty="0">
                <a:solidFill>
                  <a:schemeClr val="tx1"/>
                </a:solidFill>
                <a:effectLst/>
                <a:latin typeface="+mn-lt"/>
                <a:ea typeface="+mn-ea"/>
                <a:cs typeface="+mn-cs"/>
              </a:rPr>
              <a:t>Treat pain</a:t>
            </a:r>
          </a:p>
          <a:p>
            <a:r>
              <a:rPr lang="en-US" sz="1200" kern="1200" dirty="0">
                <a:solidFill>
                  <a:schemeClr val="tx1"/>
                </a:solidFill>
                <a:effectLst/>
                <a:latin typeface="+mn-lt"/>
                <a:ea typeface="+mn-ea"/>
                <a:cs typeface="+mn-cs"/>
              </a:rPr>
              <a:t>• Plan for urgent handover/transfer to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specialist unit.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76</a:t>
            </a:fld>
            <a:endParaRPr lang="en-US"/>
          </a:p>
        </p:txBody>
      </p:sp>
    </p:spTree>
    <p:extLst>
      <p:ext uri="{BB962C8B-B14F-4D97-AF65-F5344CB8AC3E}">
        <p14:creationId xmlns:p14="http://schemas.microsoft.com/office/powerpoint/2010/main" val="706553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p>
          <a:p>
            <a:pPr marL="342900" lvl="0" indent="-342900">
              <a:buFont typeface="Arial" charset="0"/>
              <a:buChar char="•"/>
            </a:pPr>
            <a:r>
              <a:rPr lang="en-US" sz="2200" dirty="0">
                <a:latin typeface="Calibri" charset="0"/>
                <a:ea typeface="Calibri" charset="0"/>
                <a:cs typeface="Calibri" charset="0"/>
              </a:rPr>
              <a:t>Deformity or crepitus of the bone with overlying laceration or abrasion </a:t>
            </a:r>
          </a:p>
          <a:p>
            <a:pPr marL="171450" indent="-171450">
              <a:buFont typeface="Arial" charset="0"/>
              <a:buChar char="•"/>
            </a:pPr>
            <a:endParaRPr lang="en-US"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Consider any patient to have an open fracture</a:t>
            </a:r>
          </a:p>
          <a:p>
            <a:r>
              <a:rPr lang="en-US" sz="1200" kern="1200" dirty="0">
                <a:solidFill>
                  <a:schemeClr val="tx1"/>
                </a:solidFill>
                <a:effectLst/>
                <a:latin typeface="+mn-lt"/>
                <a:ea typeface="+mn-ea"/>
                <a:cs typeface="+mn-cs"/>
              </a:rPr>
              <a:t>if there is a wound (more than just a skin</a:t>
            </a:r>
          </a:p>
          <a:p>
            <a:r>
              <a:rPr lang="en-US" sz="1200" kern="1200" dirty="0">
                <a:solidFill>
                  <a:schemeClr val="tx1"/>
                </a:solidFill>
                <a:effectLst/>
                <a:latin typeface="+mn-lt"/>
                <a:ea typeface="+mn-ea"/>
                <a:cs typeface="+mn-cs"/>
              </a:rPr>
              <a:t>abrasion) near a fracture site. Open fractures</a:t>
            </a:r>
          </a:p>
          <a:p>
            <a:r>
              <a:rPr lang="en-US" sz="1200" kern="1200" dirty="0">
                <a:solidFill>
                  <a:schemeClr val="tx1"/>
                </a:solidFill>
                <a:effectLst/>
                <a:latin typeface="+mn-lt"/>
                <a:ea typeface="+mn-ea"/>
                <a:cs typeface="+mn-cs"/>
              </a:rPr>
              <a:t>are emergencies because they can lead to</a:t>
            </a:r>
          </a:p>
          <a:p>
            <a:r>
              <a:rPr lang="en-US" sz="1200" kern="1200" dirty="0">
                <a:solidFill>
                  <a:schemeClr val="tx1"/>
                </a:solidFill>
                <a:effectLst/>
                <a:latin typeface="+mn-lt"/>
                <a:ea typeface="+mn-ea"/>
                <a:cs typeface="+mn-cs"/>
              </a:rPr>
              <a:t>severe bone infections.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Consider any patient to have an open fracture</a:t>
            </a:r>
            <a:r>
              <a:rPr lang="en-US" sz="1200" i="1" kern="1200" baseline="0" dirty="0">
                <a:solidFill>
                  <a:schemeClr val="tx1"/>
                </a:solidFill>
                <a:effectLst/>
                <a:latin typeface="+mn-lt"/>
                <a:ea typeface="+mn-ea"/>
                <a:cs typeface="+mn-cs"/>
              </a:rPr>
              <a:t> i</a:t>
            </a:r>
            <a:r>
              <a:rPr lang="en-US" sz="1200" i="1" kern="1200" dirty="0">
                <a:solidFill>
                  <a:schemeClr val="tx1"/>
                </a:solidFill>
                <a:effectLst/>
                <a:latin typeface="+mn-lt"/>
                <a:ea typeface="+mn-ea"/>
                <a:cs typeface="+mn-cs"/>
              </a:rPr>
              <a:t>f there is a wound (more than just a skin</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abrasion) near a fracture site. Open fractures</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are emergencies because they can lead to</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severe bone infections.</a:t>
            </a:r>
          </a:p>
          <a:p>
            <a:endParaRPr lang="en-US" sz="1200" kern="1200" dirty="0">
              <a:solidFill>
                <a:schemeClr val="tx1"/>
              </a:solidFill>
              <a:effectLst/>
              <a:latin typeface="+mn-lt"/>
              <a:ea typeface="+mn-ea"/>
              <a:cs typeface="+mn-cs"/>
            </a:endParaRPr>
          </a:p>
          <a:p>
            <a:pPr marL="171450" indent="-171450">
              <a:buFont typeface="Arial" charset="0"/>
              <a:buChar char="•"/>
            </a:pPr>
            <a:endParaRPr lang="en-US" sz="1200" i="1" kern="1200" dirty="0">
              <a:solidFill>
                <a:schemeClr val="tx1"/>
              </a:solidFill>
              <a:effectLst/>
              <a:latin typeface="+mn-lt"/>
              <a:ea typeface="+mn-ea"/>
              <a:cs typeface="+mn-cs"/>
            </a:endParaRP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p>
          <a:p>
            <a:pPr marL="171450" indent="-171450">
              <a:buFont typeface="Arial" charset="0"/>
              <a:buChar char="•"/>
            </a:pPr>
            <a:r>
              <a:rPr lang="en-US" sz="1200" kern="1200" dirty="0">
                <a:solidFill>
                  <a:schemeClr val="tx1"/>
                </a:solidFill>
                <a:effectLst/>
                <a:latin typeface="+mn-lt"/>
                <a:ea typeface="+mn-ea"/>
                <a:cs typeface="+mn-cs"/>
              </a:rPr>
              <a:t> Control haemorrhage with direct pressure.</a:t>
            </a:r>
          </a:p>
          <a:p>
            <a:pPr marL="171450" indent="-171450">
              <a:buFont typeface="Arial" charset="0"/>
              <a:buChar char="•"/>
            </a:pPr>
            <a:r>
              <a:rPr lang="en-US" sz="1200" kern="1200" dirty="0">
                <a:solidFill>
                  <a:schemeClr val="tx1"/>
                </a:solidFill>
                <a:effectLst/>
                <a:latin typeface="+mn-lt"/>
                <a:ea typeface="+mn-ea"/>
                <a:cs typeface="+mn-cs"/>
              </a:rPr>
              <a:t> Reduce the fracture immediately if there 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poor perfusion</a:t>
            </a:r>
          </a:p>
          <a:p>
            <a:pPr marL="171450" indent="-171450">
              <a:buFont typeface="Arial" charset="0"/>
              <a:buChar char="•"/>
            </a:pPr>
            <a:r>
              <a:rPr lang="en-US" sz="1200" kern="1200" dirty="0">
                <a:solidFill>
                  <a:schemeClr val="tx1"/>
                </a:solidFill>
                <a:effectLst/>
                <a:latin typeface="+mn-lt"/>
                <a:ea typeface="+mn-ea"/>
                <a:cs typeface="+mn-cs"/>
              </a:rPr>
              <a:t>Irrigate the wound well. Dress wound.</a:t>
            </a:r>
          </a:p>
          <a:p>
            <a:pPr marL="171450" indent="-171450">
              <a:buFont typeface="Arial" charset="0"/>
              <a:buChar char="•"/>
            </a:pPr>
            <a:r>
              <a:rPr lang="en-US" sz="1200" kern="1200" dirty="0">
                <a:solidFill>
                  <a:schemeClr val="tx1"/>
                </a:solidFill>
                <a:effectLst/>
                <a:latin typeface="+mn-lt"/>
                <a:ea typeface="+mn-ea"/>
                <a:cs typeface="+mn-cs"/>
              </a:rPr>
              <a:t>Give antibiotics and tetanus vaccination.</a:t>
            </a:r>
          </a:p>
          <a:p>
            <a:pPr marL="171450" indent="-171450">
              <a:buFont typeface="Arial" charset="0"/>
              <a:buChar char="•"/>
            </a:pPr>
            <a:r>
              <a:rPr lang="en-US" sz="1200" kern="1200" dirty="0">
                <a:solidFill>
                  <a:schemeClr val="tx1"/>
                </a:solidFill>
                <a:effectLst/>
                <a:latin typeface="+mn-lt"/>
                <a:ea typeface="+mn-ea"/>
                <a:cs typeface="+mn-cs"/>
              </a:rPr>
              <a:t>Splint the wound.</a:t>
            </a:r>
          </a:p>
          <a:p>
            <a:r>
              <a:rPr lang="en-US" sz="1200" kern="1200" dirty="0">
                <a:solidFill>
                  <a:schemeClr val="tx1"/>
                </a:solidFill>
                <a:effectLst/>
                <a:latin typeface="+mn-lt"/>
                <a:ea typeface="+mn-ea"/>
                <a:cs typeface="+mn-cs"/>
              </a:rPr>
              <a:t>• Plan for handover/transfer to a specialist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unit.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77</a:t>
            </a:fld>
            <a:endParaRPr lang="en-US"/>
          </a:p>
        </p:txBody>
      </p:sp>
    </p:spTree>
    <p:extLst>
      <p:ext uri="{BB962C8B-B14F-4D97-AF65-F5344CB8AC3E}">
        <p14:creationId xmlns:p14="http://schemas.microsoft.com/office/powerpoint/2010/main" val="152306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p>
          <a:p>
            <a:r>
              <a:rPr lang="en-US" sz="1200" kern="1200" dirty="0">
                <a:solidFill>
                  <a:schemeClr val="tx1"/>
                </a:solidFill>
                <a:effectLst/>
                <a:latin typeface="+mn-lt"/>
                <a:ea typeface="+mn-ea"/>
                <a:cs typeface="+mn-cs"/>
              </a:rPr>
              <a:t> • Laceration</a:t>
            </a:r>
          </a:p>
          <a:p>
            <a:r>
              <a:rPr lang="en-US" sz="1200" kern="1200" dirty="0">
                <a:solidFill>
                  <a:schemeClr val="tx1"/>
                </a:solidFill>
                <a:effectLst/>
                <a:latin typeface="+mn-lt"/>
                <a:ea typeface="+mn-ea"/>
                <a:cs typeface="+mn-cs"/>
              </a:rPr>
              <a:t>• Abrasion</a:t>
            </a:r>
          </a:p>
          <a:p>
            <a:r>
              <a:rPr lang="en-US" sz="1200" kern="1200" dirty="0">
                <a:solidFill>
                  <a:schemeClr val="tx1"/>
                </a:solidFill>
                <a:effectLst/>
                <a:latin typeface="+mn-lt"/>
                <a:ea typeface="+mn-ea"/>
                <a:cs typeface="+mn-cs"/>
              </a:rPr>
              <a:t>• Wounds  in the underarm area,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genital area, buttocks or back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easily missed</a:t>
            </a:r>
          </a:p>
          <a:p>
            <a:r>
              <a:rPr lang="en-US" sz="1200" kern="1200" dirty="0">
                <a:solidFill>
                  <a:schemeClr val="tx1"/>
                </a:solidFill>
                <a:effectLst/>
                <a:latin typeface="+mn-lt"/>
                <a:ea typeface="+mn-ea"/>
                <a:cs typeface="+mn-cs"/>
              </a:rPr>
              <a:t> • Pumping or squirting blood can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indicate arterial bleeding</a:t>
            </a:r>
          </a:p>
          <a:p>
            <a:pPr marL="0" lvl="0" indent="0">
              <a:buFont typeface="Arial"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goal of wound care is to stop bleeding,</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prevent infection, assess damage to</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underlying structures and promote healing.</a:t>
            </a:r>
          </a:p>
          <a:p>
            <a:pPr marL="171450" indent="-171450">
              <a:buFont typeface="Arial" charset="0"/>
              <a:buChar char="•"/>
            </a:pPr>
            <a:endParaRPr lang="en-US" sz="1200" i="1" kern="1200" dirty="0">
              <a:solidFill>
                <a:schemeClr val="tx1"/>
              </a:solidFill>
              <a:effectLst/>
              <a:latin typeface="+mn-lt"/>
              <a:ea typeface="+mn-ea"/>
              <a:cs typeface="+mn-cs"/>
            </a:endParaRP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p>
          <a:p>
            <a:r>
              <a:rPr lang="en-US" sz="1200" kern="1200" dirty="0">
                <a:solidFill>
                  <a:schemeClr val="tx1"/>
                </a:solidFill>
                <a:effectLst/>
                <a:latin typeface="+mn-lt"/>
                <a:ea typeface="+mn-ea"/>
                <a:cs typeface="+mn-cs"/>
              </a:rPr>
              <a:t>  • Stop bleeding.  </a:t>
            </a:r>
          </a:p>
          <a:p>
            <a:r>
              <a:rPr lang="en-US" sz="1200" kern="1200" dirty="0">
                <a:solidFill>
                  <a:schemeClr val="tx1"/>
                </a:solidFill>
                <a:effectLst/>
                <a:latin typeface="+mn-lt"/>
                <a:ea typeface="+mn-ea"/>
                <a:cs typeface="+mn-cs"/>
              </a:rPr>
              <a:t>• Clean wounds thoroughly with soap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clean water or antiseptic to remove any dirt,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foreign bodies or dead/dying tissue. (Give</a:t>
            </a:r>
          </a:p>
          <a:p>
            <a:r>
              <a:rPr lang="en-US" sz="1200" kern="1200" dirty="0">
                <a:solidFill>
                  <a:schemeClr val="tx1"/>
                </a:solidFill>
                <a:effectLst/>
                <a:latin typeface="+mn-lt"/>
                <a:ea typeface="+mn-ea"/>
                <a:cs typeface="+mn-cs"/>
              </a:rPr>
              <a:t>local </a:t>
            </a:r>
            <a:r>
              <a:rPr lang="en-US" sz="1200" kern="1200" dirty="0" err="1">
                <a:solidFill>
                  <a:schemeClr val="tx1"/>
                </a:solidFill>
                <a:effectLst/>
                <a:latin typeface="+mn-lt"/>
                <a:ea typeface="+mn-ea"/>
                <a:cs typeface="+mn-cs"/>
              </a:rPr>
              <a:t>anaesthetic</a:t>
            </a:r>
            <a:r>
              <a:rPr lang="en-US" sz="1200" kern="1200" dirty="0">
                <a:solidFill>
                  <a:schemeClr val="tx1"/>
                </a:solidFill>
                <a:effectLst/>
                <a:latin typeface="+mn-lt"/>
                <a:ea typeface="+mn-ea"/>
                <a:cs typeface="+mn-cs"/>
              </a:rPr>
              <a:t> before cleaning the wound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available).</a:t>
            </a:r>
          </a:p>
          <a:p>
            <a:r>
              <a:rPr lang="en-US" sz="1200" kern="1200" dirty="0">
                <a:solidFill>
                  <a:schemeClr val="tx1"/>
                </a:solidFill>
                <a:effectLst/>
                <a:latin typeface="+mn-lt"/>
                <a:ea typeface="+mn-ea"/>
                <a:cs typeface="+mn-cs"/>
              </a:rPr>
              <a:t> • Dress wounds with sterile gauze, if available.</a:t>
            </a:r>
          </a:p>
          <a:p>
            <a:r>
              <a:rPr lang="en-US" sz="1200" kern="1200" dirty="0">
                <a:solidFill>
                  <a:schemeClr val="tx1"/>
                </a:solidFill>
                <a:effectLst/>
                <a:latin typeface="+mn-lt"/>
                <a:ea typeface="+mn-ea"/>
                <a:cs typeface="+mn-cs"/>
              </a:rPr>
              <a:t>• Check perfusion beyond the wound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capillary refill and/or distal pulses) before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after dressing wounds.</a:t>
            </a:r>
          </a:p>
          <a:p>
            <a:r>
              <a:rPr lang="en-US" sz="1200" kern="1200" dirty="0">
                <a:solidFill>
                  <a:schemeClr val="tx1"/>
                </a:solidFill>
                <a:effectLst/>
                <a:latin typeface="+mn-lt"/>
                <a:ea typeface="+mn-ea"/>
                <a:cs typeface="+mn-cs"/>
              </a:rPr>
              <a:t>• Splint extremities with  large lacerations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help with wound healing and pain control.</a:t>
            </a:r>
          </a:p>
          <a:p>
            <a:r>
              <a:rPr lang="en-US" sz="1200" kern="1200" dirty="0">
                <a:solidFill>
                  <a:schemeClr val="tx1"/>
                </a:solidFill>
                <a:effectLst/>
                <a:latin typeface="+mn-lt"/>
                <a:ea typeface="+mn-ea"/>
                <a:cs typeface="+mn-cs"/>
              </a:rPr>
              <a:t>• Stabilize but do not remove penetrating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objects.</a:t>
            </a:r>
          </a:p>
          <a:p>
            <a:r>
              <a:rPr lang="en-US" sz="1200" kern="1200" dirty="0">
                <a:solidFill>
                  <a:schemeClr val="tx1"/>
                </a:solidFill>
                <a:effectLst/>
                <a:latin typeface="+mn-lt"/>
                <a:ea typeface="+mn-ea"/>
                <a:cs typeface="+mn-cs"/>
              </a:rPr>
              <a:t>• For snake  bite , immobilize the extremity. [</a:t>
            </a:r>
          </a:p>
          <a:p>
            <a:r>
              <a:rPr lang="en-US" sz="1200" kern="1200" dirty="0">
                <a:solidFill>
                  <a:schemeClr val="tx1"/>
                </a:solidFill>
                <a:effectLst/>
                <a:latin typeface="+mn-lt"/>
                <a:ea typeface="+mn-ea"/>
                <a:cs typeface="+mn-cs"/>
              </a:rPr>
              <a:t> • For animal bites, consult  advanced provider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assess for risk of infection and rabies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exposure. Depending on vaccination status,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management can be extremely time sensitive.</a:t>
            </a:r>
          </a:p>
          <a:p>
            <a:r>
              <a:rPr lang="en-US" sz="1200" kern="1200" dirty="0">
                <a:solidFill>
                  <a:schemeClr val="tx1"/>
                </a:solidFill>
                <a:effectLst/>
                <a:latin typeface="+mn-lt"/>
                <a:ea typeface="+mn-ea"/>
                <a:cs typeface="+mn-cs"/>
              </a:rPr>
              <a:t>• Give tetanus vaccination if needed.</a:t>
            </a:r>
          </a:p>
        </p:txBody>
      </p:sp>
      <p:sp>
        <p:nvSpPr>
          <p:cNvPr id="4" name="Slide Number Placeholder 3"/>
          <p:cNvSpPr>
            <a:spLocks noGrp="1"/>
          </p:cNvSpPr>
          <p:nvPr>
            <p:ph type="sldNum" sz="quarter" idx="10"/>
          </p:nvPr>
        </p:nvSpPr>
        <p:spPr/>
        <p:txBody>
          <a:bodyPr/>
          <a:lstStyle/>
          <a:p>
            <a:fld id="{FE403372-DB74-7E4B-A0C5-B7F8CBD4FAC5}" type="slidenum">
              <a:rPr lang="en-US" smtClean="0"/>
              <a:t>78</a:t>
            </a:fld>
            <a:endParaRPr lang="en-US"/>
          </a:p>
        </p:txBody>
      </p:sp>
    </p:spTree>
    <p:extLst>
      <p:ext uri="{BB962C8B-B14F-4D97-AF65-F5344CB8AC3E}">
        <p14:creationId xmlns:p14="http://schemas.microsoft.com/office/powerpoint/2010/main" val="1855177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p>
          <a:p>
            <a:r>
              <a:rPr lang="en-US" sz="1200" kern="1200" dirty="0">
                <a:solidFill>
                  <a:schemeClr val="tx1"/>
                </a:solidFill>
                <a:effectLst/>
                <a:latin typeface="+mn-lt"/>
                <a:ea typeface="+mn-ea"/>
                <a:cs typeface="+mn-cs"/>
              </a:rPr>
              <a:t> •  Fractures, bruising,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soft tissue damage</a:t>
            </a:r>
          </a:p>
          <a:p>
            <a:r>
              <a:rPr lang="en-US" sz="1200" kern="1200" dirty="0">
                <a:solidFill>
                  <a:schemeClr val="tx1"/>
                </a:solidFill>
                <a:effectLst/>
                <a:latin typeface="+mn-lt"/>
                <a:ea typeface="+mn-ea"/>
                <a:cs typeface="+mn-cs"/>
              </a:rPr>
              <a:t>• Evidence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compartment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syndrome (pain,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firm muscle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compartments,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numbness,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decreased pulses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pale skin)</a:t>
            </a:r>
          </a:p>
          <a:p>
            <a:r>
              <a:rPr lang="en-US" sz="1200" kern="1200" dirty="0">
                <a:solidFill>
                  <a:schemeClr val="tx1"/>
                </a:solidFill>
                <a:effectLst/>
                <a:latin typeface="+mn-lt"/>
                <a:ea typeface="+mn-ea"/>
                <a:cs typeface="+mn-cs"/>
              </a:rPr>
              <a:t>• Small amounts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red-brown urine</a:t>
            </a:r>
          </a:p>
          <a:p>
            <a:pPr marL="171450" indent="-171450">
              <a:buFont typeface="Arial" charset="0"/>
              <a:buChar char="•"/>
            </a:pPr>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Crush injuries can have serious complications. Look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compartment syndrome (a build-up of pressure within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muscle compartments that can limit blood supply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muscles and nerves) and kidney damage due to byproducts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muscle injury</a:t>
            </a:r>
          </a:p>
          <a:p>
            <a:endParaRPr lang="en-US" sz="1200" dirty="0">
              <a:latin typeface="Calibri" charset="0"/>
              <a:ea typeface="Calibri" charset="0"/>
              <a:cs typeface="Calibri" charset="0"/>
            </a:endParaRPr>
          </a:p>
          <a:p>
            <a:endParaRPr lang="en-US" sz="1200" dirty="0">
              <a:latin typeface="Calibri" charset="0"/>
              <a:ea typeface="Calibri" charset="0"/>
              <a:cs typeface="Calibri" charset="0"/>
            </a:endParaRP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p>
          <a:p>
            <a:pPr marL="171450" indent="-171450">
              <a:buFont typeface="Arial" charset="0"/>
              <a:buChar char="•"/>
            </a:pPr>
            <a:r>
              <a:rPr lang="en-US" sz="1200" kern="1200" dirty="0">
                <a:solidFill>
                  <a:schemeClr val="tx1"/>
                </a:solidFill>
                <a:effectLst/>
                <a:latin typeface="+mn-lt"/>
                <a:ea typeface="+mn-ea"/>
                <a:cs typeface="+mn-cs"/>
              </a:rPr>
              <a:t> It is important to monitor urine output and look for red-brow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urine (a concern for possible kidney damage).</a:t>
            </a:r>
          </a:p>
          <a:p>
            <a:pPr marL="171450" indent="-171450">
              <a:buFont typeface="Arial" charset="0"/>
              <a:buChar char="•"/>
            </a:pPr>
            <a:r>
              <a:rPr lang="en-US" sz="1200" kern="1200" dirty="0">
                <a:solidFill>
                  <a:schemeClr val="tx1"/>
                </a:solidFill>
                <a:effectLst/>
                <a:latin typeface="+mn-lt"/>
                <a:ea typeface="+mn-ea"/>
                <a:cs typeface="+mn-cs"/>
              </a:rPr>
              <a:t>Give IV fluids to help the kidneys maintain urine output.</a:t>
            </a:r>
          </a:p>
          <a:p>
            <a:pPr marL="171450" indent="-171450">
              <a:buFont typeface="Arial" charset="0"/>
              <a:buChar char="•"/>
            </a:pPr>
            <a:r>
              <a:rPr lang="en-US" sz="1200" kern="1200" dirty="0">
                <a:solidFill>
                  <a:schemeClr val="tx1"/>
                </a:solidFill>
                <a:effectLst/>
                <a:latin typeface="+mn-lt"/>
                <a:ea typeface="+mn-ea"/>
                <a:cs typeface="+mn-cs"/>
              </a:rPr>
              <a:t>Splint fractures to keep bone ends from causing furthe</a:t>
            </a:r>
            <a:r>
              <a:rPr lang="en-US" sz="1200" kern="1200" baseline="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damage.</a:t>
            </a:r>
          </a:p>
          <a:p>
            <a:pPr marL="171450" indent="-171450">
              <a:buFont typeface="Arial" charset="0"/>
              <a:buChar char="•"/>
            </a:pPr>
            <a:r>
              <a:rPr lang="en-US" sz="1200" kern="1200" dirty="0">
                <a:solidFill>
                  <a:schemeClr val="tx1"/>
                </a:solidFill>
                <a:effectLst/>
                <a:latin typeface="+mn-lt"/>
                <a:ea typeface="+mn-ea"/>
                <a:cs typeface="+mn-cs"/>
              </a:rPr>
              <a:t>Plan for early surgical referral to release the pressure 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compartment syndrome develops.</a:t>
            </a:r>
          </a:p>
          <a:p>
            <a:pPr marL="171450" indent="-171450">
              <a:buFont typeface="Arial" charset="0"/>
              <a:buChar char="•"/>
            </a:pPr>
            <a:r>
              <a:rPr lang="en-US" sz="1200" kern="1200" dirty="0">
                <a:solidFill>
                  <a:schemeClr val="tx1"/>
                </a:solidFill>
                <a:effectLst/>
                <a:latin typeface="+mn-lt"/>
                <a:ea typeface="+mn-ea"/>
                <a:cs typeface="+mn-cs"/>
              </a:rPr>
              <a:t>Patients may have many systemic problems related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muscle damage and should always be handed over to 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advanced provider.</a:t>
            </a:r>
          </a:p>
          <a:p>
            <a:pPr marL="0" lvl="0" indent="0">
              <a:buFont typeface="Arial" charset="0"/>
              <a:buNone/>
            </a:pPr>
            <a:endParaRPr lang="en-US" sz="1200" b="1"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79</a:t>
            </a:fld>
            <a:endParaRPr lang="en-US"/>
          </a:p>
        </p:txBody>
      </p:sp>
    </p:spTree>
    <p:extLst>
      <p:ext uri="{BB962C8B-B14F-4D97-AF65-F5344CB8AC3E}">
        <p14:creationId xmlns:p14="http://schemas.microsoft.com/office/powerpoint/2010/main" val="140754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8</a:t>
            </a:fld>
            <a:endParaRPr lang="en-US"/>
          </a:p>
        </p:txBody>
      </p:sp>
    </p:spTree>
    <p:extLst>
      <p:ext uri="{BB962C8B-B14F-4D97-AF65-F5344CB8AC3E}">
        <p14:creationId xmlns:p14="http://schemas.microsoft.com/office/powerpoint/2010/main" val="3391737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Injury to air-filed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organs (such 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lung, stomach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bowel)</a:t>
            </a:r>
          </a:p>
          <a:p>
            <a:r>
              <a:rPr lang="en-US" sz="1200" kern="1200" dirty="0">
                <a:solidFill>
                  <a:schemeClr val="tx1"/>
                </a:solidFill>
                <a:effectLst/>
                <a:latin typeface="+mn-lt"/>
                <a:ea typeface="+mn-ea"/>
                <a:cs typeface="+mn-cs"/>
              </a:rPr>
              <a:t>• Delayed symptoms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t>
            </a:r>
            <a:r>
              <a:rPr lang="en-US" sz="1200" kern="1200" dirty="0" err="1">
                <a:solidFill>
                  <a:schemeClr val="tx1"/>
                </a:solidFill>
                <a:effectLst/>
                <a:latin typeface="+mn-lt"/>
                <a:ea typeface="+mn-ea"/>
                <a:cs typeface="+mn-cs"/>
              </a:rPr>
              <a:t>tachypnoea</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hypoxia, chest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pain, cough with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without blood</a:t>
            </a:r>
          </a:p>
          <a:p>
            <a:r>
              <a:rPr lang="en-US" sz="1200" kern="1200" dirty="0">
                <a:solidFill>
                  <a:schemeClr val="tx1"/>
                </a:solidFill>
                <a:effectLst/>
                <a:latin typeface="+mn-lt"/>
                <a:ea typeface="+mn-ea"/>
                <a:cs typeface="+mn-cs"/>
              </a:rPr>
              <a:t>• Abdominal pain,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nausea, vomiting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or without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blood</a:t>
            </a:r>
          </a:p>
          <a:p>
            <a:r>
              <a:rPr lang="en-US" sz="1200" kern="1200" dirty="0">
                <a:solidFill>
                  <a:schemeClr val="tx1"/>
                </a:solidFill>
                <a:effectLst/>
                <a:latin typeface="+mn-lt"/>
                <a:ea typeface="+mn-ea"/>
                <a:cs typeface="+mn-cs"/>
              </a:rPr>
              <a:t>• Tympanic</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membrane (ear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drum) rupture: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hearing loss,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ringing in the ears,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pain, ear bleeding</a:t>
            </a:r>
          </a:p>
          <a:p>
            <a:r>
              <a:rPr lang="en-US" sz="1200" kern="1200" dirty="0">
                <a:solidFill>
                  <a:schemeClr val="tx1"/>
                </a:solidFill>
                <a:effectLst/>
                <a:latin typeface="+mn-lt"/>
                <a:ea typeface="+mn-ea"/>
                <a:cs typeface="+mn-cs"/>
              </a:rPr>
              <a:t>• Other injuries,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burns, exposure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chemicals or toxins</a:t>
            </a:r>
            <a:endParaRPr lang="en-US" sz="1200" dirty="0">
              <a:latin typeface="Calibri" charset="0"/>
              <a:ea typeface="Calibri" charset="0"/>
              <a:cs typeface="Calibri" charset="0"/>
            </a:endParaRPr>
          </a:p>
          <a:p>
            <a:endParaRPr lang="en-US" sz="1200" dirty="0">
              <a:latin typeface="Calibri" charset="0"/>
              <a:ea typeface="Calibri" charset="0"/>
              <a:cs typeface="Calibri" charset="0"/>
            </a:endParaRPr>
          </a:p>
          <a:p>
            <a:r>
              <a:rPr lang="en-US" sz="1200" kern="1200" dirty="0">
                <a:solidFill>
                  <a:schemeClr val="tx1"/>
                </a:solidFill>
                <a:effectLst/>
                <a:latin typeface="+mn-lt"/>
                <a:ea typeface="+mn-ea"/>
                <a:cs typeface="+mn-cs"/>
              </a:rPr>
              <a:t> An explosive blast can cause injuries in three ways:</a:t>
            </a:r>
          </a:p>
          <a:p>
            <a:r>
              <a:rPr lang="en-US" sz="1200" kern="1200" dirty="0">
                <a:solidFill>
                  <a:schemeClr val="tx1"/>
                </a:solidFill>
                <a:effectLst/>
                <a:latin typeface="+mn-lt"/>
                <a:ea typeface="+mn-ea"/>
                <a:cs typeface="+mn-cs"/>
              </a:rPr>
              <a:t>1. Visible injuries from shrapnel (fragments of metal</a:t>
            </a:r>
          </a:p>
          <a:p>
            <a:r>
              <a:rPr lang="en-US" sz="1200" kern="1200" dirty="0">
                <a:solidFill>
                  <a:schemeClr val="tx1"/>
                </a:solidFill>
                <a:effectLst/>
                <a:latin typeface="+mn-lt"/>
                <a:ea typeface="+mn-ea"/>
                <a:cs typeface="+mn-cs"/>
              </a:rPr>
              <a:t>released by an explosive device) or burns from heat or</a:t>
            </a:r>
          </a:p>
          <a:p>
            <a:r>
              <a:rPr lang="en-US" sz="1200" kern="1200" dirty="0">
                <a:solidFill>
                  <a:schemeClr val="tx1"/>
                </a:solidFill>
                <a:effectLst/>
                <a:latin typeface="+mn-lt"/>
                <a:ea typeface="+mn-ea"/>
                <a:cs typeface="+mn-cs"/>
              </a:rPr>
              <a:t>chemicals released;</a:t>
            </a:r>
          </a:p>
          <a:p>
            <a:r>
              <a:rPr lang="en-US" sz="1200" kern="1200" dirty="0">
                <a:solidFill>
                  <a:schemeClr val="tx1"/>
                </a:solidFill>
                <a:effectLst/>
                <a:latin typeface="+mn-lt"/>
                <a:ea typeface="+mn-ea"/>
                <a:cs typeface="+mn-cs"/>
              </a:rPr>
              <a:t>2.  Internal (often hidden) injuries from the change in</a:t>
            </a:r>
          </a:p>
          <a:p>
            <a:r>
              <a:rPr lang="en-US" sz="1200" kern="1200" dirty="0">
                <a:solidFill>
                  <a:schemeClr val="tx1"/>
                </a:solidFill>
                <a:effectLst/>
                <a:latin typeface="+mn-lt"/>
                <a:ea typeface="+mn-ea"/>
                <a:cs typeface="+mn-cs"/>
              </a:rPr>
              <a:t>pressure caused by the blast. The stomach and bowel,</a:t>
            </a:r>
          </a:p>
          <a:p>
            <a:r>
              <a:rPr lang="en-US" sz="1200" kern="1200" dirty="0">
                <a:solidFill>
                  <a:schemeClr val="tx1"/>
                </a:solidFill>
                <a:effectLst/>
                <a:latin typeface="+mn-lt"/>
                <a:ea typeface="+mn-ea"/>
                <a:cs typeface="+mn-cs"/>
              </a:rPr>
              <a:t>lungs, and ears are commonly injured; and</a:t>
            </a:r>
          </a:p>
          <a:p>
            <a:r>
              <a:rPr lang="en-US" sz="1200" kern="1200" dirty="0">
                <a:solidFill>
                  <a:schemeClr val="tx1"/>
                </a:solidFill>
                <a:effectLst/>
                <a:latin typeface="+mn-lt"/>
                <a:ea typeface="+mn-ea"/>
                <a:cs typeface="+mn-cs"/>
              </a:rPr>
              <a:t>3. Additional </a:t>
            </a:r>
            <a:r>
              <a:rPr lang="en-US" sz="1200" kern="1200" dirty="0" err="1">
                <a:solidFill>
                  <a:schemeClr val="tx1"/>
                </a:solidFill>
                <a:effectLst/>
                <a:latin typeface="+mn-lt"/>
                <a:ea typeface="+mn-ea"/>
                <a:cs typeface="+mn-cs"/>
              </a:rPr>
              <a:t>bl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unt</a:t>
            </a:r>
            <a:r>
              <a:rPr lang="en-US" sz="1200" kern="1200" dirty="0">
                <a:solidFill>
                  <a:schemeClr val="tx1"/>
                </a:solidFill>
                <a:effectLst/>
                <a:latin typeface="+mn-lt"/>
                <a:ea typeface="+mn-ea"/>
                <a:cs typeface="+mn-cs"/>
              </a:rPr>
              <a:t> injuries that result when the body is</a:t>
            </a:r>
          </a:p>
          <a:p>
            <a:r>
              <a:rPr lang="en-US" sz="1200" kern="1200" dirty="0">
                <a:solidFill>
                  <a:schemeClr val="tx1"/>
                </a:solidFill>
                <a:effectLst/>
                <a:latin typeface="+mn-lt"/>
                <a:ea typeface="+mn-ea"/>
                <a:cs typeface="+mn-cs"/>
              </a:rPr>
              <a:t>thrown by the blast.</a:t>
            </a:r>
          </a:p>
          <a:p>
            <a:endParaRPr lang="en-US" sz="1200"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Examine carefully for pneumothorax.</a:t>
            </a:r>
          </a:p>
          <a:p>
            <a:r>
              <a:rPr lang="en-US" sz="1200" kern="1200" dirty="0">
                <a:solidFill>
                  <a:schemeClr val="tx1"/>
                </a:solidFill>
                <a:effectLst/>
                <a:latin typeface="+mn-lt"/>
                <a:ea typeface="+mn-ea"/>
                <a:cs typeface="+mn-cs"/>
              </a:rPr>
              <a:t>• Give oxygen if there is difficulty in breathing. </a:t>
            </a:r>
          </a:p>
          <a:p>
            <a:r>
              <a:rPr lang="en-US" sz="1200" kern="1200" dirty="0">
                <a:solidFill>
                  <a:schemeClr val="tx1"/>
                </a:solidFill>
                <a:effectLst/>
                <a:latin typeface="+mn-lt"/>
                <a:ea typeface="+mn-ea"/>
                <a:cs typeface="+mn-cs"/>
              </a:rPr>
              <a:t>• Update tetanus.</a:t>
            </a:r>
          </a:p>
          <a:p>
            <a:r>
              <a:rPr lang="en-US" sz="1200" kern="1200" dirty="0">
                <a:solidFill>
                  <a:schemeClr val="tx1"/>
                </a:solidFill>
                <a:effectLst/>
                <a:latin typeface="+mn-lt"/>
                <a:ea typeface="+mn-ea"/>
                <a:cs typeface="+mn-cs"/>
              </a:rPr>
              <a:t>• Burns should be dressed and fluids needs calculated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based on burn area . </a:t>
            </a:r>
          </a:p>
          <a:p>
            <a:r>
              <a:rPr lang="en-US" sz="1200" kern="1200" dirty="0">
                <a:solidFill>
                  <a:schemeClr val="tx1"/>
                </a:solidFill>
                <a:effectLst/>
                <a:latin typeface="+mn-lt"/>
                <a:ea typeface="+mn-ea"/>
                <a:cs typeface="+mn-cs"/>
              </a:rPr>
              <a:t>• If the patient has abdominal pain, consider bowel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perforation, give IV fluids </a:t>
            </a:r>
          </a:p>
          <a:p>
            <a:r>
              <a:rPr lang="en-US" sz="1200" kern="1200" dirty="0">
                <a:solidFill>
                  <a:schemeClr val="tx1"/>
                </a:solidFill>
                <a:effectLst/>
                <a:latin typeface="+mn-lt"/>
                <a:ea typeface="+mn-ea"/>
                <a:cs typeface="+mn-cs"/>
              </a:rPr>
              <a:t>• Prepare for rapid surgical referral.</a:t>
            </a:r>
          </a:p>
          <a:p>
            <a:pPr marL="0" lvl="0" indent="0">
              <a:buFont typeface="Arial" charset="0"/>
              <a:buNone/>
            </a:pPr>
            <a:endParaRPr lang="en-US" sz="1200" b="1"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80</a:t>
            </a:fld>
            <a:endParaRPr lang="en-US"/>
          </a:p>
        </p:txBody>
      </p:sp>
    </p:spTree>
    <p:extLst>
      <p:ext uri="{BB962C8B-B14F-4D97-AF65-F5344CB8AC3E}">
        <p14:creationId xmlns:p14="http://schemas.microsoft.com/office/powerpoint/2010/main" val="6666172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explosive blast can cause injuries in three ways:</a:t>
            </a:r>
          </a:p>
          <a:p>
            <a:r>
              <a:rPr lang="en-US" sz="1200" kern="1200" dirty="0">
                <a:solidFill>
                  <a:schemeClr val="tx1"/>
                </a:solidFill>
                <a:effectLst/>
                <a:latin typeface="+mn-lt"/>
                <a:ea typeface="+mn-ea"/>
                <a:cs typeface="+mn-cs"/>
              </a:rPr>
              <a:t>1. Visible injuries from shrapnel (fragments of metal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released by an explosive device) or burns from heat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chemicals released;</a:t>
            </a:r>
          </a:p>
          <a:p>
            <a:r>
              <a:rPr lang="en-US" sz="1200" kern="1200" dirty="0">
                <a:solidFill>
                  <a:schemeClr val="tx1"/>
                </a:solidFill>
                <a:effectLst/>
                <a:latin typeface="+mn-lt"/>
                <a:ea typeface="+mn-ea"/>
                <a:cs typeface="+mn-cs"/>
              </a:rPr>
              <a:t>2.  Internal (often hidden) injuries from the change 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pressure caused by the blast. The stomach and bowel,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lungs, and ears are commonly injured; and</a:t>
            </a:r>
          </a:p>
          <a:p>
            <a:r>
              <a:rPr lang="en-US" sz="1200" kern="1200" dirty="0">
                <a:solidFill>
                  <a:schemeClr val="tx1"/>
                </a:solidFill>
                <a:effectLst/>
                <a:latin typeface="+mn-lt"/>
                <a:ea typeface="+mn-ea"/>
                <a:cs typeface="+mn-cs"/>
              </a:rPr>
              <a:t>3. Additional blunt injuries that result when the body 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thrown by the blast.</a:t>
            </a: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81</a:t>
            </a:fld>
            <a:endParaRPr lang="en-US"/>
          </a:p>
        </p:txBody>
      </p:sp>
    </p:spTree>
    <p:extLst>
      <p:ext uri="{BB962C8B-B14F-4D97-AF65-F5344CB8AC3E}">
        <p14:creationId xmlns:p14="http://schemas.microsoft.com/office/powerpoint/2010/main" val="13228842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r>
              <a:rPr lang="en-US" sz="1200" b="1" dirty="0">
                <a:latin typeface="Calibri" charset="0"/>
                <a:ea typeface="Calibri" charset="0"/>
                <a:cs typeface="Calibri" charset="0"/>
              </a:rPr>
              <a:t>Signs and</a:t>
            </a:r>
            <a:r>
              <a:rPr lang="en-US" sz="1200" b="1" baseline="0" dirty="0">
                <a:latin typeface="Calibri" charset="0"/>
                <a:ea typeface="Calibri" charset="0"/>
                <a:cs typeface="Calibri" charset="0"/>
              </a:rPr>
              <a:t> symptoms </a:t>
            </a:r>
            <a:r>
              <a:rPr lang="en-US" sz="1200" kern="1200" dirty="0">
                <a:solidFill>
                  <a:schemeClr val="tx1"/>
                </a:solidFill>
                <a:effectLst/>
                <a:latin typeface="+mn-lt"/>
                <a:ea typeface="+mn-ea"/>
                <a:cs typeface="+mn-cs"/>
              </a:rPr>
              <a:t> </a:t>
            </a:r>
          </a:p>
          <a:p>
            <a:pPr marL="171450" indent="-171450">
              <a:buFont typeface="Arial" charset="0"/>
              <a:buChar char="•"/>
            </a:pPr>
            <a:r>
              <a:rPr lang="en-US" sz="1200" kern="1200" dirty="0">
                <a:solidFill>
                  <a:schemeClr val="tx1"/>
                </a:solidFill>
                <a:effectLst/>
                <a:latin typeface="+mn-lt"/>
                <a:ea typeface="+mn-ea"/>
                <a:cs typeface="+mn-cs"/>
              </a:rPr>
              <a:t>Skin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can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range from pink,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red, pale, or black,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depending on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burn depth.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burn may or may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not have blisters.</a:t>
            </a:r>
          </a:p>
          <a:p>
            <a:pPr marL="171450" indent="-171450">
              <a:buFont typeface="Arial" charset="0"/>
              <a:buChar char="•"/>
            </a:pPr>
            <a:r>
              <a:rPr lang="en-US" sz="1200" kern="1200" dirty="0">
                <a:solidFill>
                  <a:schemeClr val="tx1"/>
                </a:solidFill>
                <a:effectLst/>
                <a:latin typeface="+mn-lt"/>
                <a:ea typeface="+mn-ea"/>
                <a:cs typeface="+mn-cs"/>
              </a:rPr>
              <a:t>The following may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suggest inhalation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airway injury</a:t>
            </a:r>
          </a:p>
          <a:p>
            <a:pPr marL="628650" lvl="1" indent="-171450">
              <a:buFont typeface="Arial" charset="0"/>
              <a:buChar char="•"/>
            </a:pPr>
            <a:r>
              <a:rPr lang="en-US" sz="1200" kern="1200" dirty="0">
                <a:solidFill>
                  <a:schemeClr val="tx1"/>
                </a:solidFill>
                <a:effectLst/>
                <a:latin typeface="+mn-lt"/>
                <a:ea typeface="+mn-ea"/>
                <a:cs typeface="+mn-cs"/>
              </a:rPr>
              <a:t>Soot (ash) around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nose or mouth, o</a:t>
            </a:r>
            <a:r>
              <a:rPr lang="en-US" sz="1200" kern="1200" baseline="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singed (burned)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nasal hairs</a:t>
            </a:r>
          </a:p>
          <a:p>
            <a:pPr marL="628650" lvl="1" indent="-171450">
              <a:buFont typeface="Arial" charset="0"/>
              <a:buChar char="•"/>
            </a:pPr>
            <a:r>
              <a:rPr lang="en-US" sz="1200" kern="1200" dirty="0">
                <a:solidFill>
                  <a:schemeClr val="tx1"/>
                </a:solidFill>
                <a:effectLst/>
                <a:latin typeface="+mn-lt"/>
                <a:ea typeface="+mn-ea"/>
                <a:cs typeface="+mn-cs"/>
              </a:rPr>
              <a:t>Swelling to lips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mouth</a:t>
            </a:r>
          </a:p>
          <a:p>
            <a:pPr marL="628650" lvl="1" indent="-171450">
              <a:buFont typeface="Arial" charset="0"/>
              <a:buChar char="•"/>
            </a:pPr>
            <a:r>
              <a:rPr lang="en-US" sz="1200" kern="1200" dirty="0">
                <a:solidFill>
                  <a:schemeClr val="tx1"/>
                </a:solidFill>
                <a:effectLst/>
                <a:latin typeface="+mn-lt"/>
                <a:ea typeface="+mn-ea"/>
                <a:cs typeface="+mn-cs"/>
              </a:rPr>
              <a:t>Voice changes</a:t>
            </a:r>
          </a:p>
          <a:p>
            <a:pPr marL="0" lvl="0" indent="0">
              <a:buFont typeface="Arial" charset="0"/>
              <a:buNone/>
            </a:pPr>
            <a:endParaRPr lang="en-US" sz="1200" kern="1200" dirty="0">
              <a:solidFill>
                <a:schemeClr val="tx1"/>
              </a:solidFill>
              <a:effectLst/>
              <a:latin typeface="+mn-lt"/>
              <a:ea typeface="+mn-ea"/>
              <a:cs typeface="+mn-cs"/>
            </a:endParaRPr>
          </a:p>
          <a:p>
            <a:pPr marL="0" lvl="0" indent="0">
              <a:buFont typeface="Arial" charset="0"/>
              <a:buNone/>
            </a:pPr>
            <a:endParaRPr lang="en-US" sz="1200" kern="1200" dirty="0">
              <a:solidFill>
                <a:schemeClr val="tx1"/>
              </a:solidFill>
              <a:effectLst/>
              <a:latin typeface="+mn-lt"/>
              <a:ea typeface="+mn-ea"/>
              <a:cs typeface="+mn-cs"/>
            </a:endParaRPr>
          </a:p>
          <a:p>
            <a:r>
              <a:rPr lang="en-US" sz="1200" i="1" u="sng" kern="1200" dirty="0">
                <a:solidFill>
                  <a:schemeClr val="tx1"/>
                </a:solidFill>
                <a:effectLst/>
                <a:latin typeface="+mn-lt"/>
                <a:ea typeface="+mn-ea"/>
                <a:cs typeface="+mn-cs"/>
              </a:rPr>
              <a:t>Burns can affect the whole body and cause soft tissue</a:t>
            </a:r>
            <a:r>
              <a:rPr lang="en-US" sz="1200" i="1" u="sng" kern="1200" baseline="0" dirty="0">
                <a:solidFill>
                  <a:schemeClr val="tx1"/>
                </a:solidFill>
                <a:effectLst/>
                <a:latin typeface="+mn-lt"/>
                <a:ea typeface="+mn-ea"/>
                <a:cs typeface="+mn-cs"/>
              </a:rPr>
              <a:t> </a:t>
            </a:r>
            <a:r>
              <a:rPr lang="en-US" sz="1200" i="1" u="sng" kern="1200" dirty="0">
                <a:solidFill>
                  <a:schemeClr val="tx1"/>
                </a:solidFill>
                <a:effectLst/>
                <a:latin typeface="+mn-lt"/>
                <a:ea typeface="+mn-ea"/>
                <a:cs typeface="+mn-cs"/>
              </a:rPr>
              <a:t>injury, swelling and shock resulting from fluid loss due</a:t>
            </a:r>
            <a:r>
              <a:rPr lang="en-US" sz="1200" i="1" u="sng" kern="1200" baseline="0" dirty="0">
                <a:solidFill>
                  <a:schemeClr val="tx1"/>
                </a:solidFill>
                <a:effectLst/>
                <a:latin typeface="+mn-lt"/>
                <a:ea typeface="+mn-ea"/>
                <a:cs typeface="+mn-cs"/>
              </a:rPr>
              <a:t> </a:t>
            </a:r>
            <a:r>
              <a:rPr lang="en-US" sz="1200" i="1" u="sng" kern="1200" dirty="0">
                <a:solidFill>
                  <a:schemeClr val="tx1"/>
                </a:solidFill>
                <a:effectLst/>
                <a:latin typeface="+mn-lt"/>
                <a:ea typeface="+mn-ea"/>
                <a:cs typeface="+mn-cs"/>
              </a:rPr>
              <a:t>to the burn. The goal of burn management is to stop the</a:t>
            </a:r>
          </a:p>
          <a:p>
            <a:r>
              <a:rPr lang="en-US" sz="1200" i="1" u="sng" kern="1200" dirty="0">
                <a:solidFill>
                  <a:schemeClr val="tx1"/>
                </a:solidFill>
                <a:effectLst/>
                <a:latin typeface="+mn-lt"/>
                <a:ea typeface="+mn-ea"/>
                <a:cs typeface="+mn-cs"/>
              </a:rPr>
              <a:t>burning process, watch for swelling and compensate for</a:t>
            </a:r>
            <a:r>
              <a:rPr lang="en-US" sz="1200" i="1" u="sng" kern="1200" baseline="0" dirty="0">
                <a:solidFill>
                  <a:schemeClr val="tx1"/>
                </a:solidFill>
                <a:effectLst/>
                <a:latin typeface="+mn-lt"/>
                <a:ea typeface="+mn-ea"/>
                <a:cs typeface="+mn-cs"/>
              </a:rPr>
              <a:t> </a:t>
            </a:r>
            <a:r>
              <a:rPr lang="en-US" sz="1200" i="1" u="sng" kern="1200" dirty="0">
                <a:solidFill>
                  <a:schemeClr val="tx1"/>
                </a:solidFill>
                <a:effectLst/>
                <a:latin typeface="+mn-lt"/>
                <a:ea typeface="+mn-ea"/>
                <a:cs typeface="+mn-cs"/>
              </a:rPr>
              <a:t>fluid loss. In significant burn injury, fluid leaks into the</a:t>
            </a:r>
            <a:r>
              <a:rPr lang="en-US" sz="1200" i="1" u="sng" kern="1200" baseline="0" dirty="0">
                <a:solidFill>
                  <a:schemeClr val="tx1"/>
                </a:solidFill>
                <a:effectLst/>
                <a:latin typeface="+mn-lt"/>
                <a:ea typeface="+mn-ea"/>
                <a:cs typeface="+mn-cs"/>
              </a:rPr>
              <a:t> </a:t>
            </a:r>
            <a:r>
              <a:rPr lang="en-US" sz="1200" i="1" u="sng" kern="1200" dirty="0">
                <a:solidFill>
                  <a:schemeClr val="tx1"/>
                </a:solidFill>
                <a:effectLst/>
                <a:latin typeface="+mn-lt"/>
                <a:ea typeface="+mn-ea"/>
                <a:cs typeface="+mn-cs"/>
              </a:rPr>
              <a:t>skin and surrounding tissue causing swelling and shock.</a:t>
            </a:r>
          </a:p>
          <a:p>
            <a:pPr marL="0" lvl="0" indent="0">
              <a:buFont typeface="Arial" charset="0"/>
              <a:buNone/>
            </a:pPr>
            <a:endParaRPr lang="en-US" sz="1200" i="1" u="sng" kern="1200" dirty="0">
              <a:solidFill>
                <a:schemeClr val="tx1"/>
              </a:solidFill>
              <a:effectLst/>
              <a:latin typeface="+mn-lt"/>
              <a:ea typeface="+mn-ea"/>
              <a:cs typeface="+mn-cs"/>
            </a:endParaRPr>
          </a:p>
          <a:p>
            <a:endParaRPr lang="en-US" sz="1200" i="1" dirty="0">
              <a:latin typeface="Calibri" charset="0"/>
              <a:ea typeface="Calibri" charset="0"/>
              <a:cs typeface="Calibri" charset="0"/>
            </a:endParaRPr>
          </a:p>
          <a:p>
            <a:pPr marL="0" lvl="0" indent="0">
              <a:buFont typeface="Arial" charset="0"/>
              <a:buNone/>
            </a:pPr>
            <a:r>
              <a:rPr lang="en-US" sz="1200" b="1" dirty="0">
                <a:latin typeface="Calibri" charset="0"/>
                <a:ea typeface="Calibri" charset="0"/>
                <a:cs typeface="Calibri" charset="0"/>
              </a:rPr>
              <a:t>Management </a:t>
            </a: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Burns involving the airway can rapidly cause airway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obstruction</a:t>
            </a:r>
          </a:p>
          <a:p>
            <a:pPr marL="171450" indent="-171450">
              <a:buFont typeface="Arial" charset="0"/>
              <a:buChar char="•"/>
            </a:pPr>
            <a:r>
              <a:rPr lang="en-US" sz="1200" kern="1200" dirty="0">
                <a:solidFill>
                  <a:schemeClr val="tx1"/>
                </a:solidFill>
                <a:effectLst/>
                <a:latin typeface="+mn-lt"/>
                <a:ea typeface="+mn-ea"/>
                <a:cs typeface="+mn-cs"/>
              </a:rPr>
              <a:t>It is crucial to replace fluid loss and anticipate ongoing</a:t>
            </a:r>
            <a:r>
              <a:rPr lang="en-US" sz="1200" kern="1200" baseline="0" dirty="0">
                <a:solidFill>
                  <a:schemeClr val="tx1"/>
                </a:solidFill>
                <a:effectLst/>
                <a:latin typeface="+mn-lt"/>
                <a:ea typeface="+mn-ea"/>
                <a:cs typeface="+mn-cs"/>
              </a:rPr>
              <a:t> l</a:t>
            </a:r>
            <a:r>
              <a:rPr lang="en-US" sz="1200" kern="1200" dirty="0">
                <a:solidFill>
                  <a:schemeClr val="tx1"/>
                </a:solidFill>
                <a:effectLst/>
                <a:latin typeface="+mn-lt"/>
                <a:ea typeface="+mn-ea"/>
                <a:cs typeface="+mn-cs"/>
              </a:rPr>
              <a:t>osses</a:t>
            </a:r>
          </a:p>
          <a:p>
            <a:pPr marL="171450" indent="-171450">
              <a:buFont typeface="Arial" charset="0"/>
              <a:buChar char="•"/>
            </a:pPr>
            <a:r>
              <a:rPr lang="en-US" sz="1200" kern="1200" dirty="0">
                <a:solidFill>
                  <a:schemeClr val="tx1"/>
                </a:solidFill>
                <a:effectLst/>
                <a:latin typeface="+mn-lt"/>
                <a:ea typeface="+mn-ea"/>
                <a:cs typeface="+mn-cs"/>
              </a:rPr>
              <a:t>In order to calculate the IV fluid requirements, it 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important to determine the depth of the burn and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percentage of body surface area (BSA) that is burned</a:t>
            </a:r>
          </a:p>
          <a:p>
            <a:pPr marL="171450" indent="-171450">
              <a:buFont typeface="Arial" charset="0"/>
              <a:buChar char="•"/>
            </a:pPr>
            <a:r>
              <a:rPr lang="en-US" sz="1200" kern="1200" dirty="0">
                <a:solidFill>
                  <a:schemeClr val="tx1"/>
                </a:solidFill>
                <a:effectLst/>
                <a:latin typeface="+mn-lt"/>
                <a:ea typeface="+mn-ea"/>
                <a:cs typeface="+mn-cs"/>
              </a:rPr>
              <a:t>• Do not forget to give tetanus vaccination and pain relief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burn injuries.</a:t>
            </a:r>
          </a:p>
          <a:p>
            <a:pPr marL="171450" indent="-171450">
              <a:buFont typeface="Arial" charset="0"/>
              <a:buChar char="•"/>
            </a:pPr>
            <a:r>
              <a:rPr lang="en-US" sz="1200" kern="1200" dirty="0">
                <a:solidFill>
                  <a:schemeClr val="tx1"/>
                </a:solidFill>
                <a:effectLst/>
                <a:latin typeface="+mn-lt"/>
                <a:ea typeface="+mn-ea"/>
                <a:cs typeface="+mn-cs"/>
              </a:rPr>
              <a:t>• Remove all jewelry and elevate the burned limb if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possible.</a:t>
            </a:r>
          </a:p>
          <a:p>
            <a:pPr marL="171450" indent="-171450">
              <a:buFont typeface="Arial" charset="0"/>
              <a:buChar char="•"/>
            </a:pPr>
            <a:r>
              <a:rPr lang="en-US" sz="1200" kern="1200" dirty="0">
                <a:solidFill>
                  <a:schemeClr val="tx1"/>
                </a:solidFill>
                <a:effectLst/>
                <a:latin typeface="+mn-lt"/>
                <a:ea typeface="+mn-ea"/>
                <a:cs typeface="+mn-cs"/>
              </a:rPr>
              <a:t>• Burns are at high risk for infection, even with good care.</a:t>
            </a:r>
          </a:p>
          <a:p>
            <a:pPr marL="171450" indent="-171450">
              <a:buFont typeface="Arial" charset="0"/>
              <a:buChar char="•"/>
            </a:pPr>
            <a:r>
              <a:rPr lang="en-US" sz="1200" kern="1200" dirty="0">
                <a:solidFill>
                  <a:schemeClr val="tx1"/>
                </a:solidFill>
                <a:effectLst/>
                <a:latin typeface="+mn-lt"/>
                <a:ea typeface="+mn-ea"/>
                <a:cs typeface="+mn-cs"/>
              </a:rPr>
              <a:t>Clean and dress the wound carefully. </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BURNS REQUIRING RAPID HANDOVER/TRANSFER:</a:t>
            </a:r>
          </a:p>
          <a:p>
            <a:pPr marL="171450" indent="-171450">
              <a:buFont typeface="Arial" charset="0"/>
              <a:buChar char="•"/>
            </a:pPr>
            <a:r>
              <a:rPr lang="en-US" sz="1200" kern="1200" dirty="0">
                <a:solidFill>
                  <a:schemeClr val="tx1"/>
                </a:solidFill>
                <a:effectLst/>
                <a:latin typeface="+mn-lt"/>
                <a:ea typeface="+mn-ea"/>
                <a:cs typeface="+mn-cs"/>
              </a:rPr>
              <a:t>Serious burns to &gt;15% of body.</a:t>
            </a:r>
          </a:p>
          <a:p>
            <a:pPr marL="171450" indent="-171450">
              <a:buFont typeface="Arial" charset="0"/>
              <a:buChar char="•"/>
            </a:pPr>
            <a:r>
              <a:rPr lang="en-US" sz="1200" kern="1200" dirty="0">
                <a:solidFill>
                  <a:schemeClr val="tx1"/>
                </a:solidFill>
                <a:effectLst/>
                <a:latin typeface="+mn-lt"/>
                <a:ea typeface="+mn-ea"/>
                <a:cs typeface="+mn-cs"/>
              </a:rPr>
              <a:t>Burns involving the hands, face, groin area, joints,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circumferential burns.</a:t>
            </a:r>
          </a:p>
          <a:p>
            <a:pPr marL="171450" indent="-171450">
              <a:buFont typeface="Arial" charset="0"/>
              <a:buChar char="•"/>
            </a:pPr>
            <a:r>
              <a:rPr lang="en-US" sz="1200" kern="1200" dirty="0">
                <a:solidFill>
                  <a:schemeClr val="tx1"/>
                </a:solidFill>
                <a:effectLst/>
                <a:latin typeface="+mn-lt"/>
                <a:ea typeface="+mn-ea"/>
                <a:cs typeface="+mn-cs"/>
              </a:rPr>
              <a:t>Inhalation injury.</a:t>
            </a:r>
          </a:p>
          <a:p>
            <a:pPr marL="171450" indent="-171450">
              <a:buFont typeface="Arial" charset="0"/>
              <a:buChar char="•"/>
            </a:pPr>
            <a:r>
              <a:rPr lang="en-US" sz="1200" kern="1200" dirty="0">
                <a:solidFill>
                  <a:schemeClr val="tx1"/>
                </a:solidFill>
                <a:effectLst/>
                <a:latin typeface="+mn-lt"/>
                <a:ea typeface="+mn-ea"/>
                <a:cs typeface="+mn-cs"/>
              </a:rPr>
              <a:t>Burns with other associated trauma.</a:t>
            </a:r>
          </a:p>
          <a:p>
            <a:pPr marL="171450" indent="-171450">
              <a:buFont typeface="Arial" charset="0"/>
              <a:buChar char="•"/>
            </a:pPr>
            <a:r>
              <a:rPr lang="en-US" sz="1200" kern="1200" dirty="0">
                <a:solidFill>
                  <a:schemeClr val="tx1"/>
                </a:solidFill>
                <a:effectLst/>
                <a:latin typeface="+mn-lt"/>
                <a:ea typeface="+mn-ea"/>
                <a:cs typeface="+mn-cs"/>
              </a:rPr>
              <a:t>Any burn in very young or elderly people.</a:t>
            </a:r>
          </a:p>
          <a:p>
            <a:pPr marL="171450" indent="-171450">
              <a:buFont typeface="Arial" charset="0"/>
              <a:buChar char="•"/>
            </a:pPr>
            <a:r>
              <a:rPr lang="en-US" sz="1200" kern="1200" dirty="0">
                <a:solidFill>
                  <a:schemeClr val="tx1"/>
                </a:solidFill>
                <a:effectLst/>
                <a:latin typeface="+mn-lt"/>
                <a:ea typeface="+mn-ea"/>
                <a:cs typeface="+mn-cs"/>
              </a:rPr>
              <a:t>Significant pre-burn illness (such as diabetes).</a:t>
            </a:r>
          </a:p>
          <a:p>
            <a:pPr marL="171450" indent="-171450">
              <a:buFont typeface="Arial" charset="0"/>
              <a:buChar char="•"/>
            </a:pPr>
            <a:endParaRPr lang="en-US" sz="1200" b="1"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82</a:t>
            </a:fld>
            <a:endParaRPr lang="en-US"/>
          </a:p>
        </p:txBody>
      </p:sp>
    </p:spTree>
    <p:extLst>
      <p:ext uri="{BB962C8B-B14F-4D97-AF65-F5344CB8AC3E}">
        <p14:creationId xmlns:p14="http://schemas.microsoft.com/office/powerpoint/2010/main" val="7743954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a:ea typeface="Arial"/>
                <a:cs typeface="Arial"/>
                <a:sym typeface="Arial"/>
              </a:rPr>
              <a:t>Images: Original </a:t>
            </a:r>
            <a:r>
              <a:rPr lang="en-US" sz="1200" b="0" i="0" u="none" strike="noStrike" cap="none" dirty="0" err="1">
                <a:solidFill>
                  <a:schemeClr val="dk1"/>
                </a:solidFill>
                <a:latin typeface="Arial"/>
                <a:ea typeface="Arial"/>
                <a:cs typeface="Arial"/>
                <a:sym typeface="Arial"/>
              </a:rPr>
              <a:t>Tein</a:t>
            </a:r>
            <a:r>
              <a:rPr lang="en-US" sz="1200" b="0" i="0" u="none" strike="noStrike" cap="none" dirty="0">
                <a:solidFill>
                  <a:schemeClr val="dk1"/>
                </a:solidFill>
                <a:latin typeface="Arial"/>
                <a:ea typeface="Arial"/>
                <a:cs typeface="Arial"/>
                <a:sym typeface="Arial"/>
              </a:rPr>
              <a:t> Jung Illustration</a:t>
            </a:r>
            <a:r>
              <a:rPr lang="en-US" sz="1200" b="0" i="0" u="none" strike="noStrike" cap="none" baseline="0" dirty="0">
                <a:solidFill>
                  <a:schemeClr val="dk1"/>
                </a:solidFill>
                <a:latin typeface="Arial"/>
                <a:ea typeface="Arial"/>
                <a:cs typeface="Arial"/>
                <a:sym typeface="Arial"/>
              </a:rPr>
              <a:t> 2017.  </a:t>
            </a: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83</a:t>
            </a:fld>
            <a:endParaRPr lang="en-US"/>
          </a:p>
        </p:txBody>
      </p:sp>
    </p:spTree>
    <p:extLst>
      <p:ext uri="{BB962C8B-B14F-4D97-AF65-F5344CB8AC3E}">
        <p14:creationId xmlns:p14="http://schemas.microsoft.com/office/powerpoint/2010/main" val="10057532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the workbook section above, list what you would DO to manage the following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injuries.</a:t>
            </a:r>
          </a:p>
          <a:p>
            <a:endParaRPr lang="en-US" baseline="0" dirty="0"/>
          </a:p>
          <a:p>
            <a:r>
              <a:rPr lang="en-US" baseline="0" dirty="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/detail/221707/deep-thought</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84</a:t>
            </a:fld>
            <a:endParaRPr lang="en-US"/>
          </a:p>
        </p:txBody>
      </p:sp>
    </p:spTree>
    <p:extLst>
      <p:ext uri="{BB962C8B-B14F-4D97-AF65-F5344CB8AC3E}">
        <p14:creationId xmlns:p14="http://schemas.microsoft.com/office/powerpoint/2010/main" val="18821039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Placental abruption: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where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placenta can separate from the uterus wall, resulting in bleeding</a:t>
            </a:r>
          </a:p>
          <a:p>
            <a:endParaRPr lang="en-US" sz="1200" b="0" i="0" u="none" strike="noStrike" kern="1200" cap="none" dirty="0">
              <a:solidFill>
                <a:schemeClr val="tx1"/>
              </a:solidFill>
              <a:effectLst/>
              <a:latin typeface="+mn-lt"/>
              <a:ea typeface="+mn-ea"/>
              <a:cs typeface="+mn-cs"/>
              <a:sym typeface="Arial"/>
            </a:endParaRPr>
          </a:p>
          <a:p>
            <a:r>
              <a:rPr lang="en-US" sz="1200" b="0" i="0" u="none" strike="noStrike" cap="none" dirty="0">
                <a:solidFill>
                  <a:schemeClr val="dk1"/>
                </a:solidFill>
                <a:latin typeface="Arial"/>
                <a:ea typeface="Arial"/>
                <a:cs typeface="Arial"/>
                <a:sym typeface="Arial"/>
              </a:rPr>
              <a:t>Gestational</a:t>
            </a:r>
            <a:r>
              <a:rPr lang="en-US" sz="1200" b="0" i="0" u="none" strike="noStrike" cap="none" baseline="0" dirty="0">
                <a:solidFill>
                  <a:schemeClr val="dk1"/>
                </a:solidFill>
                <a:latin typeface="Arial"/>
                <a:ea typeface="Arial"/>
                <a:cs typeface="Arial"/>
                <a:sym typeface="Arial"/>
              </a:rPr>
              <a:t> age (age of the fetus or number of weeks since last menstrual period) </a:t>
            </a:r>
            <a:endParaRPr lang="en-US" sz="1200" b="0" i="0" u="none" strike="noStrike" cap="none" dirty="0">
              <a:solidFill>
                <a:schemeClr val="dk1"/>
              </a:solidFill>
              <a:latin typeface="Arial"/>
              <a:ea typeface="Arial"/>
              <a:cs typeface="Arial"/>
              <a:sym typeface="Arial"/>
            </a:endParaRPr>
          </a:p>
          <a:p>
            <a:pPr lvl="1" indent="0">
              <a:lnSpc>
                <a:spcPct val="115000"/>
              </a:lnSpc>
              <a:buSzPct val="163636"/>
              <a:buNone/>
            </a:pPr>
            <a:endParaRPr lang="en-US" dirty="0">
              <a:solidFill>
                <a:schemeClr val="dk1"/>
              </a:solidFill>
              <a:latin typeface="+mn-lt"/>
              <a:ea typeface="Calibri"/>
              <a:cs typeface="Calibri"/>
              <a:sym typeface="Calibri"/>
            </a:endParaRPr>
          </a:p>
          <a:p>
            <a:endParaRPr lang="en-US" sz="1900" dirty="0">
              <a:solidFill>
                <a:schemeClr val="tx1"/>
              </a:solidFill>
              <a:latin typeface="Lato "/>
              <a:cs typeface="Lato "/>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Title: </a:t>
            </a:r>
            <a:r>
              <a:rPr lang="en-US" sz="1200" b="0" i="0" kern="1200" dirty="0">
                <a:solidFill>
                  <a:schemeClr val="tx1"/>
                </a:solidFill>
                <a:effectLst/>
                <a:latin typeface="+mn-lt"/>
                <a:ea typeface="+mn-ea"/>
                <a:cs typeface="+mn-cs"/>
              </a:rPr>
              <a:t>Pregnant</a:t>
            </a:r>
            <a:r>
              <a:rPr lang="en-US" sz="1200" b="0" i="0" kern="1200" baseline="0" dirty="0">
                <a:solidFill>
                  <a:schemeClr val="tx1"/>
                </a:solidFill>
                <a:effectLst/>
                <a:latin typeface="+mn-lt"/>
                <a:ea typeface="+mn-ea"/>
                <a:cs typeface="+mn-cs"/>
              </a:rPr>
              <a:t> woman icon</a:t>
            </a:r>
            <a:endParaRPr lang="en-US" sz="2000" b="0" i="0" kern="1200" dirty="0">
              <a:solidFill>
                <a:schemeClr val="tx1"/>
              </a:solidFill>
              <a:effectLst/>
              <a:latin typeface="+mn-lt"/>
              <a:ea typeface="+mn-ea"/>
              <a:cs typeface="+mn-cs"/>
            </a:endParaRPr>
          </a:p>
          <a:p>
            <a:r>
              <a:rPr lang="en-US" sz="2000" b="0" i="0" kern="1200" dirty="0" err="1">
                <a:solidFill>
                  <a:schemeClr val="tx1"/>
                </a:solidFill>
                <a:effectLst/>
                <a:latin typeface="+mn-lt"/>
                <a:ea typeface="+mn-ea"/>
                <a:cs typeface="+mn-cs"/>
              </a:rPr>
              <a:t>Creator:GDL</a:t>
            </a:r>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Source: https://</a:t>
            </a:r>
            <a:r>
              <a:rPr lang="en-US" sz="2000" b="0" i="0" kern="1200" dirty="0" err="1">
                <a:solidFill>
                  <a:schemeClr val="tx1"/>
                </a:solidFill>
                <a:effectLst/>
                <a:latin typeface="+mn-lt"/>
                <a:ea typeface="+mn-ea"/>
                <a:cs typeface="+mn-cs"/>
              </a:rPr>
              <a:t>openclipart.org</a:t>
            </a:r>
            <a:r>
              <a:rPr lang="en-US" sz="2000" b="0" i="0" kern="1200" dirty="0">
                <a:solidFill>
                  <a:schemeClr val="tx1"/>
                </a:solidFill>
                <a:effectLst/>
                <a:latin typeface="+mn-lt"/>
                <a:ea typeface="+mn-ea"/>
                <a:cs typeface="+mn-cs"/>
              </a:rPr>
              <a:t>/detail/235128/pregnant-woman-icon-mark-ii</a:t>
            </a:r>
          </a:p>
          <a:p>
            <a:r>
              <a:rPr lang="en-US" sz="2000" b="0" i="0" kern="1200" dirty="0">
                <a:solidFill>
                  <a:schemeClr val="tx1"/>
                </a:solidFill>
                <a:effectLst/>
                <a:latin typeface="+mn-lt"/>
                <a:ea typeface="+mn-ea"/>
                <a:cs typeface="+mn-cs"/>
              </a:rPr>
              <a:t>Copyright information: Creative </a:t>
            </a:r>
            <a:r>
              <a:rPr lang="en-US" sz="2000" b="0" i="0" kern="1200" dirty="0" err="1">
                <a:solidFill>
                  <a:schemeClr val="tx1"/>
                </a:solidFill>
                <a:effectLst/>
                <a:latin typeface="+mn-lt"/>
                <a:ea typeface="+mn-ea"/>
                <a:cs typeface="+mn-cs"/>
              </a:rPr>
              <a:t>Commonz</a:t>
            </a:r>
            <a:r>
              <a:rPr lang="en-US" sz="2000" b="0" i="0" kern="1200" dirty="0">
                <a:solidFill>
                  <a:schemeClr val="tx1"/>
                </a:solidFill>
                <a:effectLst/>
                <a:latin typeface="+mn-lt"/>
                <a:ea typeface="+mn-ea"/>
                <a:cs typeface="+mn-cs"/>
              </a:rPr>
              <a:t> Zero</a:t>
            </a:r>
            <a:r>
              <a:rPr lang="en-US" sz="2000" b="0" i="0" kern="1200" baseline="0" dirty="0">
                <a:solidFill>
                  <a:schemeClr val="tx1"/>
                </a:solidFill>
                <a:effectLst/>
                <a:latin typeface="+mn-lt"/>
                <a:ea typeface="+mn-ea"/>
                <a:cs typeface="+mn-cs"/>
              </a:rPr>
              <a:t> 1.0 Public Domain License </a:t>
            </a:r>
            <a:endParaRPr lang="en-US" sz="2000" b="0" i="0" kern="1200" dirty="0">
              <a:solidFill>
                <a:schemeClr val="tx1"/>
              </a:solidFill>
              <a:effectLst/>
              <a:latin typeface="+mn-lt"/>
              <a:ea typeface="+mn-ea"/>
              <a:cs typeface="+mn-cs"/>
            </a:endParaRPr>
          </a:p>
          <a:p>
            <a:pPr lvl="1" indent="0">
              <a:lnSpc>
                <a:spcPct val="115000"/>
              </a:lnSpc>
              <a:buSzPct val="163636"/>
              <a:buNone/>
            </a:pPr>
            <a:endParaRPr lang="en-US" dirty="0">
              <a:solidFill>
                <a:schemeClr val="dk1"/>
              </a:solidFill>
              <a:latin typeface="+mn-lt"/>
              <a:ea typeface="Calibri"/>
              <a:cs typeface="Calibri"/>
              <a:sym typeface="Calibri"/>
            </a:endParaRPr>
          </a:p>
          <a:p>
            <a:pPr lvl="1" indent="0">
              <a:lnSpc>
                <a:spcPct val="115000"/>
              </a:lnSpc>
              <a:buSzPct val="163636"/>
              <a:buNone/>
            </a:pPr>
            <a:r>
              <a:rPr lang="en-US" dirty="0">
                <a:solidFill>
                  <a:schemeClr val="dk1"/>
                </a:solidFill>
                <a:latin typeface="+mn-lt"/>
                <a:ea typeface="Calibri"/>
                <a:cs typeface="Calibri"/>
                <a:sym typeface="Calibri"/>
              </a:rPr>
              <a:t>								</a:t>
            </a: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85</a:t>
            </a:fld>
            <a:endParaRPr lang="en-US"/>
          </a:p>
        </p:txBody>
      </p:sp>
    </p:spTree>
    <p:extLst>
      <p:ext uri="{BB962C8B-B14F-4D97-AF65-F5344CB8AC3E}">
        <p14:creationId xmlns:p14="http://schemas.microsoft.com/office/powerpoint/2010/main" val="1482754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Airway: swelling in pregnancy can make airway obstruction more likely, so monitor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closely.</a:t>
            </a:r>
          </a:p>
          <a:p>
            <a:r>
              <a:rPr lang="en-US" sz="1200" kern="1200" dirty="0">
                <a:solidFill>
                  <a:schemeClr val="tx1"/>
                </a:solidFill>
                <a:effectLst/>
                <a:latin typeface="+mn-lt"/>
                <a:ea typeface="+mn-ea"/>
                <a:cs typeface="+mn-cs"/>
              </a:rPr>
              <a:t>Breathing: the diaphragm is pushed up by the pregnant uterus, leaving less lung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space for breathing.</a:t>
            </a:r>
          </a:p>
          <a:p>
            <a:r>
              <a:rPr lang="en-US" sz="1200" kern="1200" dirty="0">
                <a:solidFill>
                  <a:schemeClr val="tx1"/>
                </a:solidFill>
                <a:effectLst/>
                <a:latin typeface="+mn-lt"/>
                <a:ea typeface="+mn-ea"/>
                <a:cs typeface="+mn-cs"/>
              </a:rPr>
              <a:t>Circulation: check for vaginal bleeding; a pregnant uterus can also compress large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blood vessels, causing hypotension. Place on left side with cervical spine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precautions.</a:t>
            </a:r>
          </a:p>
          <a:p>
            <a:r>
              <a:rPr lang="en-US" sz="1200" kern="1200" dirty="0">
                <a:solidFill>
                  <a:schemeClr val="tx1"/>
                </a:solidFill>
                <a:effectLst/>
                <a:latin typeface="+mn-lt"/>
                <a:ea typeface="+mn-ea"/>
                <a:cs typeface="+mn-cs"/>
              </a:rPr>
              <a:t>Disability: always consider eclampsia if seizures/convulsions occur.</a:t>
            </a:r>
          </a:p>
          <a:p>
            <a:r>
              <a:rPr lang="en-US" sz="1200" kern="1200" dirty="0">
                <a:solidFill>
                  <a:schemeClr val="tx1"/>
                </a:solidFill>
                <a:effectLst/>
                <a:latin typeface="+mn-lt"/>
                <a:ea typeface="+mn-ea"/>
                <a:cs typeface="+mn-cs"/>
              </a:rPr>
              <a:t>Exposure: keep patient warm.</a:t>
            </a:r>
          </a:p>
          <a:p>
            <a:pPr marL="0" indent="0">
              <a:lnSpc>
                <a:spcPct val="100000"/>
              </a:lnSpc>
              <a:spcBef>
                <a:spcPts val="1067"/>
              </a:spcBef>
              <a:buClr>
                <a:schemeClr val="dk1"/>
              </a:buClr>
              <a:buSzPct val="25000"/>
              <a:buNone/>
            </a:pPr>
            <a:endParaRPr lang="en-US" dirty="0">
              <a:solidFill>
                <a:schemeClr val="dk1"/>
              </a:solidFill>
              <a:latin typeface="+mn-lt"/>
              <a:ea typeface="Calibri"/>
              <a:cs typeface="Calibri"/>
              <a:sym typeface="Calibri"/>
            </a:endParaRPr>
          </a:p>
          <a:p>
            <a:pPr lvl="1" indent="0">
              <a:lnSpc>
                <a:spcPct val="115000"/>
              </a:lnSpc>
              <a:buSzPct val="163636"/>
              <a:buNone/>
            </a:pPr>
            <a:endParaRPr lang="en-US" dirty="0">
              <a:solidFill>
                <a:schemeClr val="dk1"/>
              </a:solidFill>
              <a:latin typeface="+mn-lt"/>
              <a:ea typeface="Calibri"/>
              <a:cs typeface="Calibri"/>
              <a:sym typeface="Calibri"/>
            </a:endParaRPr>
          </a:p>
          <a:p>
            <a:endParaRPr lang="en-US" sz="1900" dirty="0">
              <a:solidFill>
                <a:schemeClr val="tx1"/>
              </a:solidFill>
              <a:latin typeface="Lato "/>
              <a:cs typeface="Lato "/>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Title: </a:t>
            </a:r>
            <a:r>
              <a:rPr lang="en-US" sz="1200" b="0" i="0" kern="1200" dirty="0">
                <a:solidFill>
                  <a:schemeClr val="tx1"/>
                </a:solidFill>
                <a:effectLst/>
                <a:latin typeface="+mn-lt"/>
                <a:ea typeface="+mn-ea"/>
                <a:cs typeface="+mn-cs"/>
              </a:rPr>
              <a:t>Pregnant</a:t>
            </a:r>
            <a:r>
              <a:rPr lang="en-US" sz="1200" b="0" i="0" kern="1200" baseline="0" dirty="0">
                <a:solidFill>
                  <a:schemeClr val="tx1"/>
                </a:solidFill>
                <a:effectLst/>
                <a:latin typeface="+mn-lt"/>
                <a:ea typeface="+mn-ea"/>
                <a:cs typeface="+mn-cs"/>
              </a:rPr>
              <a:t> woman icon</a:t>
            </a:r>
            <a:endParaRPr lang="en-US" sz="2000" b="0" i="0" kern="1200" dirty="0">
              <a:solidFill>
                <a:schemeClr val="tx1"/>
              </a:solidFill>
              <a:effectLst/>
              <a:latin typeface="+mn-lt"/>
              <a:ea typeface="+mn-ea"/>
              <a:cs typeface="+mn-cs"/>
            </a:endParaRPr>
          </a:p>
          <a:p>
            <a:r>
              <a:rPr lang="en-US" sz="2000" b="0" i="0" kern="1200" dirty="0" err="1">
                <a:solidFill>
                  <a:schemeClr val="tx1"/>
                </a:solidFill>
                <a:effectLst/>
                <a:latin typeface="+mn-lt"/>
                <a:ea typeface="+mn-ea"/>
                <a:cs typeface="+mn-cs"/>
              </a:rPr>
              <a:t>Creator:GDL</a:t>
            </a:r>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Source: https://</a:t>
            </a:r>
            <a:r>
              <a:rPr lang="en-US" sz="2000" b="0" i="0" kern="1200" dirty="0" err="1">
                <a:solidFill>
                  <a:schemeClr val="tx1"/>
                </a:solidFill>
                <a:effectLst/>
                <a:latin typeface="+mn-lt"/>
                <a:ea typeface="+mn-ea"/>
                <a:cs typeface="+mn-cs"/>
              </a:rPr>
              <a:t>openclipart.org</a:t>
            </a:r>
            <a:r>
              <a:rPr lang="en-US" sz="2000" b="0" i="0" kern="1200" dirty="0">
                <a:solidFill>
                  <a:schemeClr val="tx1"/>
                </a:solidFill>
                <a:effectLst/>
                <a:latin typeface="+mn-lt"/>
                <a:ea typeface="+mn-ea"/>
                <a:cs typeface="+mn-cs"/>
              </a:rPr>
              <a:t>/detail/235128/pregnant-woman-icon-mark-ii</a:t>
            </a:r>
          </a:p>
          <a:p>
            <a:r>
              <a:rPr lang="en-US" sz="2000" b="0" i="0" kern="1200" dirty="0">
                <a:solidFill>
                  <a:schemeClr val="tx1"/>
                </a:solidFill>
                <a:effectLst/>
                <a:latin typeface="+mn-lt"/>
                <a:ea typeface="+mn-ea"/>
                <a:cs typeface="+mn-cs"/>
              </a:rPr>
              <a:t>Copyright information: Creative </a:t>
            </a:r>
            <a:r>
              <a:rPr lang="en-US" sz="2000" b="0" i="0" kern="1200" dirty="0" err="1">
                <a:solidFill>
                  <a:schemeClr val="tx1"/>
                </a:solidFill>
                <a:effectLst/>
                <a:latin typeface="+mn-lt"/>
                <a:ea typeface="+mn-ea"/>
                <a:cs typeface="+mn-cs"/>
              </a:rPr>
              <a:t>Commonz</a:t>
            </a:r>
            <a:r>
              <a:rPr lang="en-US" sz="2000" b="0" i="0" kern="1200" dirty="0">
                <a:solidFill>
                  <a:schemeClr val="tx1"/>
                </a:solidFill>
                <a:effectLst/>
                <a:latin typeface="+mn-lt"/>
                <a:ea typeface="+mn-ea"/>
                <a:cs typeface="+mn-cs"/>
              </a:rPr>
              <a:t> Zero</a:t>
            </a:r>
            <a:r>
              <a:rPr lang="en-US" sz="2000" b="0" i="0" kern="1200" baseline="0" dirty="0">
                <a:solidFill>
                  <a:schemeClr val="tx1"/>
                </a:solidFill>
                <a:effectLst/>
                <a:latin typeface="+mn-lt"/>
                <a:ea typeface="+mn-ea"/>
                <a:cs typeface="+mn-cs"/>
              </a:rPr>
              <a:t> 1.0 Public Domain License </a:t>
            </a:r>
            <a:endParaRPr lang="en-US" sz="2000" b="0" i="0" kern="1200" dirty="0">
              <a:solidFill>
                <a:schemeClr val="tx1"/>
              </a:solidFill>
              <a:effectLst/>
              <a:latin typeface="+mn-lt"/>
              <a:ea typeface="+mn-ea"/>
              <a:cs typeface="+mn-cs"/>
            </a:endParaRPr>
          </a:p>
          <a:p>
            <a:pPr lvl="1" indent="0">
              <a:lnSpc>
                <a:spcPct val="115000"/>
              </a:lnSpc>
              <a:buSzPct val="163636"/>
              <a:buNone/>
            </a:pPr>
            <a:endParaRPr lang="en-US" dirty="0">
              <a:solidFill>
                <a:schemeClr val="dk1"/>
              </a:solidFill>
              <a:latin typeface="+mn-lt"/>
              <a:ea typeface="Calibri"/>
              <a:cs typeface="Calibri"/>
              <a:sym typeface="Calibri"/>
            </a:endParaRPr>
          </a:p>
          <a:p>
            <a:pPr lvl="1" indent="0">
              <a:lnSpc>
                <a:spcPct val="115000"/>
              </a:lnSpc>
              <a:buSzPct val="163636"/>
              <a:buNone/>
            </a:pPr>
            <a:r>
              <a:rPr lang="en-US" dirty="0">
                <a:solidFill>
                  <a:schemeClr val="dk1"/>
                </a:solidFill>
                <a:latin typeface="+mn-lt"/>
                <a:ea typeface="Calibri"/>
                <a:cs typeface="Calibri"/>
                <a:sym typeface="Calibri"/>
              </a:rPr>
              <a:t>								</a:t>
            </a: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86</a:t>
            </a:fld>
            <a:endParaRPr lang="en-US"/>
          </a:p>
        </p:txBody>
      </p:sp>
    </p:spTree>
    <p:extLst>
      <p:ext uri="{BB962C8B-B14F-4D97-AF65-F5344CB8AC3E}">
        <p14:creationId xmlns:p14="http://schemas.microsoft.com/office/powerpoint/2010/main" val="1390488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dirty="0">
              <a:solidFill>
                <a:schemeClr val="tx1"/>
              </a:solidFill>
              <a:latin typeface="Lato "/>
              <a:cs typeface="Lato "/>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tx1"/>
                </a:solidFill>
                <a:effectLst/>
                <a:latin typeface="+mn-lt"/>
                <a:ea typeface="+mn-ea"/>
                <a:cs typeface="+mn-cs"/>
              </a:rPr>
              <a:t>Title: </a:t>
            </a:r>
            <a:r>
              <a:rPr lang="en-US" sz="1200" b="0" i="0" kern="1200" dirty="0">
                <a:solidFill>
                  <a:schemeClr val="tx1"/>
                </a:solidFill>
                <a:effectLst/>
                <a:latin typeface="+mn-lt"/>
                <a:ea typeface="+mn-ea"/>
                <a:cs typeface="+mn-cs"/>
              </a:rPr>
              <a:t>Pregnant</a:t>
            </a:r>
            <a:r>
              <a:rPr lang="en-US" sz="1200" b="0" i="0" kern="1200" baseline="0" dirty="0">
                <a:solidFill>
                  <a:schemeClr val="tx1"/>
                </a:solidFill>
                <a:effectLst/>
                <a:latin typeface="+mn-lt"/>
                <a:ea typeface="+mn-ea"/>
                <a:cs typeface="+mn-cs"/>
              </a:rPr>
              <a:t> woman icon</a:t>
            </a:r>
            <a:endParaRPr lang="en-US" sz="2000" b="0" i="0" kern="1200" dirty="0">
              <a:solidFill>
                <a:schemeClr val="tx1"/>
              </a:solidFill>
              <a:effectLst/>
              <a:latin typeface="+mn-lt"/>
              <a:ea typeface="+mn-ea"/>
              <a:cs typeface="+mn-cs"/>
            </a:endParaRPr>
          </a:p>
          <a:p>
            <a:r>
              <a:rPr lang="en-US" sz="2000" b="0" i="0" kern="1200" dirty="0" err="1">
                <a:solidFill>
                  <a:schemeClr val="tx1"/>
                </a:solidFill>
                <a:effectLst/>
                <a:latin typeface="+mn-lt"/>
                <a:ea typeface="+mn-ea"/>
                <a:cs typeface="+mn-cs"/>
              </a:rPr>
              <a:t>Creator:GDL</a:t>
            </a:r>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Source: https://</a:t>
            </a:r>
            <a:r>
              <a:rPr lang="en-US" sz="2000" b="0" i="0" kern="1200" dirty="0" err="1">
                <a:solidFill>
                  <a:schemeClr val="tx1"/>
                </a:solidFill>
                <a:effectLst/>
                <a:latin typeface="+mn-lt"/>
                <a:ea typeface="+mn-ea"/>
                <a:cs typeface="+mn-cs"/>
              </a:rPr>
              <a:t>openclipart.org</a:t>
            </a:r>
            <a:r>
              <a:rPr lang="en-US" sz="2000" b="0" i="0" kern="1200" dirty="0">
                <a:solidFill>
                  <a:schemeClr val="tx1"/>
                </a:solidFill>
                <a:effectLst/>
                <a:latin typeface="+mn-lt"/>
                <a:ea typeface="+mn-ea"/>
                <a:cs typeface="+mn-cs"/>
              </a:rPr>
              <a:t>/detail/235128/pregnant-woman-icon-mark-ii</a:t>
            </a:r>
          </a:p>
          <a:p>
            <a:r>
              <a:rPr lang="en-US" sz="2000" b="0" i="0" kern="1200" dirty="0">
                <a:solidFill>
                  <a:schemeClr val="tx1"/>
                </a:solidFill>
                <a:effectLst/>
                <a:latin typeface="+mn-lt"/>
                <a:ea typeface="+mn-ea"/>
                <a:cs typeface="+mn-cs"/>
              </a:rPr>
              <a:t>Copyright information: Creative </a:t>
            </a:r>
            <a:r>
              <a:rPr lang="en-US" sz="2000" b="0" i="0" kern="1200" dirty="0" err="1">
                <a:solidFill>
                  <a:schemeClr val="tx1"/>
                </a:solidFill>
                <a:effectLst/>
                <a:latin typeface="+mn-lt"/>
                <a:ea typeface="+mn-ea"/>
                <a:cs typeface="+mn-cs"/>
              </a:rPr>
              <a:t>Commonz</a:t>
            </a:r>
            <a:r>
              <a:rPr lang="en-US" sz="2000" b="0" i="0" kern="1200" dirty="0">
                <a:solidFill>
                  <a:schemeClr val="tx1"/>
                </a:solidFill>
                <a:effectLst/>
                <a:latin typeface="+mn-lt"/>
                <a:ea typeface="+mn-ea"/>
                <a:cs typeface="+mn-cs"/>
              </a:rPr>
              <a:t> Zero</a:t>
            </a:r>
            <a:r>
              <a:rPr lang="en-US" sz="2000" b="0" i="0" kern="1200" baseline="0" dirty="0">
                <a:solidFill>
                  <a:schemeClr val="tx1"/>
                </a:solidFill>
                <a:effectLst/>
                <a:latin typeface="+mn-lt"/>
                <a:ea typeface="+mn-ea"/>
                <a:cs typeface="+mn-cs"/>
              </a:rPr>
              <a:t> 1.0 Public Domain License </a:t>
            </a:r>
            <a:endParaRPr lang="en-US" sz="2000" b="0" i="0" kern="1200" dirty="0">
              <a:solidFill>
                <a:schemeClr val="tx1"/>
              </a:solidFill>
              <a:effectLst/>
              <a:latin typeface="+mn-lt"/>
              <a:ea typeface="+mn-ea"/>
              <a:cs typeface="+mn-cs"/>
            </a:endParaRPr>
          </a:p>
          <a:p>
            <a:pPr lvl="1" indent="0">
              <a:lnSpc>
                <a:spcPct val="115000"/>
              </a:lnSpc>
              <a:buSzPct val="163636"/>
              <a:buNone/>
            </a:pPr>
            <a:endParaRPr lang="en-US" dirty="0">
              <a:solidFill>
                <a:schemeClr val="dk1"/>
              </a:solidFill>
              <a:latin typeface="+mn-lt"/>
              <a:ea typeface="Calibri"/>
              <a:cs typeface="Calibri"/>
              <a:sym typeface="Calibri"/>
            </a:endParaRPr>
          </a:p>
          <a:p>
            <a:pPr lvl="1" indent="0">
              <a:lnSpc>
                <a:spcPct val="115000"/>
              </a:lnSpc>
              <a:buSzPct val="163636"/>
              <a:buNone/>
            </a:pPr>
            <a:r>
              <a:rPr lang="en-US" dirty="0">
                <a:solidFill>
                  <a:schemeClr val="dk1"/>
                </a:solidFill>
                <a:latin typeface="+mn-lt"/>
                <a:ea typeface="Calibri"/>
                <a:cs typeface="Calibri"/>
                <a:sym typeface="Calibri"/>
              </a:rPr>
              <a:t>								</a:t>
            </a: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87</a:t>
            </a:fld>
            <a:endParaRPr lang="en-US"/>
          </a:p>
        </p:txBody>
      </p:sp>
    </p:spTree>
    <p:extLst>
      <p:ext uri="{BB962C8B-B14F-4D97-AF65-F5344CB8AC3E}">
        <p14:creationId xmlns:p14="http://schemas.microsoft.com/office/powerpoint/2010/main" val="7768296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a:solidFill>
                  <a:schemeClr val="tx1"/>
                </a:solidFill>
                <a:effectLst/>
                <a:latin typeface="+mn-lt"/>
                <a:ea typeface="+mn-ea"/>
                <a:cs typeface="+mn-cs"/>
              </a:rPr>
              <a:t>Plan early for handover/transfer to a specialist unit with obstetric care.</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If the uterus can be felt at the level of the umbilicus (belly button), this generally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indicates that the patient is at least 20 weeks pregnant.</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If the woman is more than 20 weeks (5 months) pregnant, the pregnant uterus can compress the inferior vena cava, the large vessel that brings blood back to her heart, and can cause shock.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lying the pregnant patient flat, always place on the left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side (on a spine board if immobilization necessary).]</a:t>
            </a:r>
          </a:p>
          <a:p>
            <a:pPr marL="171450" indent="-171450">
              <a:buFont typeface="Arial" charset="0"/>
              <a:buChar char="•"/>
            </a:pP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Trauma in late pregnancy may trigger early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Prepare for neonatal resuscitation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well when trauma occurs in late pregnancy.</a:t>
            </a:r>
          </a:p>
          <a:p>
            <a:pPr marL="0" indent="0">
              <a:lnSpc>
                <a:spcPct val="115000"/>
              </a:lnSpc>
              <a:spcBef>
                <a:spcPts val="0"/>
              </a:spcBef>
              <a:buFont typeface="Lato"/>
              <a:buNone/>
            </a:pPr>
            <a:endParaRPr lang="en-US" sz="2000" b="0" i="0" kern="1200" dirty="0">
              <a:solidFill>
                <a:schemeClr val="tx1"/>
              </a:solidFill>
              <a:effectLst/>
              <a:latin typeface="+mn-lt"/>
              <a:ea typeface="+mn-ea"/>
              <a:cs typeface="+mn-cs"/>
            </a:endParaRPr>
          </a:p>
          <a:p>
            <a:pPr marL="0" indent="0">
              <a:lnSpc>
                <a:spcPct val="115000"/>
              </a:lnSpc>
              <a:spcBef>
                <a:spcPts val="0"/>
              </a:spcBef>
              <a:buFont typeface="Lato"/>
              <a:buNone/>
            </a:pPr>
            <a:endParaRPr lang="en-US" sz="2000" b="0" i="0" kern="1200" dirty="0">
              <a:solidFill>
                <a:schemeClr val="tx1"/>
              </a:solidFill>
              <a:effectLst/>
              <a:latin typeface="+mn-lt"/>
              <a:ea typeface="+mn-ea"/>
              <a:cs typeface="+mn-cs"/>
            </a:endParaRPr>
          </a:p>
          <a:p>
            <a:pPr marL="0" indent="0">
              <a:lnSpc>
                <a:spcPct val="115000"/>
              </a:lnSpc>
              <a:spcBef>
                <a:spcPts val="0"/>
              </a:spcBef>
              <a:buFont typeface="Lato"/>
              <a:buNone/>
            </a:pPr>
            <a:endParaRPr lang="en-US" sz="2000" b="0" i="0" kern="1200" dirty="0">
              <a:solidFill>
                <a:schemeClr val="tx1"/>
              </a:solidFill>
              <a:effectLst/>
              <a:latin typeface="+mn-lt"/>
              <a:ea typeface="+mn-ea"/>
              <a:cs typeface="+mn-cs"/>
            </a:endParaRPr>
          </a:p>
          <a:p>
            <a:pPr marL="0" indent="0">
              <a:lnSpc>
                <a:spcPct val="115000"/>
              </a:lnSpc>
              <a:spcBef>
                <a:spcPts val="0"/>
              </a:spcBef>
              <a:buFont typeface="Lato"/>
              <a:buNone/>
            </a:pPr>
            <a:endParaRPr lang="en-US" sz="2000" b="0" i="0" kern="1200" dirty="0">
              <a:solidFill>
                <a:schemeClr val="tx1"/>
              </a:solidFill>
              <a:effectLst/>
              <a:latin typeface="+mn-lt"/>
              <a:ea typeface="+mn-ea"/>
              <a:cs typeface="+mn-cs"/>
            </a:endParaRPr>
          </a:p>
          <a:p>
            <a:pPr marL="0" indent="0">
              <a:lnSpc>
                <a:spcPct val="115000"/>
              </a:lnSpc>
              <a:spcBef>
                <a:spcPts val="0"/>
              </a:spcBef>
              <a:buFont typeface="Lato"/>
              <a:buNone/>
            </a:pPr>
            <a:r>
              <a:rPr lang="en-US" sz="2000" b="0" i="0" kern="1200" dirty="0">
                <a:solidFill>
                  <a:schemeClr val="tx1"/>
                </a:solidFill>
                <a:effectLst/>
                <a:latin typeface="+mn-lt"/>
                <a:ea typeface="+mn-ea"/>
                <a:cs typeface="+mn-cs"/>
              </a:rPr>
              <a:t>Image:</a:t>
            </a:r>
          </a:p>
          <a:p>
            <a:pPr marL="0" indent="0">
              <a:lnSpc>
                <a:spcPct val="115000"/>
              </a:lnSpc>
              <a:spcBef>
                <a:spcPts val="0"/>
              </a:spcBef>
              <a:buFont typeface="Lato"/>
              <a:buNone/>
            </a:pPr>
            <a:r>
              <a:rPr lang="en-US" sz="2000" b="0" i="0" kern="1200" dirty="0">
                <a:solidFill>
                  <a:schemeClr val="tx1"/>
                </a:solidFill>
                <a:effectLst/>
                <a:latin typeface="+mn-lt"/>
                <a:ea typeface="+mn-ea"/>
                <a:cs typeface="+mn-cs"/>
              </a:rPr>
              <a:t>Title: </a:t>
            </a:r>
            <a:r>
              <a:rPr lang="en-US" sz="1200" b="0" i="0" kern="1200" dirty="0">
                <a:solidFill>
                  <a:schemeClr val="tx1"/>
                </a:solidFill>
                <a:effectLst/>
                <a:latin typeface="+mn-lt"/>
                <a:ea typeface="+mn-ea"/>
                <a:cs typeface="+mn-cs"/>
              </a:rPr>
              <a:t>Pregnant</a:t>
            </a:r>
            <a:r>
              <a:rPr lang="en-US" sz="1200" b="0" i="0" kern="1200" baseline="0" dirty="0">
                <a:solidFill>
                  <a:schemeClr val="tx1"/>
                </a:solidFill>
                <a:effectLst/>
                <a:latin typeface="+mn-lt"/>
                <a:ea typeface="+mn-ea"/>
                <a:cs typeface="+mn-cs"/>
              </a:rPr>
              <a:t> woman icon</a:t>
            </a:r>
            <a:endParaRPr lang="en-US" sz="2000" b="0" i="0" kern="1200" dirty="0">
              <a:solidFill>
                <a:schemeClr val="tx1"/>
              </a:solidFill>
              <a:effectLst/>
              <a:latin typeface="+mn-lt"/>
              <a:ea typeface="+mn-ea"/>
              <a:cs typeface="+mn-cs"/>
            </a:endParaRPr>
          </a:p>
          <a:p>
            <a:r>
              <a:rPr lang="en-US" sz="2000" b="0" i="0" kern="1200" dirty="0" err="1">
                <a:solidFill>
                  <a:schemeClr val="tx1"/>
                </a:solidFill>
                <a:effectLst/>
                <a:latin typeface="+mn-lt"/>
                <a:ea typeface="+mn-ea"/>
                <a:cs typeface="+mn-cs"/>
              </a:rPr>
              <a:t>Creator:GDL</a:t>
            </a:r>
            <a:endParaRPr lang="en-US" sz="2000" b="0" i="0" kern="1200" dirty="0">
              <a:solidFill>
                <a:schemeClr val="tx1"/>
              </a:solidFill>
              <a:effectLst/>
              <a:latin typeface="+mn-lt"/>
              <a:ea typeface="+mn-ea"/>
              <a:cs typeface="+mn-cs"/>
            </a:endParaRPr>
          </a:p>
          <a:p>
            <a:r>
              <a:rPr lang="en-US" sz="2000" b="0" i="0" kern="1200" dirty="0">
                <a:solidFill>
                  <a:schemeClr val="tx1"/>
                </a:solidFill>
                <a:effectLst/>
                <a:latin typeface="+mn-lt"/>
                <a:ea typeface="+mn-ea"/>
                <a:cs typeface="+mn-cs"/>
              </a:rPr>
              <a:t>Source: https://</a:t>
            </a:r>
            <a:r>
              <a:rPr lang="en-US" sz="2000" b="0" i="0" kern="1200" dirty="0" err="1">
                <a:solidFill>
                  <a:schemeClr val="tx1"/>
                </a:solidFill>
                <a:effectLst/>
                <a:latin typeface="+mn-lt"/>
                <a:ea typeface="+mn-ea"/>
                <a:cs typeface="+mn-cs"/>
              </a:rPr>
              <a:t>openclipart.org</a:t>
            </a:r>
            <a:r>
              <a:rPr lang="en-US" sz="2000" b="0" i="0" kern="1200" dirty="0">
                <a:solidFill>
                  <a:schemeClr val="tx1"/>
                </a:solidFill>
                <a:effectLst/>
                <a:latin typeface="+mn-lt"/>
                <a:ea typeface="+mn-ea"/>
                <a:cs typeface="+mn-cs"/>
              </a:rPr>
              <a:t>/detail/235128/pregnant-woman-icon-mark-ii</a:t>
            </a:r>
          </a:p>
          <a:p>
            <a:r>
              <a:rPr lang="en-US" sz="2000" b="0" i="0" kern="1200" dirty="0">
                <a:solidFill>
                  <a:schemeClr val="tx1"/>
                </a:solidFill>
                <a:effectLst/>
                <a:latin typeface="+mn-lt"/>
                <a:ea typeface="+mn-ea"/>
                <a:cs typeface="+mn-cs"/>
              </a:rPr>
              <a:t>Copyright information: Creative </a:t>
            </a:r>
            <a:r>
              <a:rPr lang="en-US" sz="2000" b="0" i="0" kern="1200" dirty="0" err="1">
                <a:solidFill>
                  <a:schemeClr val="tx1"/>
                </a:solidFill>
                <a:effectLst/>
                <a:latin typeface="+mn-lt"/>
                <a:ea typeface="+mn-ea"/>
                <a:cs typeface="+mn-cs"/>
              </a:rPr>
              <a:t>Commonz</a:t>
            </a:r>
            <a:r>
              <a:rPr lang="en-US" sz="2000" b="0" i="0" kern="1200" dirty="0">
                <a:solidFill>
                  <a:schemeClr val="tx1"/>
                </a:solidFill>
                <a:effectLst/>
                <a:latin typeface="+mn-lt"/>
                <a:ea typeface="+mn-ea"/>
                <a:cs typeface="+mn-cs"/>
              </a:rPr>
              <a:t> Zero</a:t>
            </a:r>
            <a:r>
              <a:rPr lang="en-US" sz="2000" b="0" i="0" kern="1200" baseline="0" dirty="0">
                <a:solidFill>
                  <a:schemeClr val="tx1"/>
                </a:solidFill>
                <a:effectLst/>
                <a:latin typeface="+mn-lt"/>
                <a:ea typeface="+mn-ea"/>
                <a:cs typeface="+mn-cs"/>
              </a:rPr>
              <a:t> 1.0 Public Domain License </a:t>
            </a:r>
            <a:endParaRPr lang="en-US" sz="2000" b="0" i="0" kern="1200" dirty="0">
              <a:solidFill>
                <a:schemeClr val="tx1"/>
              </a:solidFill>
              <a:effectLst/>
              <a:latin typeface="+mn-lt"/>
              <a:ea typeface="+mn-ea"/>
              <a:cs typeface="+mn-cs"/>
            </a:endParaRPr>
          </a:p>
          <a:p>
            <a:pPr lvl="1" indent="0">
              <a:lnSpc>
                <a:spcPct val="115000"/>
              </a:lnSpc>
              <a:buSzPct val="163636"/>
              <a:buNone/>
            </a:pPr>
            <a:endParaRPr lang="en-US" dirty="0">
              <a:solidFill>
                <a:schemeClr val="dk1"/>
              </a:solidFill>
              <a:latin typeface="+mn-lt"/>
              <a:ea typeface="Calibri"/>
              <a:cs typeface="Calibri"/>
              <a:sym typeface="Calibri"/>
            </a:endParaRPr>
          </a:p>
          <a:p>
            <a:pPr lvl="1" indent="0">
              <a:lnSpc>
                <a:spcPct val="115000"/>
              </a:lnSpc>
              <a:buSzPct val="163636"/>
              <a:buNone/>
            </a:pPr>
            <a:r>
              <a:rPr lang="en-US" dirty="0">
                <a:solidFill>
                  <a:schemeClr val="dk1"/>
                </a:solidFill>
                <a:latin typeface="+mn-lt"/>
                <a:ea typeface="Calibri"/>
                <a:cs typeface="Calibri"/>
                <a:sym typeface="Calibri"/>
              </a:rPr>
              <a:t>								</a:t>
            </a: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88</a:t>
            </a:fld>
            <a:endParaRPr lang="en-US"/>
          </a:p>
        </p:txBody>
      </p:sp>
    </p:spTree>
    <p:extLst>
      <p:ext uri="{BB962C8B-B14F-4D97-AF65-F5344CB8AC3E}">
        <p14:creationId xmlns:p14="http://schemas.microsoft.com/office/powerpoint/2010/main" val="14485575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the workbook section above, list the common conditions in a pregnant woman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can be caused by trauma.</a:t>
            </a:r>
          </a:p>
          <a:p>
            <a:pPr marL="0" marR="0" lvl="0" indent="0" algn="l" rtl="0">
              <a:lnSpc>
                <a:spcPct val="90000"/>
              </a:lnSpc>
              <a:spcBef>
                <a:spcPts val="0"/>
              </a:spcBef>
              <a:spcAft>
                <a:spcPts val="0"/>
              </a:spcAft>
              <a:buClr>
                <a:schemeClr val="dk1"/>
              </a:buClr>
              <a:buSzPct val="25000"/>
              <a:buFont typeface="Calibri"/>
              <a:buNone/>
            </a:pPr>
            <a:br>
              <a:rPr lang="en-US" sz="1800" b="0" i="0" u="none" strike="noStrike" cap="none" dirty="0">
                <a:solidFill>
                  <a:schemeClr val="dk1"/>
                </a:solidFill>
                <a:latin typeface="+mn-lt"/>
                <a:ea typeface="Calibri"/>
                <a:cs typeface="Calibri"/>
                <a:sym typeface="Calibri"/>
              </a:rPr>
            </a:br>
            <a:endParaRPr lang="en-US" baseline="0" dirty="0"/>
          </a:p>
          <a:p>
            <a:r>
              <a:rPr lang="en-US" baseline="0" dirty="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/detail/221707/deep-thought</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89</a:t>
            </a:fld>
            <a:endParaRPr lang="en-US"/>
          </a:p>
        </p:txBody>
      </p:sp>
    </p:spTree>
    <p:extLst>
      <p:ext uri="{BB962C8B-B14F-4D97-AF65-F5344CB8AC3E}">
        <p14:creationId xmlns:p14="http://schemas.microsoft.com/office/powerpoint/2010/main" val="2098979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9</a:t>
            </a:fld>
            <a:endParaRPr lang="en-US"/>
          </a:p>
        </p:txBody>
      </p:sp>
    </p:spTree>
    <p:extLst>
      <p:ext uri="{BB962C8B-B14F-4D97-AF65-F5344CB8AC3E}">
        <p14:creationId xmlns:p14="http://schemas.microsoft.com/office/powerpoint/2010/main" val="8156244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ts val="0"/>
              </a:spcBef>
              <a:buClr>
                <a:schemeClr val="dk1"/>
              </a:buClr>
              <a:buSzPct val="25000"/>
              <a:buNone/>
            </a:pPr>
            <a:r>
              <a:rPr lang="en-US" sz="2400" dirty="0">
                <a:solidFill>
                  <a:schemeClr val="dk1"/>
                </a:solidFill>
                <a:latin typeface="Lato"/>
                <a:ea typeface="Lato"/>
                <a:cs typeface="Lato"/>
                <a:sym typeface="Lato"/>
              </a:rPr>
              <a:t>Children can look well for a long time before deteriorating quickly </a:t>
            </a:r>
          </a:p>
          <a:p>
            <a:pPr marL="0" indent="0">
              <a:lnSpc>
                <a:spcPct val="115000"/>
              </a:lnSpc>
              <a:spcBef>
                <a:spcPts val="0"/>
              </a:spcBef>
              <a:buClr>
                <a:schemeClr val="dk1"/>
              </a:buClr>
              <a:buSzPct val="25000"/>
              <a:buNone/>
            </a:pPr>
            <a:endParaRPr lang="en-US" sz="2400" dirty="0">
              <a:solidFill>
                <a:schemeClr val="dk1"/>
              </a:solidFill>
              <a:latin typeface="Lato"/>
              <a:ea typeface="Lato"/>
              <a:cs typeface="Lato"/>
              <a:sym typeface="Lato"/>
            </a:endParaRPr>
          </a:p>
          <a:p>
            <a:pPr marL="0" marR="0" indent="0" algn="l" defTabSz="914400" rtl="0" eaLnBrk="1" fontAlgn="auto" latinLnBrk="0" hangingPunct="1">
              <a:lnSpc>
                <a:spcPct val="115000"/>
              </a:lnSpc>
              <a:spcBef>
                <a:spcPts val="0"/>
              </a:spcBef>
              <a:spcAft>
                <a:spcPts val="0"/>
              </a:spcAft>
              <a:buClr>
                <a:schemeClr val="dk1"/>
              </a:buClr>
              <a:buSzPct val="25000"/>
              <a:buFontTx/>
              <a:buNone/>
              <a:tabLst/>
              <a:defRPr/>
            </a:pPr>
            <a:r>
              <a:rPr lang="en-US" sz="2400" dirty="0">
                <a:solidFill>
                  <a:schemeClr val="dk1"/>
                </a:solidFill>
                <a:latin typeface="Lato"/>
                <a:ea typeface="Lato"/>
                <a:cs typeface="Lato"/>
                <a:sym typeface="Lato"/>
              </a:rPr>
              <a:t>They have different injury patterns, and can have serious internal organ injuries without overlying skull or rib </a:t>
            </a:r>
            <a:r>
              <a:rPr lang="en-US" sz="2400" kern="1200" dirty="0">
                <a:solidFill>
                  <a:schemeClr val="tx1"/>
                </a:solidFill>
                <a:effectLst/>
                <a:latin typeface="+mn-lt"/>
                <a:ea typeface="+mn-ea"/>
                <a:cs typeface="+mn-cs"/>
              </a:rPr>
              <a:t>fractures (</a:t>
            </a:r>
            <a:r>
              <a:rPr lang="en-US" sz="2400" kern="1200" dirty="0" err="1">
                <a:solidFill>
                  <a:schemeClr val="tx1"/>
                </a:solidFill>
                <a:effectLst/>
                <a:latin typeface="+mn-lt"/>
                <a:ea typeface="+mn-ea"/>
                <a:cs typeface="+mn-cs"/>
              </a:rPr>
              <a:t>paediatric</a:t>
            </a:r>
            <a:r>
              <a:rPr lang="en-US" sz="2400" kern="1200" dirty="0">
                <a:solidFill>
                  <a:schemeClr val="tx1"/>
                </a:solidFill>
                <a:effectLst/>
                <a:latin typeface="+mn-lt"/>
                <a:ea typeface="+mn-ea"/>
                <a:cs typeface="+mn-cs"/>
              </a:rPr>
              <a:t> bones are more flexible).</a:t>
            </a:r>
          </a:p>
          <a:p>
            <a:pPr marL="0" indent="0">
              <a:lnSpc>
                <a:spcPct val="115000"/>
              </a:lnSpc>
              <a:spcBef>
                <a:spcPts val="0"/>
              </a:spcBef>
              <a:buClr>
                <a:schemeClr val="dk1"/>
              </a:buClr>
              <a:buSzPct val="25000"/>
              <a:buNone/>
            </a:pPr>
            <a:endParaRPr lang="en-US" sz="2400" dirty="0">
              <a:solidFill>
                <a:schemeClr val="dk1"/>
              </a:solidFill>
              <a:latin typeface="Lato"/>
              <a:ea typeface="Lato"/>
              <a:cs typeface="Lato"/>
              <a:sym typeface="Lato"/>
            </a:endParaRPr>
          </a:p>
          <a:p>
            <a:pPr marL="0" indent="0">
              <a:lnSpc>
                <a:spcPct val="115000"/>
              </a:lnSpc>
              <a:spcBef>
                <a:spcPts val="1067"/>
              </a:spcBef>
              <a:buClr>
                <a:schemeClr val="dk1"/>
              </a:buClr>
              <a:buSzPct val="25000"/>
              <a:buNone/>
            </a:pPr>
            <a:endParaRPr lang="en-US" sz="2400" dirty="0">
              <a:solidFill>
                <a:schemeClr val="dk1"/>
              </a:solidFill>
              <a:latin typeface="Lato"/>
              <a:ea typeface="Lato"/>
              <a:cs typeface="Lato"/>
              <a:sym typeface="Lato"/>
            </a:endParaRPr>
          </a:p>
          <a:p>
            <a:pPr marL="0" indent="0">
              <a:lnSpc>
                <a:spcPct val="115000"/>
              </a:lnSpc>
              <a:spcBef>
                <a:spcPts val="1067"/>
              </a:spcBef>
              <a:buClr>
                <a:schemeClr val="dk1"/>
              </a:buClr>
              <a:buSzPct val="25000"/>
              <a:buNone/>
            </a:pPr>
            <a:r>
              <a:rPr lang="en-US" sz="2400" dirty="0">
                <a:solidFill>
                  <a:schemeClr val="dk1"/>
                </a:solidFill>
                <a:latin typeface="Lato"/>
                <a:ea typeface="Lato"/>
                <a:cs typeface="Lato"/>
                <a:sym typeface="Lato"/>
              </a:rPr>
              <a:t>Common management problems:</a:t>
            </a:r>
          </a:p>
          <a:p>
            <a:pPr marL="694249" lvl="1" indent="-203195">
              <a:lnSpc>
                <a:spcPct val="115000"/>
              </a:lnSpc>
              <a:spcBef>
                <a:spcPts val="533"/>
              </a:spcBef>
              <a:buClr>
                <a:schemeClr val="dk1"/>
              </a:buClr>
              <a:buSzPct val="100000"/>
              <a:buFont typeface="Lato"/>
              <a:buChar char="•"/>
            </a:pPr>
            <a:r>
              <a:rPr lang="en-US" dirty="0">
                <a:solidFill>
                  <a:schemeClr val="dk1"/>
                </a:solidFill>
                <a:latin typeface="Lato"/>
                <a:ea typeface="Lato"/>
                <a:cs typeface="Lato"/>
                <a:sym typeface="Lato"/>
              </a:rPr>
              <a:t>Over or under resuscitation</a:t>
            </a:r>
          </a:p>
          <a:p>
            <a:pPr marL="694249" lvl="1" indent="-203195">
              <a:lnSpc>
                <a:spcPct val="115000"/>
              </a:lnSpc>
              <a:spcBef>
                <a:spcPts val="533"/>
              </a:spcBef>
              <a:buClr>
                <a:schemeClr val="dk1"/>
              </a:buClr>
              <a:buSzPct val="100000"/>
              <a:buFont typeface="Lato"/>
              <a:buChar char="•"/>
            </a:pPr>
            <a:r>
              <a:rPr lang="en-US" dirty="0">
                <a:solidFill>
                  <a:schemeClr val="dk1"/>
                </a:solidFill>
                <a:latin typeface="Lato"/>
                <a:ea typeface="Lato"/>
                <a:cs typeface="Lato"/>
                <a:sym typeface="Lato"/>
              </a:rPr>
              <a:t>Medication errors</a:t>
            </a:r>
          </a:p>
          <a:p>
            <a:pPr marL="694249" lvl="1" indent="-203195">
              <a:lnSpc>
                <a:spcPct val="115000"/>
              </a:lnSpc>
              <a:spcBef>
                <a:spcPts val="533"/>
              </a:spcBef>
              <a:buClr>
                <a:schemeClr val="dk1"/>
              </a:buClr>
              <a:buSzPct val="100000"/>
              <a:buFont typeface="Lato"/>
              <a:buChar char="•"/>
            </a:pPr>
            <a:r>
              <a:rPr lang="en-US" dirty="0">
                <a:solidFill>
                  <a:schemeClr val="dk1"/>
                </a:solidFill>
                <a:latin typeface="Lato"/>
                <a:ea typeface="Lato"/>
                <a:cs typeface="Lato"/>
                <a:sym typeface="Lato"/>
              </a:rPr>
              <a:t>Failure to recognize hypothermia and hypoglycemia</a:t>
            </a:r>
          </a:p>
          <a:p>
            <a:pPr marL="457200" marR="0" lvl="1" indent="0" algn="l" defTabSz="914400" rtl="0" eaLnBrk="1" fontAlgn="auto" latinLnBrk="0" hangingPunct="1">
              <a:lnSpc>
                <a:spcPct val="115000"/>
              </a:lnSpc>
              <a:spcBef>
                <a:spcPts val="0"/>
              </a:spcBef>
              <a:spcAft>
                <a:spcPts val="0"/>
              </a:spcAft>
              <a:buClrTx/>
              <a:buSzPct val="163636"/>
              <a:buFontTx/>
              <a:buNone/>
              <a:tabLst/>
              <a:defRPr/>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90</a:t>
            </a:fld>
            <a:endParaRPr lang="en-US"/>
          </a:p>
        </p:txBody>
      </p:sp>
    </p:spTree>
    <p:extLst>
      <p:ext uri="{BB962C8B-B14F-4D97-AF65-F5344CB8AC3E}">
        <p14:creationId xmlns:p14="http://schemas.microsoft.com/office/powerpoint/2010/main" val="9502558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neck trauma or cervical spine injury is suspected, use jaw thrust to manually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open airway while maintaining cervical spine immobilization.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have big heads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large tongues that may easily obstruct their airway.</a:t>
            </a:r>
          </a:p>
          <a:p>
            <a:endParaRPr lang="en-US" sz="1200" b="0" i="0" u="none" strike="noStrike" kern="1200" cap="none"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Young children and infants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 require a pad under the shoulders to align the airway</a:t>
            </a:r>
          </a:p>
          <a:p>
            <a:endParaRPr lang="en-US" sz="1200" b="0" i="0" u="none" strike="noStrike" cap="none" dirty="0">
              <a:solidFill>
                <a:schemeClr val="dk1"/>
              </a:solidFill>
            </a:endParaRPr>
          </a:p>
          <a:p>
            <a:endParaRPr lang="en-US" sz="1200" b="0" i="0" u="none" strike="noStrike" cap="none" dirty="0">
              <a:solidFill>
                <a:schemeClr val="dk1"/>
              </a:solidFill>
            </a:endParaRPr>
          </a:p>
          <a:p>
            <a:endParaRPr lang="en-US" sz="1200" b="0" i="0" u="none" strike="noStrike" cap="none" dirty="0">
              <a:solidFill>
                <a:schemeClr val="dk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a:ea typeface="Arial"/>
                <a:cs typeface="Arial"/>
                <a:sym typeface="Arial"/>
              </a:rPr>
              <a:t>Image: Original </a:t>
            </a:r>
            <a:r>
              <a:rPr lang="en-US" sz="1200" b="0" i="0" u="none" strike="noStrike" cap="none" dirty="0" err="1">
                <a:solidFill>
                  <a:schemeClr val="dk1"/>
                </a:solidFill>
                <a:latin typeface="Arial"/>
                <a:ea typeface="Arial"/>
                <a:cs typeface="Arial"/>
                <a:sym typeface="Arial"/>
              </a:rPr>
              <a:t>Tein</a:t>
            </a:r>
            <a:r>
              <a:rPr lang="en-US" sz="1200" b="0" i="0" u="none" strike="noStrike" cap="none" dirty="0">
                <a:solidFill>
                  <a:schemeClr val="dk1"/>
                </a:solidFill>
                <a:latin typeface="Arial"/>
                <a:ea typeface="Arial"/>
                <a:cs typeface="Arial"/>
                <a:sym typeface="Arial"/>
              </a:rPr>
              <a:t> Jung Illustration</a:t>
            </a:r>
            <a:r>
              <a:rPr lang="en-US" sz="1200" b="0" i="0" u="none" strike="noStrike" cap="none" baseline="0" dirty="0">
                <a:solidFill>
                  <a:schemeClr val="dk1"/>
                </a:solidFill>
                <a:latin typeface="Arial"/>
                <a:ea typeface="Arial"/>
                <a:cs typeface="Arial"/>
                <a:sym typeface="Arial"/>
              </a:rPr>
              <a:t> 2017.  </a:t>
            </a:r>
            <a:endParaRPr lang="en-US" sz="1200" b="0" i="0" u="none" strike="noStrike" cap="none" dirty="0">
              <a:solidFill>
                <a:schemeClr val="dk1"/>
              </a:solidFill>
              <a:latin typeface="Arial"/>
              <a:ea typeface="Arial"/>
              <a:cs typeface="Arial"/>
              <a:sym typeface="Arial"/>
            </a:endParaRPr>
          </a:p>
          <a:p>
            <a:endParaRPr lang="en" sz="1200" b="0" i="0" u="none" strike="noStrike" cap="none" dirty="0">
              <a:solidFill>
                <a:schemeClr val="dk1"/>
              </a:solidFill>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91</a:t>
            </a:fld>
            <a:endParaRPr lang="en-US"/>
          </a:p>
        </p:txBody>
      </p:sp>
    </p:spTree>
    <p:extLst>
      <p:ext uri="{BB962C8B-B14F-4D97-AF65-F5344CB8AC3E}">
        <p14:creationId xmlns:p14="http://schemas.microsoft.com/office/powerpoint/2010/main" val="20022601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1752" lvl="1" indent="-301752">
              <a:spcBef>
                <a:spcPts val="1400"/>
              </a:spcBef>
              <a:buFont typeface="Arial"/>
              <a:buChar char="•"/>
            </a:pPr>
            <a:endParaRPr lang="en" sz="1600" b="0" dirty="0">
              <a:latin typeface="Lato"/>
              <a:cs typeface="Lato"/>
              <a:sym typeface="Lato"/>
            </a:endParaRPr>
          </a:p>
          <a:p>
            <a:r>
              <a:rPr lang="en" sz="1200" kern="1200" dirty="0">
                <a:solidFill>
                  <a:schemeClr val="tx1"/>
                </a:solidFill>
                <a:effectLst/>
                <a:latin typeface="+mn-lt"/>
                <a:ea typeface="+mn-ea"/>
                <a:cs typeface="+mn-cs"/>
              </a:rPr>
              <a:t>• If the child is not breathing adequately after opening the airway, assist breathing with</a:t>
            </a:r>
            <a:r>
              <a:rPr lang="en-US" sz="1200" kern="1200" baseline="0" dirty="0">
                <a:solidFill>
                  <a:schemeClr val="tx1"/>
                </a:solidFill>
                <a:effectLst/>
                <a:latin typeface="+mn-lt"/>
                <a:ea typeface="+mn-ea"/>
                <a:cs typeface="+mn-cs"/>
              </a:rPr>
              <a:t> </a:t>
            </a:r>
            <a:r>
              <a:rPr lang="en" sz="1200" kern="1200" dirty="0">
                <a:solidFill>
                  <a:schemeClr val="tx1"/>
                </a:solidFill>
                <a:effectLst/>
                <a:latin typeface="+mn-lt"/>
                <a:ea typeface="+mn-ea"/>
                <a:cs typeface="+mn-cs"/>
              </a:rPr>
              <a:t>a bag-valve-mask, ideally with oxygen.</a:t>
            </a:r>
          </a:p>
          <a:p>
            <a:r>
              <a:rPr lang="en" sz="1200" kern="1200" dirty="0">
                <a:solidFill>
                  <a:schemeClr val="tx1"/>
                </a:solidFill>
                <a:effectLst/>
                <a:latin typeface="+mn-lt"/>
                <a:ea typeface="+mn-ea"/>
                <a:cs typeface="+mn-cs"/>
              </a:rPr>
              <a:t>• Give a breath every 4 seconds (15 breaths per minute) for older children and a breath</a:t>
            </a:r>
            <a:r>
              <a:rPr lang="en-US" sz="1200" kern="1200" baseline="0" dirty="0">
                <a:solidFill>
                  <a:schemeClr val="tx1"/>
                </a:solidFill>
                <a:effectLst/>
                <a:latin typeface="+mn-lt"/>
                <a:ea typeface="+mn-ea"/>
                <a:cs typeface="+mn-cs"/>
              </a:rPr>
              <a:t> </a:t>
            </a:r>
            <a:r>
              <a:rPr lang="en" sz="1200" kern="1200" dirty="0">
                <a:solidFill>
                  <a:schemeClr val="tx1"/>
                </a:solidFill>
                <a:effectLst/>
                <a:latin typeface="+mn-lt"/>
                <a:ea typeface="+mn-ea"/>
                <a:cs typeface="+mn-cs"/>
              </a:rPr>
              <a:t>every 3 seconds (20 breaths per minute) for infants</a:t>
            </a:r>
            <a:endParaRPr lang="en-US" sz="12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92</a:t>
            </a:fld>
            <a:endParaRPr lang="en-US"/>
          </a:p>
        </p:txBody>
      </p:sp>
    </p:spTree>
    <p:extLst>
      <p:ext uri="{BB962C8B-B14F-4D97-AF65-F5344CB8AC3E}">
        <p14:creationId xmlns:p14="http://schemas.microsoft.com/office/powerpoint/2010/main" val="9506052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ts val="1333"/>
              </a:spcBef>
              <a:buClr>
                <a:schemeClr val="dk1"/>
              </a:buClr>
              <a:buSzPct val="25000"/>
              <a:buNone/>
            </a:pPr>
            <a:endParaRPr lang="en-US" sz="2400" dirty="0">
              <a:solidFill>
                <a:schemeClr val="dk1"/>
              </a:solidFill>
              <a:latin typeface="Lato"/>
              <a:ea typeface="Lato"/>
              <a:cs typeface="Lato"/>
              <a:sym typeface="Lato"/>
            </a:endParaRPr>
          </a:p>
          <a:p>
            <a:r>
              <a:rPr lang="en-US" sz="1200" kern="1200" dirty="0">
                <a:solidFill>
                  <a:schemeClr val="tx1"/>
                </a:solidFill>
                <a:effectLst/>
                <a:latin typeface="+mn-lt"/>
                <a:ea typeface="+mn-ea"/>
                <a:cs typeface="+mn-cs"/>
              </a:rPr>
              <a:t>• For ongoing blood loss or evidence of poor perfusion in children with normal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nutritional status</a:t>
            </a:r>
          </a:p>
          <a:p>
            <a:pPr marL="628650" lvl="1" indent="-171450">
              <a:buFont typeface="Arial" charset="0"/>
              <a:buChar char="•"/>
            </a:pPr>
            <a:r>
              <a:rPr lang="en-US" sz="1200" kern="1200" dirty="0">
                <a:solidFill>
                  <a:schemeClr val="tx1"/>
                </a:solidFill>
                <a:effectLst/>
                <a:latin typeface="+mn-lt"/>
                <a:ea typeface="+mn-ea"/>
                <a:cs typeface="+mn-cs"/>
              </a:rPr>
              <a:t>place IV;</a:t>
            </a:r>
          </a:p>
          <a:p>
            <a:pPr marL="628650" lvl="1" indent="-171450">
              <a:buFont typeface="Arial" charset="0"/>
              <a:buChar char="•"/>
            </a:pPr>
            <a:r>
              <a:rPr lang="en-US" sz="1200" kern="1200" dirty="0">
                <a:solidFill>
                  <a:schemeClr val="tx1"/>
                </a:solidFill>
                <a:effectLst/>
                <a:latin typeface="+mn-lt"/>
                <a:ea typeface="+mn-ea"/>
                <a:cs typeface="+mn-cs"/>
              </a:rPr>
              <a:t> give IV fluids and re-assess;</a:t>
            </a:r>
          </a:p>
          <a:p>
            <a:r>
              <a:rPr lang="en-US" sz="1200" kern="1200" dirty="0">
                <a:solidFill>
                  <a:schemeClr val="tx1"/>
                </a:solidFill>
                <a:effectLst/>
                <a:latin typeface="+mn-lt"/>
                <a:ea typeface="+mn-ea"/>
                <a:cs typeface="+mn-cs"/>
              </a:rPr>
              <a:t>• For malnourished children,</a:t>
            </a:r>
            <a:r>
              <a:rPr lang="en-US" sz="1200" kern="1200" baseline="0" dirty="0">
                <a:solidFill>
                  <a:schemeClr val="tx1"/>
                </a:solidFill>
                <a:effectLst/>
                <a:latin typeface="+mn-lt"/>
                <a:ea typeface="+mn-ea"/>
                <a:cs typeface="+mn-cs"/>
              </a:rPr>
              <a:t> f</a:t>
            </a:r>
            <a:r>
              <a:rPr lang="en-US" sz="1200" kern="1200" dirty="0">
                <a:solidFill>
                  <a:schemeClr val="tx1"/>
                </a:solidFill>
                <a:effectLst/>
                <a:latin typeface="+mn-lt"/>
                <a:ea typeface="+mn-ea"/>
                <a:cs typeface="+mn-cs"/>
              </a:rPr>
              <a:t>luids MUST be adjusted.</a:t>
            </a:r>
          </a:p>
          <a:p>
            <a:r>
              <a:rPr lang="en-US" sz="1200" kern="1200" dirty="0">
                <a:solidFill>
                  <a:schemeClr val="tx1"/>
                </a:solidFill>
                <a:effectLst/>
                <a:latin typeface="+mn-lt"/>
                <a:ea typeface="+mn-ea"/>
                <a:cs typeface="+mn-cs"/>
              </a:rPr>
              <a:t>• For severe burn injury, initial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bolus is with dextrose containing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fluids. </a:t>
            </a:r>
          </a:p>
          <a:p>
            <a:r>
              <a:rPr lang="en-US" sz="1200" kern="1200" dirty="0">
                <a:solidFill>
                  <a:schemeClr val="tx1"/>
                </a:solidFill>
                <a:effectLst/>
                <a:latin typeface="+mn-lt"/>
                <a:ea typeface="+mn-ea"/>
                <a:cs typeface="+mn-cs"/>
              </a:rPr>
              <a:t>• If significant haemorrhage,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arrange for blood transfusion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rapid handover/transfer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capable of blood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transfusion.</a:t>
            </a:r>
          </a:p>
          <a:p>
            <a:pPr marL="0" marR="0" lvl="0" indent="0" algn="l" rtl="0">
              <a:lnSpc>
                <a:spcPct val="80000"/>
              </a:lnSpc>
              <a:spcBef>
                <a:spcPts val="0"/>
              </a:spcBef>
              <a:spcAft>
                <a:spcPts val="0"/>
              </a:spcAft>
              <a:buClr>
                <a:schemeClr val="dk1"/>
              </a:buClr>
              <a:buSzPct val="25000"/>
              <a:buFont typeface="Arial"/>
              <a:buNone/>
            </a:pPr>
            <a:endParaRPr lang="en-US" sz="12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93</a:t>
            </a:fld>
            <a:endParaRPr lang="en-US"/>
          </a:p>
        </p:txBody>
      </p:sp>
    </p:spTree>
    <p:extLst>
      <p:ext uri="{BB962C8B-B14F-4D97-AF65-F5344CB8AC3E}">
        <p14:creationId xmlns:p14="http://schemas.microsoft.com/office/powerpoint/2010/main" val="9296078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indent="-457189">
              <a:spcBef>
                <a:spcPts val="0"/>
              </a:spcBef>
              <a:buClr>
                <a:srgbClr val="000000"/>
              </a:buClr>
              <a:buSzPct val="25000"/>
            </a:pPr>
            <a:endParaRPr lang="en-US" b="1" i="1" dirty="0">
              <a:solidFill>
                <a:schemeClr val="dk1"/>
              </a:solidFill>
              <a:latin typeface="Lato"/>
              <a:ea typeface="Lato"/>
              <a:cs typeface="Lato"/>
              <a:sym typeface="Lato"/>
            </a:endParaRPr>
          </a:p>
          <a:p>
            <a:pPr marL="121917" lvl="2" indent="-121917">
              <a:lnSpc>
                <a:spcPct val="115000"/>
              </a:lnSpc>
              <a:spcBef>
                <a:spcPts val="0"/>
              </a:spcBef>
            </a:pPr>
            <a:r>
              <a:rPr lang="en-US" sz="2533" dirty="0">
                <a:latin typeface="Lato"/>
                <a:ea typeface="Lato"/>
                <a:cs typeface="Lato"/>
                <a:sym typeface="Lato"/>
              </a:rPr>
              <a:t>Monitor child’s level of consciousness with the AVPU scale (Alert, responsive to Verbal stimuli, responsive to Painful stimuli, Unresponsive). </a:t>
            </a:r>
          </a:p>
          <a:p>
            <a:pPr marL="121917" lvl="2" indent="-121917">
              <a:lnSpc>
                <a:spcPct val="115000"/>
              </a:lnSpc>
              <a:spcBef>
                <a:spcPts val="0"/>
              </a:spcBef>
            </a:pPr>
            <a:r>
              <a:rPr lang="en-US" sz="2533" dirty="0">
                <a:latin typeface="Lato"/>
                <a:ea typeface="Lato"/>
                <a:cs typeface="Lato"/>
                <a:sym typeface="Lato"/>
              </a:rPr>
              <a:t>Assess for and manage convulsions/seizures</a:t>
            </a:r>
          </a:p>
          <a:p>
            <a:pPr marL="121917" lvl="2" indent="-121917">
              <a:lnSpc>
                <a:spcPct val="115000"/>
              </a:lnSpc>
              <a:spcBef>
                <a:spcPts val="0"/>
              </a:spcBef>
            </a:pPr>
            <a:r>
              <a:rPr lang="en-US" sz="2533" dirty="0">
                <a:latin typeface="Lato"/>
                <a:ea typeface="Lato"/>
                <a:cs typeface="Lato"/>
                <a:sym typeface="Lato"/>
              </a:rPr>
              <a:t>Assess for and manage </a:t>
            </a:r>
            <a:r>
              <a:rPr lang="en-US" sz="2533" dirty="0" err="1">
                <a:latin typeface="Lato"/>
                <a:ea typeface="Lato"/>
                <a:cs typeface="Lato"/>
                <a:sym typeface="Lato"/>
              </a:rPr>
              <a:t>hypoglycaemia</a:t>
            </a:r>
            <a:r>
              <a:rPr lang="en-US" sz="2533" dirty="0">
                <a:latin typeface="Lato"/>
                <a:ea typeface="Lato"/>
                <a:cs typeface="Lato"/>
                <a:sym typeface="Lato"/>
              </a:rPr>
              <a:t> (low blood sugar)</a:t>
            </a:r>
          </a:p>
          <a:p>
            <a:pPr marL="121917" lvl="2" indent="-121917">
              <a:lnSpc>
                <a:spcPct val="115000"/>
              </a:lnSpc>
              <a:spcBef>
                <a:spcPts val="0"/>
              </a:spcBef>
            </a:pPr>
            <a:r>
              <a:rPr lang="en-US" sz="2533" dirty="0">
                <a:latin typeface="Lato"/>
                <a:ea typeface="Lato"/>
                <a:cs typeface="Lato"/>
                <a:sym typeface="Lato"/>
              </a:rPr>
              <a:t>	Children</a:t>
            </a:r>
            <a:r>
              <a:rPr lang="en-US" sz="2533" baseline="0" dirty="0">
                <a:latin typeface="Lato"/>
                <a:ea typeface="Lato"/>
                <a:cs typeface="Lato"/>
                <a:sym typeface="Lato"/>
              </a:rPr>
              <a:t> are more likely to have low blood sugar when critically ill </a:t>
            </a:r>
            <a:endParaRPr lang="en-US" sz="2533" dirty="0">
              <a:latin typeface="Lato"/>
              <a:ea typeface="Lato"/>
              <a:cs typeface="Lato"/>
              <a:sym typeface="Lato"/>
            </a:endParaRPr>
          </a:p>
          <a:p>
            <a:pPr marL="0" indent="0">
              <a:lnSpc>
                <a:spcPct val="115000"/>
              </a:lnSpc>
              <a:spcBef>
                <a:spcPts val="2400"/>
              </a:spcBef>
              <a:buClr>
                <a:schemeClr val="dk1"/>
              </a:buClr>
              <a:buSzPct val="25000"/>
              <a:buNone/>
            </a:pPr>
            <a:endParaRPr lang="en-US" sz="2533" b="1" dirty="0">
              <a:solidFill>
                <a:schemeClr val="dk1"/>
              </a:solidFill>
              <a:latin typeface="+mn-lt"/>
              <a:ea typeface="Calibri"/>
              <a:cs typeface="Calibri"/>
              <a:sym typeface="Calibri"/>
            </a:endParaRPr>
          </a:p>
          <a:p>
            <a:pPr marL="0" marR="0" lvl="0" indent="0" algn="l" rtl="0">
              <a:lnSpc>
                <a:spcPct val="80000"/>
              </a:lnSpc>
              <a:spcBef>
                <a:spcPts val="0"/>
              </a:spcBef>
              <a:spcAft>
                <a:spcPts val="0"/>
              </a:spcAft>
              <a:buClr>
                <a:schemeClr val="dk1"/>
              </a:buClr>
              <a:buSzPct val="25000"/>
              <a:buFont typeface="Arial"/>
              <a:buNone/>
            </a:pPr>
            <a:endParaRPr lang="en-US" sz="12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94</a:t>
            </a:fld>
            <a:endParaRPr lang="en-US"/>
          </a:p>
        </p:txBody>
      </p:sp>
    </p:spTree>
    <p:extLst>
      <p:ext uri="{BB962C8B-B14F-4D97-AF65-F5344CB8AC3E}">
        <p14:creationId xmlns:p14="http://schemas.microsoft.com/office/powerpoint/2010/main" val="2201783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a:solidFill>
                  <a:schemeClr val="tx1"/>
                </a:solidFill>
                <a:effectLst/>
                <a:latin typeface="+mn-lt"/>
                <a:ea typeface="+mn-ea"/>
                <a:cs typeface="+mn-cs"/>
              </a:rPr>
              <a:t>Expose the entire body but watch for hypothermia.</a:t>
            </a:r>
          </a:p>
          <a:p>
            <a:r>
              <a:rPr lang="en-US" sz="1200" kern="1200" dirty="0">
                <a:solidFill>
                  <a:schemeClr val="tx1"/>
                </a:solidFill>
                <a:effectLst/>
                <a:latin typeface="+mn-lt"/>
                <a:ea typeface="+mn-ea"/>
                <a:cs typeface="+mn-cs"/>
              </a:rPr>
              <a:t>• Protect the child’s modesty at all times.</a:t>
            </a:r>
          </a:p>
          <a:p>
            <a:r>
              <a:rPr lang="en-US" sz="1200" kern="1200" dirty="0">
                <a:solidFill>
                  <a:schemeClr val="tx1"/>
                </a:solidFill>
                <a:effectLst/>
                <a:latin typeface="+mn-lt"/>
                <a:ea typeface="+mn-ea"/>
                <a:cs typeface="+mn-cs"/>
              </a:rPr>
              <a:t>• Use log-roll to assess remainder of child’s back and head.</a:t>
            </a:r>
          </a:p>
          <a:p>
            <a:pPr marL="0" marR="0" lvl="0" indent="0" algn="l" rtl="0">
              <a:lnSpc>
                <a:spcPct val="80000"/>
              </a:lnSpc>
              <a:spcBef>
                <a:spcPts val="0"/>
              </a:spcBef>
              <a:spcAft>
                <a:spcPts val="0"/>
              </a:spcAft>
              <a:buClr>
                <a:schemeClr val="dk1"/>
              </a:buClr>
              <a:buSzPct val="25000"/>
              <a:buFont typeface="Arial"/>
              <a:buNone/>
            </a:pPr>
            <a:endParaRPr lang="en-US" sz="12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95</a:t>
            </a:fld>
            <a:endParaRPr lang="en-US"/>
          </a:p>
        </p:txBody>
      </p:sp>
    </p:spTree>
    <p:extLst>
      <p:ext uri="{BB962C8B-B14F-4D97-AF65-F5344CB8AC3E}">
        <p14:creationId xmlns:p14="http://schemas.microsoft.com/office/powerpoint/2010/main" val="15306955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Clr>
                <a:schemeClr val="dk1"/>
              </a:buClr>
              <a:buSzPct val="25000"/>
              <a:buNone/>
            </a:pPr>
            <a:endParaRPr lang="en-US" sz="2400" b="1" dirty="0">
              <a:solidFill>
                <a:schemeClr val="dk1"/>
              </a:solidFill>
              <a:latin typeface="Lato"/>
              <a:ea typeface="Lato"/>
              <a:cs typeface="Lato"/>
              <a:sym typeface="Lato"/>
            </a:endParaRPr>
          </a:p>
          <a:p>
            <a:pPr marL="0" marR="0" lvl="0" indent="0" algn="l" rtl="0">
              <a:spcBef>
                <a:spcPts val="0"/>
              </a:spcBef>
              <a:buClr>
                <a:schemeClr val="dk1"/>
              </a:buClr>
              <a:buSzPct val="25000"/>
              <a:buFont typeface="Arial"/>
              <a:buNone/>
            </a:pPr>
            <a:r>
              <a:rPr lang="en-US" sz="2400" b="1" i="0" u="none" strike="noStrike" cap="none" dirty="0">
                <a:solidFill>
                  <a:schemeClr val="dk1"/>
                </a:solidFill>
                <a:latin typeface="Arial"/>
                <a:ea typeface="Arial"/>
                <a:cs typeface="Arial"/>
                <a:sym typeface="Arial"/>
              </a:rPr>
              <a:t>General considerations:</a:t>
            </a:r>
            <a:r>
              <a:rPr lang="en-US" sz="2400" b="1" i="0" u="none" strike="noStrike" cap="none" baseline="0" dirty="0">
                <a:solidFill>
                  <a:schemeClr val="dk1"/>
                </a:solidFill>
                <a:latin typeface="Arial"/>
                <a:ea typeface="Arial"/>
                <a:cs typeface="Arial"/>
                <a:sym typeface="Arial"/>
              </a:rPr>
              <a:t>  </a:t>
            </a:r>
          </a:p>
          <a:p>
            <a:pPr marL="342900" marR="0" lvl="0" indent="-342900" algn="l" rtl="0">
              <a:spcBef>
                <a:spcPts val="0"/>
              </a:spcBef>
              <a:buClr>
                <a:schemeClr val="dk1"/>
              </a:buClr>
              <a:buSzPct val="25000"/>
              <a:buFont typeface="Arial" charset="0"/>
              <a:buChar char="•"/>
            </a:pPr>
            <a:r>
              <a:rPr lang="en-US" sz="2400" b="0" i="0" u="none" strike="noStrike" cap="none" baseline="0" dirty="0">
                <a:solidFill>
                  <a:schemeClr val="dk1"/>
                </a:solidFill>
                <a:latin typeface="Arial"/>
                <a:ea typeface="Arial"/>
                <a:cs typeface="Arial"/>
                <a:sym typeface="Arial"/>
              </a:rPr>
              <a:t>Young children may be less able than adults to report events, even when they have been hit or run over by a vehicle. </a:t>
            </a:r>
          </a:p>
          <a:p>
            <a:pPr marL="342900" marR="0" lvl="0" indent="-342900" algn="l" rtl="0">
              <a:spcBef>
                <a:spcPts val="0"/>
              </a:spcBef>
              <a:buClr>
                <a:schemeClr val="dk1"/>
              </a:buClr>
              <a:buSzPct val="25000"/>
              <a:buFont typeface="Arial" charset="0"/>
              <a:buChar char="•"/>
            </a:pPr>
            <a:r>
              <a:rPr lang="en-US" sz="2400" b="0" i="0" u="none" strike="noStrike" cap="none" baseline="0" dirty="0">
                <a:solidFill>
                  <a:schemeClr val="dk1"/>
                </a:solidFill>
                <a:latin typeface="Arial"/>
                <a:ea typeface="Arial"/>
                <a:cs typeface="Arial"/>
                <a:sym typeface="Arial"/>
              </a:rPr>
              <a:t>Always consider the possibility of unwitnessed trauma in young children </a:t>
            </a:r>
            <a:endParaRPr lang="en-US" sz="2400" b="0" i="0" u="none" strike="noStrike" cap="none" dirty="0">
              <a:solidFill>
                <a:schemeClr val="dk1"/>
              </a:solidFill>
              <a:latin typeface="Arial"/>
              <a:ea typeface="Arial"/>
              <a:cs typeface="Arial"/>
              <a:sym typeface="Arial"/>
            </a:endParaRPr>
          </a:p>
          <a:p>
            <a:pPr marL="0" indent="0">
              <a:spcBef>
                <a:spcPts val="0"/>
              </a:spcBef>
              <a:buClr>
                <a:schemeClr val="dk1"/>
              </a:buClr>
              <a:buSzPct val="25000"/>
              <a:buNone/>
            </a:pPr>
            <a:endParaRPr lang="en-US" sz="2400" b="1" dirty="0">
              <a:solidFill>
                <a:schemeClr val="dk1"/>
              </a:solidFill>
              <a:latin typeface="Lato"/>
              <a:ea typeface="Lato"/>
              <a:cs typeface="Lato"/>
              <a:sym typeface="Lato"/>
            </a:endParaRPr>
          </a:p>
          <a:p>
            <a:pPr marL="0" indent="0">
              <a:spcBef>
                <a:spcPts val="0"/>
              </a:spcBef>
              <a:buClr>
                <a:schemeClr val="dk1"/>
              </a:buClr>
              <a:buSzPct val="25000"/>
              <a:buNone/>
            </a:pPr>
            <a:endParaRPr lang="en-US" sz="2400" b="1" dirty="0">
              <a:solidFill>
                <a:schemeClr val="dk1"/>
              </a:solidFill>
              <a:latin typeface="Lato"/>
              <a:ea typeface="Lato"/>
              <a:cs typeface="Lato"/>
              <a:sym typeface="Lato"/>
            </a:endParaRPr>
          </a:p>
          <a:p>
            <a:pPr marL="0" indent="0">
              <a:spcBef>
                <a:spcPts val="0"/>
              </a:spcBef>
              <a:buClr>
                <a:schemeClr val="dk1"/>
              </a:buClr>
              <a:buSzPct val="25000"/>
              <a:buNone/>
            </a:pPr>
            <a:r>
              <a:rPr lang="en" sz="2400" b="1" dirty="0">
                <a:solidFill>
                  <a:schemeClr val="dk1"/>
                </a:solidFill>
                <a:latin typeface="Lato"/>
                <a:ea typeface="Lato"/>
                <a:cs typeface="Lato"/>
                <a:sym typeface="Lato"/>
              </a:rPr>
              <a:t>Head injuries</a:t>
            </a:r>
            <a:r>
              <a:rPr lang="en" sz="2400" dirty="0">
                <a:solidFill>
                  <a:schemeClr val="dk1"/>
                </a:solidFill>
                <a:latin typeface="Lato"/>
                <a:ea typeface="Lato"/>
                <a:cs typeface="Lato"/>
                <a:sym typeface="Lato"/>
              </a:rPr>
              <a:t> </a:t>
            </a:r>
          </a:p>
          <a:p>
            <a:pPr marL="609585" indent="-457189">
              <a:spcBef>
                <a:spcPts val="0"/>
              </a:spcBef>
              <a:buClr>
                <a:schemeClr val="dk1"/>
              </a:buClr>
              <a:buSzPct val="100000"/>
              <a:buFont typeface="Lato"/>
              <a:buChar char="•"/>
            </a:pPr>
            <a:r>
              <a:rPr lang="en" sz="2400" dirty="0">
                <a:solidFill>
                  <a:schemeClr val="dk1"/>
                </a:solidFill>
                <a:latin typeface="Lato"/>
                <a:ea typeface="Lato"/>
                <a:cs typeface="Lato"/>
                <a:sym typeface="Lato"/>
              </a:rPr>
              <a:t>A common cause of death in children from trauma</a:t>
            </a:r>
          </a:p>
          <a:p>
            <a:pPr marL="609585" indent="-457189">
              <a:spcBef>
                <a:spcPts val="0"/>
              </a:spcBef>
              <a:buClr>
                <a:schemeClr val="dk1"/>
              </a:buClr>
              <a:buSzPct val="100000"/>
              <a:buFont typeface="Lato"/>
              <a:buChar char="•"/>
            </a:pPr>
            <a:r>
              <a:rPr lang="en" sz="2400" dirty="0">
                <a:solidFill>
                  <a:schemeClr val="dk1"/>
                </a:solidFill>
                <a:latin typeface="Lato"/>
                <a:ea typeface="Lato"/>
                <a:cs typeface="Lato"/>
                <a:sym typeface="Lato"/>
              </a:rPr>
              <a:t>Children frequently suffer from acute brain swelling after a severe head injury</a:t>
            </a:r>
          </a:p>
          <a:p>
            <a:pPr marL="609585" indent="-457189">
              <a:spcBef>
                <a:spcPts val="0"/>
              </a:spcBef>
              <a:buClr>
                <a:schemeClr val="dk1"/>
              </a:buClr>
              <a:buSzPct val="100000"/>
              <a:buFont typeface="Lato"/>
              <a:buChar char="•"/>
            </a:pPr>
            <a:r>
              <a:rPr lang="en" sz="2400" dirty="0">
                <a:solidFill>
                  <a:schemeClr val="dk1"/>
                </a:solidFill>
                <a:latin typeface="Lato"/>
                <a:ea typeface="Lato"/>
                <a:cs typeface="Lato"/>
                <a:sym typeface="Lato"/>
              </a:rPr>
              <a:t>If a </a:t>
            </a:r>
            <a:r>
              <a:rPr lang="en" sz="2400" dirty="0" err="1">
                <a:solidFill>
                  <a:schemeClr val="dk1"/>
                </a:solidFill>
                <a:latin typeface="Lato"/>
                <a:ea typeface="Lato"/>
                <a:cs typeface="Lato"/>
                <a:sym typeface="Lato"/>
              </a:rPr>
              <a:t>paediatric</a:t>
            </a:r>
            <a:r>
              <a:rPr lang="en" sz="2400" dirty="0">
                <a:solidFill>
                  <a:schemeClr val="dk1"/>
                </a:solidFill>
                <a:latin typeface="Lato"/>
                <a:ea typeface="Lato"/>
                <a:cs typeface="Lato"/>
                <a:sym typeface="Lato"/>
              </a:rPr>
              <a:t> patient has signs of traumatic brain injury, transport urgently to a facility with critical care and/or surgical capacity.</a:t>
            </a:r>
          </a:p>
          <a:p>
            <a:pPr marL="0" indent="0">
              <a:spcBef>
                <a:spcPts val="0"/>
              </a:spcBef>
              <a:buClr>
                <a:schemeClr val="dk1"/>
              </a:buClr>
              <a:buSzPct val="25000"/>
              <a:buNone/>
            </a:pPr>
            <a:endParaRPr lang="en" dirty="0">
              <a:solidFill>
                <a:schemeClr val="dk1"/>
              </a:solidFill>
              <a:latin typeface="+mn-lt"/>
              <a:ea typeface="Calibri"/>
              <a:cs typeface="Calibri"/>
              <a:sym typeface="Calibri"/>
            </a:endParaRPr>
          </a:p>
          <a:p>
            <a:pPr marL="0" indent="0">
              <a:spcBef>
                <a:spcPts val="0"/>
              </a:spcBef>
              <a:buClr>
                <a:schemeClr val="dk1"/>
              </a:buClr>
              <a:buSzPct val="25000"/>
              <a:buNone/>
            </a:pPr>
            <a:r>
              <a:rPr lang="en" sz="2400" b="1" dirty="0">
                <a:solidFill>
                  <a:schemeClr val="dk1"/>
                </a:solidFill>
                <a:latin typeface="Lato"/>
                <a:ea typeface="Lato"/>
                <a:cs typeface="Lato"/>
                <a:sym typeface="Lato"/>
              </a:rPr>
              <a:t>Chest injuries</a:t>
            </a:r>
          </a:p>
          <a:p>
            <a:pPr marL="609585" indent="-457189">
              <a:spcBef>
                <a:spcPts val="0"/>
              </a:spcBef>
              <a:buClr>
                <a:schemeClr val="dk1"/>
              </a:buClr>
              <a:buSzPct val="100000"/>
              <a:buFont typeface="Lato"/>
              <a:buChar char="•"/>
            </a:pPr>
            <a:r>
              <a:rPr lang="en" sz="2400" dirty="0">
                <a:solidFill>
                  <a:schemeClr val="dk1"/>
                </a:solidFill>
                <a:latin typeface="Lato"/>
                <a:ea typeface="Lato"/>
                <a:cs typeface="Lato"/>
                <a:sym typeface="Lato"/>
              </a:rPr>
              <a:t>Children require less force for more serious internal injuries. The ribs are more flexible than in adults, and there may be extensive chest injuries without rib fractures. </a:t>
            </a:r>
          </a:p>
          <a:p>
            <a:pPr marL="0" indent="0">
              <a:spcBef>
                <a:spcPts val="0"/>
              </a:spcBef>
              <a:buClr>
                <a:schemeClr val="dk1"/>
              </a:buClr>
              <a:buSzPct val="25000"/>
              <a:buNone/>
            </a:pPr>
            <a:endParaRPr lang="en" sz="2400" dirty="0">
              <a:solidFill>
                <a:schemeClr val="dk1"/>
              </a:solidFill>
              <a:latin typeface="Lato"/>
              <a:ea typeface="Lato"/>
              <a:cs typeface="Lato"/>
              <a:sym typeface="Lato"/>
            </a:endParaRPr>
          </a:p>
          <a:p>
            <a:pPr marL="0" indent="0">
              <a:spcBef>
                <a:spcPts val="1067"/>
              </a:spcBef>
              <a:buClr>
                <a:schemeClr val="dk1"/>
              </a:buClr>
              <a:buSzPct val="25000"/>
              <a:buNone/>
            </a:pPr>
            <a:r>
              <a:rPr lang="en" sz="2400" b="1" i="1" dirty="0">
                <a:solidFill>
                  <a:schemeClr val="dk1"/>
                </a:solidFill>
                <a:latin typeface="Lato"/>
                <a:ea typeface="Lato"/>
                <a:cs typeface="Lato"/>
                <a:sym typeface="Lato"/>
              </a:rPr>
              <a:t>Head and Chest injuries can be life threatening. Act quickly!</a:t>
            </a:r>
            <a:endParaRPr lang="en-US" sz="2400" b="1" i="1" dirty="0">
              <a:solidFill>
                <a:schemeClr val="dk1"/>
              </a:solidFill>
              <a:latin typeface="Lato"/>
              <a:ea typeface="Lato"/>
              <a:cs typeface="Lato"/>
              <a:sym typeface="Lato"/>
            </a:endParaRPr>
          </a:p>
          <a:p>
            <a:pPr marL="0" indent="0">
              <a:spcBef>
                <a:spcPts val="1067"/>
              </a:spcBef>
              <a:buClr>
                <a:schemeClr val="dk1"/>
              </a:buClr>
              <a:buSzPct val="25000"/>
              <a:buNone/>
            </a:pPr>
            <a:endParaRPr lang="en-US" sz="2400" b="1" i="1" dirty="0">
              <a:solidFill>
                <a:schemeClr val="dk1"/>
              </a:solidFill>
              <a:latin typeface="Lato"/>
              <a:ea typeface="Lato"/>
              <a:cs typeface="Lato"/>
              <a:sym typeface="Lato"/>
            </a:endParaRPr>
          </a:p>
          <a:p>
            <a:pPr marL="0" indent="0">
              <a:spcBef>
                <a:spcPts val="1067"/>
              </a:spcBef>
              <a:buClr>
                <a:schemeClr val="dk1"/>
              </a:buClr>
              <a:buSzPct val="25000"/>
              <a:buNone/>
            </a:pPr>
            <a:endParaRPr lang="en-US" sz="2400" b="1" i="1" dirty="0">
              <a:solidFill>
                <a:schemeClr val="dk1"/>
              </a:solidFill>
              <a:latin typeface="Lato"/>
              <a:ea typeface="Lato"/>
              <a:cs typeface="Lato"/>
              <a:sym typeface="Lato"/>
            </a:endParaRPr>
          </a:p>
          <a:p>
            <a:pPr indent="609585">
              <a:lnSpc>
                <a:spcPct val="90000"/>
              </a:lnSpc>
              <a:buClr>
                <a:schemeClr val="dk1"/>
              </a:buClr>
              <a:buSzPct val="25000"/>
            </a:pPr>
            <a:r>
              <a:rPr lang="en-US" sz="2400" b="1" dirty="0">
                <a:solidFill>
                  <a:schemeClr val="dk1"/>
                </a:solidFill>
                <a:latin typeface="Lato"/>
                <a:ea typeface="Lato"/>
                <a:cs typeface="Lato"/>
                <a:sym typeface="Lato"/>
              </a:rPr>
              <a:t>Abdominal injuries</a:t>
            </a:r>
          </a:p>
          <a:p>
            <a:pPr marL="1097253" indent="-457189">
              <a:lnSpc>
                <a:spcPct val="90000"/>
              </a:lnSpc>
              <a:buClr>
                <a:schemeClr val="dk1"/>
              </a:buClr>
              <a:buSzPct val="100000"/>
              <a:buFont typeface="Lato"/>
              <a:buChar char="•"/>
            </a:pPr>
            <a:r>
              <a:rPr lang="en-US" sz="2400" dirty="0">
                <a:solidFill>
                  <a:schemeClr val="dk1"/>
                </a:solidFill>
                <a:latin typeface="Lato"/>
                <a:ea typeface="Lato"/>
                <a:cs typeface="Lato"/>
                <a:sym typeface="Lato"/>
              </a:rPr>
              <a:t>The abdomen is relatively larger and commonly injured in children</a:t>
            </a:r>
          </a:p>
          <a:p>
            <a:pPr marL="1097253" indent="-457189">
              <a:lnSpc>
                <a:spcPct val="90000"/>
              </a:lnSpc>
              <a:buClr>
                <a:schemeClr val="dk1"/>
              </a:buClr>
              <a:buSzPct val="100000"/>
              <a:buFont typeface="Lato"/>
              <a:buChar char="•"/>
            </a:pPr>
            <a:r>
              <a:rPr lang="en-US" sz="2400" dirty="0">
                <a:solidFill>
                  <a:schemeClr val="dk1"/>
                </a:solidFill>
                <a:latin typeface="Lato"/>
                <a:ea typeface="Lato"/>
                <a:cs typeface="Lato"/>
                <a:sym typeface="Lato"/>
              </a:rPr>
              <a:t>Splenic injuries from blunt trauma and liver injuries from penetrating trauma are especially common</a:t>
            </a:r>
          </a:p>
          <a:p>
            <a:pPr marL="1097253" indent="-457189">
              <a:lnSpc>
                <a:spcPct val="90000"/>
              </a:lnSpc>
              <a:buClr>
                <a:schemeClr val="dk1"/>
              </a:buClr>
              <a:buSzPct val="100000"/>
              <a:buFont typeface="Lato"/>
              <a:buChar char="•"/>
            </a:pPr>
            <a:r>
              <a:rPr lang="en-US" sz="2400" dirty="0">
                <a:solidFill>
                  <a:schemeClr val="dk1"/>
                </a:solidFill>
                <a:latin typeface="Lato"/>
                <a:ea typeface="Lato"/>
                <a:cs typeface="Lato"/>
                <a:sym typeface="Lato"/>
              </a:rPr>
              <a:t>Abdominal injury should be considered in all </a:t>
            </a:r>
            <a:r>
              <a:rPr lang="en-US" sz="2400" dirty="0" err="1">
                <a:solidFill>
                  <a:schemeClr val="dk1"/>
                </a:solidFill>
                <a:latin typeface="Lato"/>
                <a:ea typeface="Lato"/>
                <a:cs typeface="Lato"/>
                <a:sym typeface="Lato"/>
              </a:rPr>
              <a:t>paediatric</a:t>
            </a:r>
            <a:r>
              <a:rPr lang="en-US" sz="2400" dirty="0">
                <a:solidFill>
                  <a:schemeClr val="dk1"/>
                </a:solidFill>
                <a:latin typeface="Lato"/>
                <a:ea typeface="Lato"/>
                <a:cs typeface="Lato"/>
                <a:sym typeface="Lato"/>
              </a:rPr>
              <a:t> trauma patients as they can be life-threatening and can cause severe internal bleeding.</a:t>
            </a:r>
          </a:p>
          <a:p>
            <a:pPr marL="609585" indent="-457189">
              <a:lnSpc>
                <a:spcPct val="90000"/>
              </a:lnSpc>
              <a:buClr>
                <a:schemeClr val="dk1"/>
              </a:buClr>
              <a:buSzPct val="100000"/>
              <a:buFont typeface="Lato"/>
              <a:buChar char="•"/>
            </a:pPr>
            <a:endParaRPr lang="en-US" sz="2400" dirty="0">
              <a:solidFill>
                <a:schemeClr val="dk1"/>
              </a:solidFill>
              <a:latin typeface="Lato"/>
              <a:ea typeface="Lato"/>
              <a:cs typeface="Lato"/>
              <a:sym typeface="Lato"/>
            </a:endParaRPr>
          </a:p>
          <a:p>
            <a:pPr indent="609585">
              <a:lnSpc>
                <a:spcPct val="90000"/>
              </a:lnSpc>
              <a:buClr>
                <a:schemeClr val="dk1"/>
              </a:buClr>
              <a:buSzPct val="25000"/>
            </a:pPr>
            <a:r>
              <a:rPr lang="en-US" sz="2400" b="1" dirty="0">
                <a:solidFill>
                  <a:schemeClr val="dk1"/>
                </a:solidFill>
                <a:latin typeface="Lato"/>
                <a:ea typeface="Lato"/>
                <a:cs typeface="Lato"/>
                <a:sym typeface="Lato"/>
              </a:rPr>
              <a:t>Burns</a:t>
            </a:r>
            <a:r>
              <a:rPr lang="en-US" sz="2400" dirty="0">
                <a:solidFill>
                  <a:schemeClr val="dk1"/>
                </a:solidFill>
                <a:latin typeface="Lato"/>
                <a:ea typeface="Lato"/>
                <a:cs typeface="Lato"/>
                <a:sym typeface="Lato"/>
              </a:rPr>
              <a:t> </a:t>
            </a:r>
          </a:p>
          <a:p>
            <a:pPr marL="1097253" indent="-457189">
              <a:lnSpc>
                <a:spcPct val="90000"/>
              </a:lnSpc>
              <a:buClr>
                <a:schemeClr val="dk1"/>
              </a:buClr>
              <a:buSzPct val="100000"/>
              <a:buFont typeface="Lato"/>
              <a:buChar char="•"/>
            </a:pPr>
            <a:r>
              <a:rPr lang="en-US" sz="2400" dirty="0">
                <a:solidFill>
                  <a:schemeClr val="dk1"/>
                </a:solidFill>
                <a:latin typeface="Lato"/>
                <a:ea typeface="Lato"/>
                <a:cs typeface="Lato"/>
                <a:sym typeface="Lato"/>
              </a:rPr>
              <a:t>Burns in children can be difficult to manage</a:t>
            </a:r>
          </a:p>
          <a:p>
            <a:pPr marL="1097253" indent="-457189">
              <a:lnSpc>
                <a:spcPct val="90000"/>
              </a:lnSpc>
              <a:buClr>
                <a:schemeClr val="dk1"/>
              </a:buClr>
              <a:buSzPct val="100000"/>
              <a:buFont typeface="Lato"/>
              <a:buChar char="•"/>
            </a:pPr>
            <a:r>
              <a:rPr lang="en-US" sz="2400" dirty="0">
                <a:solidFill>
                  <a:schemeClr val="dk1"/>
                </a:solidFill>
                <a:latin typeface="Lato"/>
                <a:ea typeface="Lato"/>
                <a:cs typeface="Lato"/>
                <a:sym typeface="Lato"/>
              </a:rPr>
              <a:t>Require close observation for fluid resuscitation and ongoing airway swelling </a:t>
            </a:r>
          </a:p>
          <a:p>
            <a:pPr marL="1097253" indent="-457189">
              <a:lnSpc>
                <a:spcPct val="90000"/>
              </a:lnSpc>
              <a:buClr>
                <a:schemeClr val="dk1"/>
              </a:buClr>
              <a:buSzPct val="100000"/>
              <a:buFont typeface="Lato"/>
              <a:buChar char="•"/>
            </a:pPr>
            <a:r>
              <a:rPr lang="en-US" sz="2400" dirty="0">
                <a:solidFill>
                  <a:schemeClr val="dk1"/>
                </a:solidFill>
                <a:latin typeface="Lato"/>
                <a:ea typeface="Lato"/>
                <a:cs typeface="Lato"/>
                <a:sym typeface="Lato"/>
              </a:rPr>
              <a:t>Require ongoing pain relief for dressing changes</a:t>
            </a:r>
          </a:p>
          <a:p>
            <a:pPr marL="1097253" indent="-457189">
              <a:lnSpc>
                <a:spcPct val="90000"/>
              </a:lnSpc>
              <a:buClr>
                <a:schemeClr val="dk1"/>
              </a:buClr>
              <a:buSzPct val="100000"/>
              <a:buFont typeface="Lato"/>
              <a:buChar char="•"/>
            </a:pPr>
            <a:r>
              <a:rPr lang="en-US" sz="2400" dirty="0">
                <a:solidFill>
                  <a:schemeClr val="dk1"/>
                </a:solidFill>
                <a:latin typeface="Lato"/>
                <a:ea typeface="Lato"/>
                <a:cs typeface="Lato"/>
                <a:sym typeface="Lato"/>
              </a:rPr>
              <a:t>Plan for early handover/TRANSFER to a specialist burns unit. </a:t>
            </a:r>
          </a:p>
          <a:p>
            <a:pPr marL="609585" indent="-457189">
              <a:lnSpc>
                <a:spcPct val="90000"/>
              </a:lnSpc>
              <a:buClr>
                <a:schemeClr val="dk1"/>
              </a:buClr>
              <a:buSzPct val="100000"/>
              <a:buFont typeface="Lato"/>
              <a:buChar char="•"/>
            </a:pPr>
            <a:endParaRPr lang="en-US" sz="2400" dirty="0">
              <a:solidFill>
                <a:schemeClr val="dk1"/>
              </a:solidFill>
              <a:latin typeface="Lato"/>
              <a:ea typeface="Lato"/>
              <a:cs typeface="Lato"/>
              <a:sym typeface="Lato"/>
            </a:endParaRPr>
          </a:p>
          <a:p>
            <a:pPr marL="0" indent="0">
              <a:spcBef>
                <a:spcPts val="1067"/>
              </a:spcBef>
              <a:buClr>
                <a:schemeClr val="dk1"/>
              </a:buClr>
              <a:buSzPct val="25000"/>
              <a:buNone/>
            </a:pPr>
            <a:endParaRPr lang="en" sz="2400" b="1" i="1" dirty="0">
              <a:solidFill>
                <a:schemeClr val="dk1"/>
              </a:solidFill>
              <a:latin typeface="Lato"/>
              <a:ea typeface="Lato"/>
              <a:cs typeface="Lato"/>
              <a:sym typeface="Lato"/>
            </a:endParaRPr>
          </a:p>
          <a:p>
            <a:pPr marL="457200" marR="0" lvl="1" indent="0" algn="l" defTabSz="914400" rtl="0" eaLnBrk="1" fontAlgn="auto" latinLnBrk="0" hangingPunct="1">
              <a:lnSpc>
                <a:spcPct val="115000"/>
              </a:lnSpc>
              <a:spcBef>
                <a:spcPts val="0"/>
              </a:spcBef>
              <a:spcAft>
                <a:spcPts val="0"/>
              </a:spcAft>
              <a:buClrTx/>
              <a:buSzPct val="163636"/>
              <a:buFontTx/>
              <a:buNone/>
              <a:tabLst/>
              <a:defRPr/>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96</a:t>
            </a:fld>
            <a:endParaRPr lang="en-US"/>
          </a:p>
        </p:txBody>
      </p:sp>
    </p:spTree>
    <p:extLst>
      <p:ext uri="{BB962C8B-B14F-4D97-AF65-F5344CB8AC3E}">
        <p14:creationId xmlns:p14="http://schemas.microsoft.com/office/powerpoint/2010/main" val="17508339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r>
              <a:rPr lang="en" sz="1800" b="1" i="0" u="none" strike="noStrike" cap="none" dirty="0">
                <a:solidFill>
                  <a:schemeClr val="dk1"/>
                </a:solidFill>
                <a:latin typeface="Economica"/>
                <a:ea typeface="Economica"/>
                <a:cs typeface="Economica"/>
                <a:sym typeface="Economica"/>
              </a:rPr>
              <a:t>List the circulation considerations in children who suffer trauma</a:t>
            </a:r>
          </a:p>
          <a:p>
            <a:pPr marL="177800" marR="0" lvl="0" indent="0" algn="l" rtl="0">
              <a:lnSpc>
                <a:spcPct val="9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1.</a:t>
            </a:r>
          </a:p>
          <a:p>
            <a:pPr marL="177800" marR="0" lvl="0" indent="0" algn="l" rtl="0">
              <a:lnSpc>
                <a:spcPct val="9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2.</a:t>
            </a:r>
          </a:p>
          <a:p>
            <a:pPr marL="177800" marR="0" lvl="0" indent="0" algn="l" rtl="0">
              <a:lnSpc>
                <a:spcPct val="9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3.</a:t>
            </a:r>
          </a:p>
          <a:p>
            <a:pPr marL="177800" marR="0" lvl="0" indent="0" algn="l" rtl="0">
              <a:lnSpc>
                <a:spcPct val="9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4.</a:t>
            </a:r>
          </a:p>
          <a:p>
            <a:pPr marL="177800" marR="0" lvl="0" indent="-76200" algn="l" rtl="0">
              <a:lnSpc>
                <a:spcPct val="90000"/>
              </a:lnSpc>
              <a:spcBef>
                <a:spcPts val="0"/>
              </a:spcBef>
              <a:spcAft>
                <a:spcPts val="0"/>
              </a:spcAft>
              <a:buClr>
                <a:schemeClr val="dk1"/>
              </a:buClr>
              <a:buSzPct val="25000"/>
              <a:buFont typeface="Arial"/>
              <a:buNone/>
            </a:pPr>
            <a:r>
              <a:rPr lang="en" sz="1800" b="1" i="0" u="none" strike="noStrike" cap="none" dirty="0">
                <a:solidFill>
                  <a:schemeClr val="dk1"/>
                </a:solidFill>
                <a:latin typeface="Economica"/>
                <a:ea typeface="Economica"/>
                <a:cs typeface="Economica"/>
                <a:sym typeface="Economica"/>
              </a:rPr>
              <a:t>List the disability considerations in children who suffer trauma</a:t>
            </a:r>
          </a:p>
          <a:p>
            <a:pPr marL="177800" marR="0" lvl="0" indent="0" algn="l" rtl="0">
              <a:lnSpc>
                <a:spcPct val="9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1.</a:t>
            </a:r>
          </a:p>
          <a:p>
            <a:pPr marL="177800" marR="0" lvl="0" indent="0" algn="l" rtl="0">
              <a:lnSpc>
                <a:spcPct val="9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2.</a:t>
            </a:r>
          </a:p>
          <a:p>
            <a:pPr marL="177800" marR="0" lvl="0" indent="0" algn="l" rtl="0">
              <a:lnSpc>
                <a:spcPct val="90000"/>
              </a:lnSpc>
              <a:spcBef>
                <a:spcPts val="0"/>
              </a:spcBef>
              <a:spcAft>
                <a:spcPts val="0"/>
              </a:spcAft>
              <a:buClr>
                <a:schemeClr val="dk1"/>
              </a:buClr>
              <a:buSzPct val="25000"/>
              <a:buFont typeface="Arial"/>
              <a:buNone/>
            </a:pPr>
            <a:r>
              <a:rPr lang="en" sz="1800" b="0" i="0" u="none" strike="noStrike" cap="none" dirty="0">
                <a:solidFill>
                  <a:schemeClr val="dk1"/>
                </a:solidFill>
                <a:latin typeface="+mn-lt"/>
                <a:ea typeface="Calibri"/>
                <a:cs typeface="Calibri"/>
                <a:sym typeface="Calibri"/>
              </a:rPr>
              <a:t>3</a:t>
            </a:r>
          </a:p>
          <a:p>
            <a:pPr marL="0" marR="0" lvl="0" indent="0" algn="l" rtl="0">
              <a:lnSpc>
                <a:spcPct val="90000"/>
              </a:lnSpc>
              <a:spcBef>
                <a:spcPts val="0"/>
              </a:spcBef>
              <a:spcAft>
                <a:spcPts val="0"/>
              </a:spcAft>
              <a:buClr>
                <a:schemeClr val="dk1"/>
              </a:buClr>
              <a:buSzPct val="25000"/>
              <a:buFont typeface="Calibri"/>
              <a:buNone/>
            </a:pPr>
            <a:br>
              <a:rPr lang="en-US" sz="1800" b="0" i="0" u="none" strike="noStrike" cap="none" dirty="0">
                <a:solidFill>
                  <a:schemeClr val="dk1"/>
                </a:solidFill>
                <a:latin typeface="+mn-lt"/>
                <a:ea typeface="Calibri"/>
                <a:cs typeface="Calibri"/>
                <a:sym typeface="Calibri"/>
              </a:rPr>
            </a:br>
            <a:endParaRPr lang="en-US" baseline="0" dirty="0"/>
          </a:p>
          <a:p>
            <a:r>
              <a:rPr lang="en-US" baseline="0" dirty="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/detail/221707/deep-thought</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97</a:t>
            </a:fld>
            <a:endParaRPr lang="en-US"/>
          </a:p>
        </p:txBody>
      </p:sp>
    </p:spTree>
    <p:extLst>
      <p:ext uri="{BB962C8B-B14F-4D97-AF65-F5344CB8AC3E}">
        <p14:creationId xmlns:p14="http://schemas.microsoft.com/office/powerpoint/2010/main" val="6218163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rtl="0">
              <a:lnSpc>
                <a:spcPct val="90000"/>
              </a:lnSpc>
              <a:spcBef>
                <a:spcPts val="0"/>
              </a:spcBef>
              <a:spcAft>
                <a:spcPts val="0"/>
              </a:spcAft>
              <a:buClr>
                <a:schemeClr val="dk1"/>
              </a:buClr>
              <a:buSzPct val="25000"/>
              <a:buFont typeface="Arial"/>
              <a:buNone/>
            </a:pPr>
            <a:r>
              <a:rPr lang="en" sz="2100" b="1" i="1" u="none" strike="noStrike" cap="none" dirty="0">
                <a:solidFill>
                  <a:schemeClr val="dk1"/>
                </a:solidFill>
                <a:latin typeface="Lato"/>
                <a:ea typeface="Lato"/>
                <a:cs typeface="Lato"/>
                <a:sym typeface="Lato"/>
              </a:rPr>
              <a:t>Trauma patients can </a:t>
            </a:r>
            <a:r>
              <a:rPr lang="en-US" b="1" i="1" dirty="0">
                <a:latin typeface="Lato"/>
                <a:ea typeface="Lato"/>
                <a:cs typeface="Lato"/>
                <a:sym typeface="Lato"/>
              </a:rPr>
              <a:t>have</a:t>
            </a:r>
            <a:r>
              <a:rPr lang="en" sz="2100" b="1" i="1" u="none" strike="noStrike" cap="none" dirty="0">
                <a:solidFill>
                  <a:schemeClr val="dk1"/>
                </a:solidFill>
                <a:latin typeface="Lato"/>
                <a:ea typeface="Lato"/>
                <a:cs typeface="Lato"/>
                <a:sym typeface="Lato"/>
              </a:rPr>
              <a:t> very complex</a:t>
            </a:r>
            <a:r>
              <a:rPr lang="en-US" sz="2100" b="1" i="1" u="none" strike="noStrike" cap="none" dirty="0">
                <a:solidFill>
                  <a:schemeClr val="dk1"/>
                </a:solidFill>
                <a:latin typeface="Lato"/>
                <a:ea typeface="Lato"/>
                <a:cs typeface="Lato"/>
                <a:sym typeface="Lato"/>
              </a:rPr>
              <a:t> injuries</a:t>
            </a:r>
            <a:r>
              <a:rPr lang="en" sz="2100" b="1" i="1" u="none" strike="noStrike" cap="none" dirty="0">
                <a:solidFill>
                  <a:schemeClr val="dk1"/>
                </a:solidFill>
                <a:latin typeface="Lato"/>
                <a:ea typeface="Lato"/>
                <a:cs typeface="Lato"/>
                <a:sym typeface="Lato"/>
              </a:rPr>
              <a:t> and can get worse and die very quickly. </a:t>
            </a:r>
          </a:p>
          <a:p>
            <a:pPr marL="0" marR="0" lvl="0" indent="0" algn="l" rtl="0">
              <a:lnSpc>
                <a:spcPct val="115000"/>
              </a:lnSpc>
              <a:spcBef>
                <a:spcPts val="800"/>
              </a:spcBef>
              <a:spcAft>
                <a:spcPts val="0"/>
              </a:spcAft>
              <a:buClr>
                <a:schemeClr val="dk1"/>
              </a:buClr>
              <a:buSzPct val="25000"/>
              <a:buFont typeface="Arial"/>
              <a:buNone/>
            </a:pPr>
            <a:r>
              <a:rPr lang="en" sz="1800" b="0" i="0" u="none" strike="noStrike" cap="none" dirty="0">
                <a:solidFill>
                  <a:schemeClr val="dk1"/>
                </a:solidFill>
                <a:latin typeface="Lato"/>
                <a:ea typeface="Lato"/>
                <a:cs typeface="Lato"/>
                <a:sym typeface="Lato"/>
              </a:rPr>
              <a:t>Consider early referral of critically injured trauma patients to a higher level of care if:</a:t>
            </a:r>
          </a:p>
          <a:p>
            <a:pPr marL="520700" marR="0" lvl="1" indent="-152400" algn="l" rtl="0">
              <a:lnSpc>
                <a:spcPct val="115000"/>
              </a:lnSpc>
              <a:spcBef>
                <a:spcPts val="400"/>
              </a:spcBef>
              <a:spcAft>
                <a:spcPts val="0"/>
              </a:spcAft>
              <a:buClr>
                <a:schemeClr val="dk1"/>
              </a:buClr>
              <a:buSzPct val="100000"/>
              <a:buFont typeface="Lato"/>
              <a:buChar char="•"/>
            </a:pPr>
            <a:r>
              <a:rPr lang="en-US" dirty="0">
                <a:latin typeface="Lato"/>
                <a:ea typeface="Lato"/>
                <a:cs typeface="Lato"/>
                <a:sym typeface="Lato"/>
              </a:rPr>
              <a:t>Airway problem that required intervention– needs unit with advanced airway skills)</a:t>
            </a:r>
          </a:p>
          <a:p>
            <a:pPr lvl="1" indent="-152400">
              <a:lnSpc>
                <a:spcPct val="115000"/>
              </a:lnSpc>
              <a:buFont typeface="Lato"/>
              <a:buChar char="•"/>
            </a:pPr>
            <a:r>
              <a:rPr lang="en" dirty="0">
                <a:latin typeface="Lato"/>
                <a:ea typeface="Lato"/>
                <a:cs typeface="Lato"/>
                <a:sym typeface="Lato"/>
              </a:rPr>
              <a:t>The person is displaying signs of shock</a:t>
            </a:r>
            <a:endParaRPr lang="en-US" dirty="0">
              <a:latin typeface="Lato"/>
              <a:ea typeface="Lato"/>
              <a:cs typeface="Lato"/>
              <a:sym typeface="Lato"/>
            </a:endParaRPr>
          </a:p>
          <a:p>
            <a:pPr lvl="2" indent="-152400">
              <a:lnSpc>
                <a:spcPct val="115000"/>
              </a:lnSpc>
              <a:buFont typeface="Lato"/>
              <a:buChar char="•"/>
            </a:pPr>
            <a:r>
              <a:rPr lang="en-US" sz="1500" b="0" i="0" u="none" strike="noStrike" cap="none" dirty="0">
                <a:solidFill>
                  <a:schemeClr val="dk1"/>
                </a:solidFill>
                <a:latin typeface="Lato"/>
                <a:ea typeface="Lato"/>
                <a:cs typeface="Lato"/>
                <a:sym typeface="Lato"/>
              </a:rPr>
              <a:t>Tension pneumothorax: perform a needle decompression prior to transfer (needs urgent chest tube placement)</a:t>
            </a:r>
          </a:p>
          <a:p>
            <a:pPr lvl="2" indent="-152400">
              <a:lnSpc>
                <a:spcPct val="115000"/>
              </a:lnSpc>
              <a:buFont typeface="Lato"/>
              <a:buChar char="•"/>
            </a:pPr>
            <a:r>
              <a:rPr lang="en-US" dirty="0">
                <a:latin typeface="Lato"/>
                <a:ea typeface="Lato"/>
                <a:cs typeface="Lato"/>
                <a:sym typeface="Lato"/>
              </a:rPr>
              <a:t>Pericardial tamponade: ensure IV fluids started and continued on transfer </a:t>
            </a:r>
          </a:p>
          <a:p>
            <a:pPr lvl="1" indent="-152400">
              <a:lnSpc>
                <a:spcPct val="115000"/>
              </a:lnSpc>
              <a:buFont typeface="Lato"/>
              <a:buChar char="•"/>
            </a:pPr>
            <a:r>
              <a:rPr lang="en-US" dirty="0">
                <a:latin typeface="Lato"/>
                <a:ea typeface="Lato"/>
                <a:cs typeface="Lato"/>
                <a:sym typeface="Lato"/>
              </a:rPr>
              <a:t>Altered mental status or drowsy, lethargic </a:t>
            </a:r>
          </a:p>
          <a:p>
            <a:pPr lvl="1" indent="-152400">
              <a:lnSpc>
                <a:spcPct val="115000"/>
              </a:lnSpc>
              <a:buFont typeface="Lato"/>
              <a:buChar char="•"/>
            </a:pPr>
            <a:r>
              <a:rPr lang="en" dirty="0">
                <a:latin typeface="Lato"/>
                <a:ea typeface="Lato"/>
                <a:cs typeface="Lato"/>
                <a:sym typeface="Lato"/>
              </a:rPr>
              <a:t>Pregnant women</a:t>
            </a:r>
            <a:r>
              <a:rPr lang="en-US" dirty="0">
                <a:latin typeface="Lato"/>
                <a:ea typeface="Lato"/>
                <a:cs typeface="Lato"/>
                <a:sym typeface="Lato"/>
              </a:rPr>
              <a:t>: place on her side for transport (needs specialist obstetric care)</a:t>
            </a:r>
          </a:p>
          <a:p>
            <a:pPr lvl="1" indent="-152400">
              <a:lnSpc>
                <a:spcPct val="115000"/>
              </a:lnSpc>
              <a:buFont typeface="Lato"/>
              <a:buChar char="•"/>
            </a:pPr>
            <a:r>
              <a:rPr lang="en-US" dirty="0">
                <a:latin typeface="Lato"/>
                <a:ea typeface="Lato"/>
                <a:cs typeface="Lato"/>
                <a:sym typeface="Lato"/>
              </a:rPr>
              <a:t>Child with ABCDE problem or any head, chest, or abdominal injury</a:t>
            </a:r>
          </a:p>
          <a:p>
            <a:pPr lvl="1" indent="-152400">
              <a:lnSpc>
                <a:spcPct val="115000"/>
              </a:lnSpc>
              <a:buFont typeface="Lato"/>
              <a:buChar char="•"/>
            </a:pPr>
            <a:r>
              <a:rPr lang="en-US" dirty="0">
                <a:latin typeface="Lato"/>
                <a:ea typeface="Lato"/>
                <a:cs typeface="Lato"/>
                <a:sym typeface="Lato"/>
              </a:rPr>
              <a:t>Any serious burn injury. Assess burn depth and total burn surface area, commence fluid resuscitation (preferably transfer to a specialist burns unit) </a:t>
            </a:r>
            <a:endParaRPr lang="en" dirty="0">
              <a:latin typeface="Lato"/>
              <a:ea typeface="Lato"/>
              <a:cs typeface="Lato"/>
              <a:sym typeface="Lato"/>
            </a:endParaRPr>
          </a:p>
          <a:p>
            <a:pPr lvl="2" indent="-152400">
              <a:lnSpc>
                <a:spcPct val="115000"/>
              </a:lnSpc>
              <a:buFont typeface="Lato"/>
              <a:buChar char="•"/>
            </a:pPr>
            <a:endParaRPr lang="en" sz="1500" b="0" i="0"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98</a:t>
            </a:fld>
            <a:endParaRPr lang="en-US"/>
          </a:p>
        </p:txBody>
      </p:sp>
    </p:spTree>
    <p:extLst>
      <p:ext uri="{BB962C8B-B14F-4D97-AF65-F5344CB8AC3E}">
        <p14:creationId xmlns:p14="http://schemas.microsoft.com/office/powerpoint/2010/main" val="1343049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1500"/>
              </a:spcBef>
              <a:spcAft>
                <a:spcPts val="0"/>
              </a:spcAft>
              <a:buClr>
                <a:schemeClr val="dk1"/>
              </a:buClr>
              <a:buSzPct val="25000"/>
              <a:buFont typeface="Arial"/>
              <a:buNone/>
            </a:pPr>
            <a:r>
              <a:rPr lang="en" sz="1200" b="0" i="0" u="none" strike="noStrike" cap="none" dirty="0">
                <a:solidFill>
                  <a:schemeClr val="dk1"/>
                </a:solidFill>
                <a:latin typeface="Lato"/>
                <a:ea typeface="Lato"/>
                <a:cs typeface="Lato"/>
                <a:sym typeface="Lato"/>
              </a:rPr>
              <a:t>Re</a:t>
            </a:r>
            <a:r>
              <a:rPr lang="en-US" sz="1200" dirty="0">
                <a:latin typeface="Lato"/>
                <a:ea typeface="Lato"/>
                <a:cs typeface="Lato"/>
                <a:sym typeface="Lato"/>
              </a:rPr>
              <a:t>m</a:t>
            </a:r>
            <a:r>
              <a:rPr lang="en" sz="1200" b="0" i="0" u="none" strike="noStrike" cap="none" dirty="0">
                <a:solidFill>
                  <a:schemeClr val="dk1"/>
                </a:solidFill>
                <a:latin typeface="Lato"/>
                <a:ea typeface="Lato"/>
                <a:cs typeface="Lato"/>
                <a:sym typeface="Lato"/>
              </a:rPr>
              <a:t>ember that if a patient has required oxygen, arrange to continue it during transport and after handover. </a:t>
            </a:r>
          </a:p>
          <a:p>
            <a:pPr marL="0" marR="0" lvl="0" indent="0" algn="l" rtl="0">
              <a:lnSpc>
                <a:spcPct val="115000"/>
              </a:lnSpc>
              <a:spcBef>
                <a:spcPts val="500"/>
              </a:spcBef>
              <a:spcAft>
                <a:spcPts val="0"/>
              </a:spcAft>
              <a:buClr>
                <a:schemeClr val="dk1"/>
              </a:buClr>
              <a:buSzPct val="25000"/>
              <a:buFont typeface="Arial"/>
              <a:buNone/>
            </a:pPr>
            <a:endParaRPr lang="en-US" sz="1200" b="0" i="0" u="none" strike="noStrike" cap="none" dirty="0">
              <a:solidFill>
                <a:schemeClr val="dk1"/>
              </a:solidFill>
              <a:latin typeface="Lato"/>
              <a:ea typeface="Lato"/>
              <a:cs typeface="Lato"/>
              <a:sym typeface="Lato"/>
            </a:endParaRPr>
          </a:p>
          <a:p>
            <a:pPr marL="0" marR="0" lvl="0" indent="0" algn="l" rtl="0">
              <a:lnSpc>
                <a:spcPct val="115000"/>
              </a:lnSpc>
              <a:spcBef>
                <a:spcPts val="500"/>
              </a:spcBef>
              <a:spcAft>
                <a:spcPts val="0"/>
              </a:spcAft>
              <a:buClr>
                <a:schemeClr val="dk1"/>
              </a:buClr>
              <a:buSzPct val="25000"/>
              <a:buFont typeface="Arial"/>
              <a:buNone/>
            </a:pPr>
            <a:r>
              <a:rPr lang="en-US" sz="1200" dirty="0">
                <a:latin typeface="Lato"/>
                <a:ea typeface="Lato"/>
                <a:cs typeface="Lato"/>
                <a:sym typeface="Lato"/>
              </a:rPr>
              <a:t>If an injured person is displaying signs of shock, ensure treatment with IV fluid is commenced and continued on transfer. </a:t>
            </a:r>
          </a:p>
          <a:p>
            <a:pPr marL="0" marR="0" lvl="0" indent="0" algn="l" rtl="0">
              <a:lnSpc>
                <a:spcPct val="115000"/>
              </a:lnSpc>
              <a:spcBef>
                <a:spcPts val="500"/>
              </a:spcBef>
              <a:spcAft>
                <a:spcPts val="0"/>
              </a:spcAft>
              <a:buClr>
                <a:schemeClr val="dk1"/>
              </a:buClr>
              <a:buSzPct val="25000"/>
              <a:buFont typeface="Arial"/>
              <a:buNone/>
            </a:pPr>
            <a:r>
              <a:rPr lang="en-US" sz="1200" dirty="0">
                <a:latin typeface="Lato"/>
                <a:ea typeface="Lato"/>
                <a:cs typeface="Lato"/>
                <a:sym typeface="Lato"/>
              </a:rPr>
              <a:t>Make sure external bleeding is controlled.</a:t>
            </a:r>
          </a:p>
          <a:p>
            <a:pPr marL="0" marR="0" lvl="0" indent="0" algn="l" rtl="0">
              <a:lnSpc>
                <a:spcPct val="115000"/>
              </a:lnSpc>
              <a:spcBef>
                <a:spcPts val="500"/>
              </a:spcBef>
              <a:spcAft>
                <a:spcPts val="0"/>
              </a:spcAft>
              <a:buClr>
                <a:schemeClr val="dk1"/>
              </a:buClr>
              <a:buSzPct val="25000"/>
              <a:buFont typeface="Arial"/>
              <a:buNone/>
            </a:pPr>
            <a:endParaRPr lang="en-US" sz="1200" dirty="0">
              <a:latin typeface="Lato"/>
              <a:ea typeface="Lato"/>
              <a:cs typeface="Lato"/>
              <a:sym typeface="Lato"/>
            </a:endParaRPr>
          </a:p>
          <a:p>
            <a:pPr marL="0" marR="0" lvl="0" indent="0" algn="l" rtl="0">
              <a:lnSpc>
                <a:spcPct val="115000"/>
              </a:lnSpc>
              <a:spcBef>
                <a:spcPts val="500"/>
              </a:spcBef>
              <a:spcAft>
                <a:spcPts val="0"/>
              </a:spcAft>
              <a:buClr>
                <a:schemeClr val="dk1"/>
              </a:buClr>
              <a:buSzPct val="25000"/>
              <a:buFont typeface="Arial"/>
              <a:buNone/>
            </a:pPr>
            <a:endParaRPr lang="en-US" sz="1200" dirty="0">
              <a:latin typeface="Lato"/>
              <a:ea typeface="Lato"/>
              <a:cs typeface="Lato"/>
              <a:sym typeface="Lato"/>
            </a:endParaRPr>
          </a:p>
          <a:p>
            <a:pPr marL="0" marR="0" lvl="0" indent="0" algn="l" defTabSz="914400" rtl="0" eaLnBrk="1" fontAlgn="auto" latinLnBrk="0" hangingPunct="1">
              <a:lnSpc>
                <a:spcPct val="115000"/>
              </a:lnSpc>
              <a:spcBef>
                <a:spcPts val="500"/>
              </a:spcBef>
              <a:spcAft>
                <a:spcPts val="0"/>
              </a:spcAft>
              <a:buClr>
                <a:schemeClr val="dk1"/>
              </a:buClr>
              <a:buSzPct val="25000"/>
              <a:buFont typeface="Arial"/>
              <a:buNone/>
              <a:tabLst/>
              <a:defRPr/>
            </a:pPr>
            <a:r>
              <a:rPr lang="en" sz="1200" b="0" i="0" u="none" strike="noStrike" cap="none" dirty="0">
                <a:solidFill>
                  <a:schemeClr val="dk1"/>
                </a:solidFill>
                <a:latin typeface="Lato"/>
                <a:ea typeface="Lato"/>
                <a:cs typeface="Lato"/>
                <a:sym typeface="Lato"/>
              </a:rPr>
              <a:t>Communication of injuries, important medical problems, and what has been done for the patient should always occur when the patient is handed over/transferred to a new provider</a:t>
            </a:r>
            <a:endParaRPr lang="en" sz="900" b="0" i="0" u="none" strike="noStrike" cap="none" dirty="0">
              <a:solidFill>
                <a:schemeClr val="dk1"/>
              </a:solidFill>
              <a:latin typeface="Lato"/>
              <a:ea typeface="Lato"/>
              <a:cs typeface="Lato"/>
              <a:sym typeface="Lato"/>
            </a:endParaRPr>
          </a:p>
          <a:p>
            <a:pPr marL="0" marR="0" lvl="0" indent="0" algn="l" rtl="0">
              <a:lnSpc>
                <a:spcPct val="115000"/>
              </a:lnSpc>
              <a:spcBef>
                <a:spcPts val="500"/>
              </a:spcBef>
              <a:spcAft>
                <a:spcPts val="0"/>
              </a:spcAft>
              <a:buClr>
                <a:schemeClr val="dk1"/>
              </a:buClr>
              <a:buSzPct val="25000"/>
              <a:buFont typeface="Arial"/>
              <a:buNone/>
            </a:pPr>
            <a:endParaRPr lang="en-US" sz="12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99</a:t>
            </a:fld>
            <a:endParaRPr lang="en-US"/>
          </a:p>
        </p:txBody>
      </p:sp>
    </p:spTree>
    <p:extLst>
      <p:ext uri="{BB962C8B-B14F-4D97-AF65-F5344CB8AC3E}">
        <p14:creationId xmlns:p14="http://schemas.microsoft.com/office/powerpoint/2010/main" val="1394633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128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31-May-19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741800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31-May-19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208794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5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09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87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6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861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31-May-19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59511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31-May-19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213004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31-May-19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12578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86"/>
          <p:cNvPicPr preferRelativeResize="0"/>
          <p:nvPr userDrawn="1"/>
        </p:nvPicPr>
        <p:blipFill rotWithShape="1">
          <a:blip r:embed="rId13" cstate="email">
            <a:alphaModFix/>
            <a:extLst>
              <a:ext uri="{28A0092B-C50C-407E-A947-70E740481C1C}">
                <a14:useLocalDpi xmlns:a14="http://schemas.microsoft.com/office/drawing/2010/main"/>
              </a:ext>
            </a:extLst>
          </a:blip>
          <a:srcRect/>
          <a:stretch/>
        </p:blipFill>
        <p:spPr>
          <a:xfrm>
            <a:off x="9859852" y="6143626"/>
            <a:ext cx="2200275" cy="714374"/>
          </a:xfrm>
          <a:prstGeom prst="rect">
            <a:avLst/>
          </a:prstGeom>
          <a:noFill/>
          <a:ln>
            <a:noFill/>
          </a:ln>
        </p:spPr>
      </p:pic>
    </p:spTree>
    <p:extLst>
      <p:ext uri="{BB962C8B-B14F-4D97-AF65-F5344CB8AC3E}">
        <p14:creationId xmlns:p14="http://schemas.microsoft.com/office/powerpoint/2010/main" val="430243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10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8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9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a:latin typeface="Calibri" charset="0"/>
                <a:ea typeface="Calibri" charset="0"/>
                <a:cs typeface="Calibri" charset="0"/>
              </a:rPr>
              <a:t>Trauma</a:t>
            </a:r>
          </a:p>
        </p:txBody>
      </p:sp>
      <p:sp>
        <p:nvSpPr>
          <p:cNvPr id="3" name="Subtitle 2"/>
          <p:cNvSpPr>
            <a:spLocks noGrp="1"/>
          </p:cNvSpPr>
          <p:nvPr>
            <p:ph type="subTitle" idx="1"/>
          </p:nvPr>
        </p:nvSpPr>
        <p:spPr/>
        <p:txBody>
          <a:bodyPr>
            <a:normAutofit/>
          </a:bodyPr>
          <a:lstStyle/>
          <a:p>
            <a:pPr algn="l"/>
            <a:r>
              <a:rPr lang="en-US" sz="3000" dirty="0"/>
              <a:t>Basic Emergency Care Course</a:t>
            </a:r>
          </a:p>
        </p:txBody>
      </p:sp>
    </p:spTree>
    <p:extLst>
      <p:ext uri="{BB962C8B-B14F-4D97-AF65-F5344CB8AC3E}">
        <p14:creationId xmlns:p14="http://schemas.microsoft.com/office/powerpoint/2010/main" val="128584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838" y="365125"/>
            <a:ext cx="9163961" cy="1325563"/>
          </a:xfrm>
        </p:spPr>
        <p:txBody>
          <a:bodyPr/>
          <a:lstStyle/>
          <a:p>
            <a:r>
              <a:rPr lang="en-US" dirty="0"/>
              <a:t>Airway Assessment</a:t>
            </a:r>
          </a:p>
        </p:txBody>
      </p:sp>
      <p:sp>
        <p:nvSpPr>
          <p:cNvPr id="9" name="Content Placeholder 2"/>
          <p:cNvSpPr txBox="1">
            <a:spLocks/>
          </p:cNvSpPr>
          <p:nvPr/>
        </p:nvSpPr>
        <p:spPr>
          <a:xfrm>
            <a:off x="629920" y="1690688"/>
            <a:ext cx="11232470" cy="5167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Look </a:t>
            </a:r>
            <a:r>
              <a:rPr lang="en-US" dirty="0"/>
              <a:t>for vomit, tongue or other objects obstructing the airway</a:t>
            </a:r>
          </a:p>
          <a:p>
            <a:r>
              <a:rPr lang="en-US" b="1" dirty="0"/>
              <a:t>Look </a:t>
            </a:r>
            <a:r>
              <a:rPr lang="en-US" dirty="0"/>
              <a:t>for burned nasal hairs or soot around the nose or mouth</a:t>
            </a:r>
          </a:p>
          <a:p>
            <a:r>
              <a:rPr lang="en-US" b="1" dirty="0"/>
              <a:t>Look </a:t>
            </a:r>
            <a:r>
              <a:rPr lang="en-US" dirty="0"/>
              <a:t>for head or neck trauma</a:t>
            </a:r>
          </a:p>
          <a:p>
            <a:r>
              <a:rPr lang="en-US" b="1" dirty="0"/>
              <a:t>Look </a:t>
            </a:r>
            <a:r>
              <a:rPr lang="en-US" dirty="0"/>
              <a:t>for expanding neck haematoma (bleeding under the skin)</a:t>
            </a:r>
          </a:p>
          <a:p>
            <a:r>
              <a:rPr lang="en-US" b="1" dirty="0"/>
              <a:t>Assess</a:t>
            </a:r>
            <a:r>
              <a:rPr lang="en-US" dirty="0"/>
              <a:t> for altered mental status </a:t>
            </a:r>
          </a:p>
          <a:p>
            <a:r>
              <a:rPr lang="en-US" b="1" dirty="0"/>
              <a:t>Listen</a:t>
            </a:r>
            <a:r>
              <a:rPr lang="en-US" dirty="0"/>
              <a:t> for abnormal airway sounds</a:t>
            </a:r>
          </a:p>
          <a:p>
            <a:pPr lvl="1"/>
            <a:r>
              <a:rPr lang="en-US" sz="2800" dirty="0"/>
              <a:t>Gurgling</a:t>
            </a:r>
          </a:p>
          <a:p>
            <a:pPr lvl="1"/>
            <a:r>
              <a:rPr lang="en-US" sz="2800" dirty="0"/>
              <a:t>Snoring</a:t>
            </a:r>
          </a:p>
          <a:p>
            <a:pPr lvl="1"/>
            <a:r>
              <a:rPr lang="en-US" sz="2800" dirty="0"/>
              <a:t>Stridor</a:t>
            </a:r>
          </a:p>
          <a:p>
            <a:pPr lvl="1"/>
            <a:r>
              <a:rPr lang="en-US" sz="2800" dirty="0"/>
              <a:t>Noisy breathing </a:t>
            </a:r>
          </a:p>
          <a:p>
            <a:pPr lvl="1"/>
            <a:endParaRPr lang="en-US" dirty="0"/>
          </a:p>
        </p:txBody>
      </p:sp>
      <p:pic>
        <p:nvPicPr>
          <p:cNvPr id="5" name="Picture 4"/>
          <p:cNvPicPr>
            <a:picLocks noChangeAspect="1"/>
          </p:cNvPicPr>
          <p:nvPr/>
        </p:nvPicPr>
        <p:blipFill>
          <a:blip r:embed="rId3"/>
          <a:stretch>
            <a:fillRect/>
          </a:stretch>
        </p:blipFill>
        <p:spPr>
          <a:xfrm>
            <a:off x="324762" y="466259"/>
            <a:ext cx="1865077" cy="994708"/>
          </a:xfrm>
          <a:prstGeom prst="rect">
            <a:avLst/>
          </a:prstGeom>
        </p:spPr>
      </p:pic>
    </p:spTree>
    <p:extLst>
      <p:ext uri="{BB962C8B-B14F-4D97-AF65-F5344CB8AC3E}">
        <p14:creationId xmlns:p14="http://schemas.microsoft.com/office/powerpoint/2010/main" val="19126431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0" y="2898775"/>
            <a:ext cx="10515600" cy="1325563"/>
          </a:xfrm>
        </p:spPr>
        <p:txBody>
          <a:bodyPr/>
          <a:lstStyle/>
          <a:p>
            <a:r>
              <a:rPr lang="en-US" dirty="0"/>
              <a:t>Questions</a:t>
            </a:r>
          </a:p>
        </p:txBody>
      </p:sp>
      <p:sp>
        <p:nvSpPr>
          <p:cNvPr id="4" name="Rectangle 3"/>
          <p:cNvSpPr/>
          <p:nvPr/>
        </p:nvSpPr>
        <p:spPr>
          <a:xfrm>
            <a:off x="5185410" y="1207065"/>
            <a:ext cx="1706880" cy="4708981"/>
          </a:xfrm>
          <a:prstGeom prst="rect">
            <a:avLst/>
          </a:prstGeom>
          <a:noFill/>
        </p:spPr>
        <p:txBody>
          <a:bodyPr wrap="square" lIns="91440" tIns="45720" rIns="91440" bIns="45720">
            <a:spAutoFit/>
          </a:bodyPr>
          <a:lstStyle/>
          <a:p>
            <a:pPr algn="ctr"/>
            <a:r>
              <a:rPr lang="en-US" sz="30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12032356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65425"/>
            <a:ext cx="10515600" cy="1325563"/>
          </a:xfrm>
        </p:spPr>
        <p:txBody>
          <a:bodyPr/>
          <a:lstStyle/>
          <a:p>
            <a:r>
              <a:rPr lang="en-US"/>
              <a:t>Quick Cards</a:t>
            </a:r>
            <a:endParaRPr lang="en-US" dirty="0"/>
          </a:p>
        </p:txBody>
      </p:sp>
    </p:spTree>
    <p:extLst>
      <p:ext uri="{BB962C8B-B14F-4D97-AF65-F5344CB8AC3E}">
        <p14:creationId xmlns:p14="http://schemas.microsoft.com/office/powerpoint/2010/main" val="2743548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64701"/>
            <a:ext cx="12192000" cy="5569474"/>
          </a:xfrm>
          <a:prstGeom prst="rect">
            <a:avLst/>
          </a:prstGeom>
        </p:spPr>
      </p:pic>
    </p:spTree>
    <p:extLst>
      <p:ext uri="{BB962C8B-B14F-4D97-AF65-F5344CB8AC3E}">
        <p14:creationId xmlns:p14="http://schemas.microsoft.com/office/powerpoint/2010/main" val="12082688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868619" cy="5106838"/>
          </a:xfrm>
          <a:prstGeom prst="rect">
            <a:avLst/>
          </a:prstGeom>
        </p:spPr>
      </p:pic>
      <p:pic>
        <p:nvPicPr>
          <p:cNvPr id="7" name="Picture 6"/>
          <p:cNvPicPr>
            <a:picLocks noChangeAspect="1"/>
          </p:cNvPicPr>
          <p:nvPr/>
        </p:nvPicPr>
        <p:blipFill>
          <a:blip r:embed="rId4"/>
          <a:stretch>
            <a:fillRect/>
          </a:stretch>
        </p:blipFill>
        <p:spPr>
          <a:xfrm>
            <a:off x="0" y="5106839"/>
            <a:ext cx="9868619" cy="1751162"/>
          </a:xfrm>
          <a:prstGeom prst="rect">
            <a:avLst/>
          </a:prstGeom>
        </p:spPr>
      </p:pic>
    </p:spTree>
    <p:extLst>
      <p:ext uri="{BB962C8B-B14F-4D97-AF65-F5344CB8AC3E}">
        <p14:creationId xmlns:p14="http://schemas.microsoft.com/office/powerpoint/2010/main" val="3437778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142008"/>
          </a:xfrm>
          <a:prstGeom prst="rect">
            <a:avLst/>
          </a:prstGeom>
        </p:spPr>
      </p:pic>
    </p:spTree>
    <p:extLst>
      <p:ext uri="{BB962C8B-B14F-4D97-AF65-F5344CB8AC3E}">
        <p14:creationId xmlns:p14="http://schemas.microsoft.com/office/powerpoint/2010/main" val="20905054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5832024"/>
          </a:xfrm>
          <a:prstGeom prst="rect">
            <a:avLst/>
          </a:prstGeom>
        </p:spPr>
      </p:pic>
    </p:spTree>
    <p:extLst>
      <p:ext uri="{BB962C8B-B14F-4D97-AF65-F5344CB8AC3E}">
        <p14:creationId xmlns:p14="http://schemas.microsoft.com/office/powerpoint/2010/main" val="13670585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66490"/>
            <a:ext cx="12192000" cy="3785419"/>
          </a:xfrm>
          <a:prstGeom prst="rect">
            <a:avLst/>
          </a:prstGeom>
        </p:spPr>
      </p:pic>
    </p:spTree>
    <p:extLst>
      <p:ext uri="{BB962C8B-B14F-4D97-AF65-F5344CB8AC3E}">
        <p14:creationId xmlns:p14="http://schemas.microsoft.com/office/powerpoint/2010/main" val="315042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840" y="365125"/>
            <a:ext cx="9163960" cy="1325563"/>
          </a:xfrm>
        </p:spPr>
        <p:txBody>
          <a:bodyPr>
            <a:normAutofit/>
          </a:bodyPr>
          <a:lstStyle/>
          <a:p>
            <a:r>
              <a:rPr lang="en-US" sz="4000" dirty="0"/>
              <a:t>Airway Management with Cervical Spine Immobilization </a:t>
            </a:r>
          </a:p>
        </p:txBody>
      </p:sp>
      <p:sp>
        <p:nvSpPr>
          <p:cNvPr id="9" name="Content Placeholder 2"/>
          <p:cNvSpPr txBox="1">
            <a:spLocks/>
          </p:cNvSpPr>
          <p:nvPr/>
        </p:nvSpPr>
        <p:spPr>
          <a:xfrm>
            <a:off x="324762" y="1690689"/>
            <a:ext cx="11598588" cy="5167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STABILIZE the cervical spine</a:t>
            </a:r>
          </a:p>
          <a:p>
            <a:r>
              <a:rPr lang="en-US" dirty="0"/>
              <a:t>Open airway using JAW THRUST (not head-tilt-chin lift)</a:t>
            </a:r>
          </a:p>
          <a:p>
            <a:r>
              <a:rPr lang="en-US" dirty="0"/>
              <a:t>SUCTION airway secretions and remove any visible foreign objects</a:t>
            </a:r>
          </a:p>
          <a:p>
            <a:r>
              <a:rPr lang="en-US" dirty="0"/>
              <a:t>Place ORAL/NASAL AIRWAY if necessary </a:t>
            </a:r>
          </a:p>
          <a:p>
            <a:pPr lvl="1"/>
            <a:r>
              <a:rPr lang="en-US" sz="2800" dirty="0"/>
              <a:t>Avoid nasal airway in facial trauma</a:t>
            </a:r>
          </a:p>
          <a:p>
            <a:r>
              <a:rPr lang="en-US" dirty="0"/>
              <a:t>Plan for rapid HANDOVER/TRANSFER if:</a:t>
            </a:r>
          </a:p>
          <a:p>
            <a:pPr lvl="1"/>
            <a:r>
              <a:rPr lang="en-US" sz="2800" dirty="0"/>
              <a:t>Evidence of airway burns</a:t>
            </a:r>
          </a:p>
          <a:p>
            <a:pPr lvl="1"/>
            <a:r>
              <a:rPr lang="en-US" sz="2800" dirty="0"/>
              <a:t>Expanding neck haematoma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1820" y="3347719"/>
            <a:ext cx="3002100" cy="3239555"/>
          </a:xfrm>
          <a:prstGeom prst="rect">
            <a:avLst/>
          </a:prstGeom>
        </p:spPr>
      </p:pic>
      <p:pic>
        <p:nvPicPr>
          <p:cNvPr id="6" name="Picture 5"/>
          <p:cNvPicPr>
            <a:picLocks noChangeAspect="1"/>
          </p:cNvPicPr>
          <p:nvPr/>
        </p:nvPicPr>
        <p:blipFill>
          <a:blip r:embed="rId4"/>
          <a:stretch>
            <a:fillRect/>
          </a:stretch>
        </p:blipFill>
        <p:spPr>
          <a:xfrm>
            <a:off x="324762" y="466259"/>
            <a:ext cx="1865077" cy="994708"/>
          </a:xfrm>
          <a:prstGeom prst="rect">
            <a:avLst/>
          </a:prstGeom>
        </p:spPr>
      </p:pic>
    </p:spTree>
    <p:extLst>
      <p:ext uri="{BB962C8B-B14F-4D97-AF65-F5344CB8AC3E}">
        <p14:creationId xmlns:p14="http://schemas.microsoft.com/office/powerpoint/2010/main" val="1683078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698" y="383049"/>
            <a:ext cx="8906101" cy="1325563"/>
          </a:xfrm>
        </p:spPr>
        <p:txBody>
          <a:bodyPr/>
          <a:lstStyle/>
          <a:p>
            <a:r>
              <a:rPr lang="en-US" dirty="0"/>
              <a:t>Breathing Assessment</a:t>
            </a:r>
          </a:p>
        </p:txBody>
      </p:sp>
      <p:sp>
        <p:nvSpPr>
          <p:cNvPr id="9" name="Content Placeholder 2"/>
          <p:cNvSpPr txBox="1">
            <a:spLocks/>
          </p:cNvSpPr>
          <p:nvPr/>
        </p:nvSpPr>
        <p:spPr>
          <a:xfrm>
            <a:off x="462922" y="1690689"/>
            <a:ext cx="11519528" cy="47863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900" b="1" dirty="0"/>
              <a:t>Look </a:t>
            </a:r>
            <a:r>
              <a:rPr lang="en-US" sz="2900" dirty="0"/>
              <a:t>for increased work of breathing</a:t>
            </a:r>
          </a:p>
          <a:p>
            <a:r>
              <a:rPr lang="en-US" sz="2900" b="1" dirty="0"/>
              <a:t>Look </a:t>
            </a:r>
            <a:r>
              <a:rPr lang="en-US" sz="2900" dirty="0"/>
              <a:t>for abnormal chest wall movement</a:t>
            </a:r>
          </a:p>
          <a:p>
            <a:r>
              <a:rPr lang="en-US" sz="2900" b="1" dirty="0"/>
              <a:t>Look </a:t>
            </a:r>
            <a:r>
              <a:rPr lang="en-US" sz="2900" dirty="0"/>
              <a:t>for tracheal shift</a:t>
            </a:r>
          </a:p>
          <a:p>
            <a:r>
              <a:rPr lang="en-US" sz="2900" b="1" dirty="0"/>
              <a:t>Look </a:t>
            </a:r>
            <a:r>
              <a:rPr lang="en-US" sz="2900" dirty="0"/>
              <a:t>for sucking chest wounds</a:t>
            </a:r>
          </a:p>
          <a:p>
            <a:r>
              <a:rPr lang="en-US" sz="2900" b="1" dirty="0"/>
              <a:t>Look </a:t>
            </a:r>
            <a:r>
              <a:rPr lang="en-US" sz="2900" dirty="0"/>
              <a:t>for cyanosis </a:t>
            </a:r>
          </a:p>
          <a:p>
            <a:r>
              <a:rPr lang="en-US" sz="2900" b="1" dirty="0"/>
              <a:t>Look </a:t>
            </a:r>
            <a:r>
              <a:rPr lang="en-US" sz="2900" dirty="0"/>
              <a:t>for abrasions, bruising or other signs of injury to chest</a:t>
            </a:r>
          </a:p>
          <a:p>
            <a:r>
              <a:rPr lang="en-US" sz="2900" b="1" dirty="0"/>
              <a:t>Look </a:t>
            </a:r>
            <a:r>
              <a:rPr lang="en-US" sz="2900" dirty="0"/>
              <a:t>for circumferential burns to chest or abdomen</a:t>
            </a:r>
          </a:p>
          <a:p>
            <a:r>
              <a:rPr lang="en-US" sz="2900" b="1" dirty="0"/>
              <a:t>Listen</a:t>
            </a:r>
            <a:r>
              <a:rPr lang="en-US" sz="2900" dirty="0"/>
              <a:t> for absent/decreased breath sounds</a:t>
            </a:r>
          </a:p>
          <a:p>
            <a:r>
              <a:rPr lang="en-US" sz="2900" b="1" dirty="0"/>
              <a:t>Listen </a:t>
            </a:r>
            <a:r>
              <a:rPr lang="en-US" sz="2900" dirty="0"/>
              <a:t>for dull sounds or </a:t>
            </a:r>
            <a:r>
              <a:rPr lang="en-US" sz="2900" dirty="0" err="1"/>
              <a:t>hyperresonance</a:t>
            </a:r>
            <a:r>
              <a:rPr lang="en-US" sz="2900" dirty="0"/>
              <a:t> with percussion</a:t>
            </a:r>
          </a:p>
          <a:p>
            <a:r>
              <a:rPr lang="en-US" sz="2900" b="1" dirty="0"/>
              <a:t>Feel </a:t>
            </a:r>
            <a:r>
              <a:rPr lang="en-US" sz="2900" dirty="0"/>
              <a:t>for crepitus, cracking and popping with palpation </a:t>
            </a:r>
            <a:endParaRPr lang="en-US" sz="2900" b="1"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4"/>
          <p:cNvPicPr>
            <a:picLocks noChangeAspect="1"/>
          </p:cNvPicPr>
          <p:nvPr/>
        </p:nvPicPr>
        <p:blipFill>
          <a:blip r:embed="rId3"/>
          <a:stretch>
            <a:fillRect/>
          </a:stretch>
        </p:blipFill>
        <p:spPr>
          <a:xfrm>
            <a:off x="462922" y="505604"/>
            <a:ext cx="1899278" cy="1044603"/>
          </a:xfrm>
          <a:prstGeom prst="rect">
            <a:avLst/>
          </a:prstGeom>
        </p:spPr>
      </p:pic>
    </p:spTree>
    <p:extLst>
      <p:ext uri="{BB962C8B-B14F-4D97-AF65-F5344CB8AC3E}">
        <p14:creationId xmlns:p14="http://schemas.microsoft.com/office/powerpoint/2010/main" val="87285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65125"/>
            <a:ext cx="8991600" cy="1325563"/>
          </a:xfrm>
        </p:spPr>
        <p:txBody>
          <a:bodyPr/>
          <a:lstStyle/>
          <a:p>
            <a:r>
              <a:rPr lang="en-US" dirty="0"/>
              <a:t>Breathing Management</a:t>
            </a:r>
          </a:p>
        </p:txBody>
      </p:sp>
      <p:sp>
        <p:nvSpPr>
          <p:cNvPr id="9" name="Content Placeholder 2"/>
          <p:cNvSpPr txBox="1">
            <a:spLocks/>
          </p:cNvSpPr>
          <p:nvPr/>
        </p:nvSpPr>
        <p:spPr>
          <a:xfrm>
            <a:off x="462922" y="1690689"/>
            <a:ext cx="11519528" cy="4786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t>Give OXYGEN</a:t>
            </a:r>
          </a:p>
          <a:p>
            <a:r>
              <a:rPr lang="en-US" sz="3000" dirty="0"/>
              <a:t>NEEDLE DECOMPRESSION, OXYGEN and IV FLUIDS for tension pneumothorax </a:t>
            </a:r>
          </a:p>
          <a:p>
            <a:r>
              <a:rPr lang="en-US" sz="3000" dirty="0"/>
              <a:t>THREE-SIDED DRESSING for sucking chest wound</a:t>
            </a:r>
          </a:p>
          <a:p>
            <a:r>
              <a:rPr lang="en-US" sz="3000" dirty="0"/>
              <a:t>If breathing is not adequate or patient is hypoxic on oxygen, assist breathing with BAG-VALVE-MASK VENTILATION</a:t>
            </a:r>
          </a:p>
          <a:p>
            <a:r>
              <a:rPr lang="en-US" sz="3000" dirty="0"/>
              <a:t>For chest or abdomen burns restricting breathing, plan for rapid HANDOVER/TRANSFER for </a:t>
            </a:r>
            <a:r>
              <a:rPr lang="en-US" sz="3000" dirty="0" err="1"/>
              <a:t>escharotomy</a:t>
            </a:r>
            <a:r>
              <a:rPr lang="en-US" sz="3000" dirty="0"/>
              <a:t> </a:t>
            </a:r>
          </a:p>
          <a:p>
            <a:pPr lvl="1"/>
            <a:endParaRPr lang="en-US" dirty="0"/>
          </a:p>
          <a:p>
            <a:pPr lvl="1"/>
            <a:endParaRPr lang="en-US" sz="3000" dirty="0"/>
          </a:p>
          <a:p>
            <a:pPr lvl="1"/>
            <a:endParaRPr lang="en-US" sz="3000"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4"/>
          <p:cNvPicPr>
            <a:picLocks noChangeAspect="1"/>
          </p:cNvPicPr>
          <p:nvPr/>
        </p:nvPicPr>
        <p:blipFill>
          <a:blip r:embed="rId3"/>
          <a:stretch>
            <a:fillRect/>
          </a:stretch>
        </p:blipFill>
        <p:spPr>
          <a:xfrm>
            <a:off x="462922" y="505604"/>
            <a:ext cx="1899278" cy="1044603"/>
          </a:xfrm>
          <a:prstGeom prst="rect">
            <a:avLst/>
          </a:prstGeom>
        </p:spPr>
      </p:pic>
    </p:spTree>
    <p:extLst>
      <p:ext uri="{BB962C8B-B14F-4D97-AF65-F5344CB8AC3E}">
        <p14:creationId xmlns:p14="http://schemas.microsoft.com/office/powerpoint/2010/main" val="817744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65125"/>
            <a:ext cx="8991600" cy="1325563"/>
          </a:xfrm>
        </p:spPr>
        <p:txBody>
          <a:bodyPr/>
          <a:lstStyle/>
          <a:p>
            <a:r>
              <a:rPr lang="en-US" dirty="0"/>
              <a:t>Circulation Assessment</a:t>
            </a:r>
          </a:p>
        </p:txBody>
      </p:sp>
      <p:sp>
        <p:nvSpPr>
          <p:cNvPr id="9" name="Content Placeholder 2"/>
          <p:cNvSpPr txBox="1">
            <a:spLocks/>
          </p:cNvSpPr>
          <p:nvPr/>
        </p:nvSpPr>
        <p:spPr>
          <a:xfrm>
            <a:off x="465563" y="1690689"/>
            <a:ext cx="11516887" cy="4786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b="1" dirty="0"/>
              <a:t>Look </a:t>
            </a:r>
            <a:r>
              <a:rPr lang="en-US" sz="3000" dirty="0"/>
              <a:t>for capillary refill greater than 3 seconds</a:t>
            </a:r>
          </a:p>
          <a:p>
            <a:r>
              <a:rPr lang="en-US" sz="3000" b="1" dirty="0"/>
              <a:t>Look </a:t>
            </a:r>
            <a:r>
              <a:rPr lang="en-US" sz="3000" dirty="0"/>
              <a:t>for pale extremities</a:t>
            </a:r>
          </a:p>
          <a:p>
            <a:r>
              <a:rPr lang="en-US" sz="3000" b="1" dirty="0"/>
              <a:t>Look</a:t>
            </a:r>
            <a:r>
              <a:rPr lang="en-US" sz="3000" dirty="0"/>
              <a:t> for distended neck veins </a:t>
            </a:r>
          </a:p>
          <a:p>
            <a:r>
              <a:rPr lang="en-US" sz="3000" b="1" dirty="0"/>
              <a:t>Look </a:t>
            </a:r>
            <a:r>
              <a:rPr lang="en-US" sz="3000" dirty="0"/>
              <a:t>for external and internal bleeding</a:t>
            </a:r>
          </a:p>
          <a:p>
            <a:pPr lvl="1"/>
            <a:r>
              <a:rPr lang="en-US" sz="3000" dirty="0"/>
              <a:t>Common sites: chest, abdomen, pelvis, femur, amputations, large external wounds, burns</a:t>
            </a:r>
          </a:p>
          <a:p>
            <a:r>
              <a:rPr lang="en-US" sz="3000" b="1" dirty="0"/>
              <a:t>Look </a:t>
            </a:r>
            <a:r>
              <a:rPr lang="en-US" sz="3000" dirty="0"/>
              <a:t>for burns (size and depth)</a:t>
            </a:r>
          </a:p>
          <a:p>
            <a:r>
              <a:rPr lang="en-US" sz="3000" b="1" dirty="0"/>
              <a:t>Feel</a:t>
            </a:r>
            <a:r>
              <a:rPr lang="en-US" sz="3000" dirty="0"/>
              <a:t> for cold extremities</a:t>
            </a:r>
          </a:p>
          <a:p>
            <a:r>
              <a:rPr lang="en-US" sz="3000" b="1" dirty="0"/>
              <a:t>Feel</a:t>
            </a:r>
            <a:r>
              <a:rPr lang="en-US" sz="3000" dirty="0"/>
              <a:t> for weak pulse or tachycardia </a:t>
            </a:r>
            <a:endParaRPr lang="en-US" sz="3000" b="1"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6" name="Picture 5"/>
          <p:cNvPicPr>
            <a:picLocks noChangeAspect="1"/>
          </p:cNvPicPr>
          <p:nvPr/>
        </p:nvPicPr>
        <p:blipFill>
          <a:blip r:embed="rId3"/>
          <a:stretch>
            <a:fillRect/>
          </a:stretch>
        </p:blipFill>
        <p:spPr>
          <a:xfrm>
            <a:off x="465563" y="535409"/>
            <a:ext cx="1896637" cy="984994"/>
          </a:xfrm>
          <a:prstGeom prst="rect">
            <a:avLst/>
          </a:prstGeom>
        </p:spPr>
      </p:pic>
    </p:spTree>
    <p:extLst>
      <p:ext uri="{BB962C8B-B14F-4D97-AF65-F5344CB8AC3E}">
        <p14:creationId xmlns:p14="http://schemas.microsoft.com/office/powerpoint/2010/main" val="918413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65125"/>
            <a:ext cx="8991600" cy="1325563"/>
          </a:xfrm>
        </p:spPr>
        <p:txBody>
          <a:bodyPr/>
          <a:lstStyle/>
          <a:p>
            <a:r>
              <a:rPr lang="en-US" dirty="0"/>
              <a:t>Circulation Management</a:t>
            </a:r>
          </a:p>
        </p:txBody>
      </p:sp>
      <p:sp>
        <p:nvSpPr>
          <p:cNvPr id="9" name="Content Placeholder 2"/>
          <p:cNvSpPr txBox="1">
            <a:spLocks/>
          </p:cNvSpPr>
          <p:nvPr/>
        </p:nvSpPr>
        <p:spPr>
          <a:xfrm>
            <a:off x="465562" y="1690687"/>
            <a:ext cx="11380997" cy="44662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Apply DIRECT PRESSURE or DEEP WOUND PACKING  to control active bleeding 	</a:t>
            </a:r>
          </a:p>
          <a:p>
            <a:r>
              <a:rPr lang="en-US" dirty="0"/>
              <a:t>Apply TOURNIQUET to amputated limbs or uncontrolled bleeding</a:t>
            </a:r>
          </a:p>
          <a:p>
            <a:pPr lvl="1"/>
            <a:r>
              <a:rPr lang="en-US" dirty="0"/>
              <a:t>Start IV and plan for urgent TRANSFER to a surgical unit</a:t>
            </a:r>
          </a:p>
          <a:p>
            <a:r>
              <a:rPr lang="en-US" dirty="0"/>
              <a:t>If ongoing blood loss/poor perfusion, start 2 large IVs and give IV FLUID</a:t>
            </a:r>
          </a:p>
          <a:p>
            <a:r>
              <a:rPr lang="en-US" dirty="0"/>
              <a:t>If burn injury, start IV FLUIDS according to burn size </a:t>
            </a:r>
          </a:p>
          <a:p>
            <a:r>
              <a:rPr lang="en-US" dirty="0"/>
              <a:t>SPLINT suspected femur fracture</a:t>
            </a:r>
          </a:p>
          <a:p>
            <a:r>
              <a:rPr lang="en-US" dirty="0"/>
              <a:t>BIND suspected pelvic fracture</a:t>
            </a:r>
          </a:p>
          <a:p>
            <a:r>
              <a:rPr lang="en-US" dirty="0"/>
              <a:t>LEAVE penetrating objects; stabilize the object and prepare for TRANSFER</a:t>
            </a:r>
          </a:p>
          <a:p>
            <a:r>
              <a:rPr lang="en-US" dirty="0"/>
              <a:t>Place pregnant patients on left side while maintaining spinal immobilization</a:t>
            </a:r>
          </a:p>
          <a:p>
            <a:endParaRPr lang="en-US" dirty="0"/>
          </a:p>
          <a:p>
            <a:pPr lvl="1"/>
            <a:endParaRPr lang="en-US" dirty="0"/>
          </a:p>
          <a:p>
            <a:pPr lvl="1"/>
            <a:endParaRPr lang="en-US" dirty="0"/>
          </a:p>
          <a:p>
            <a:pPr lvl="1"/>
            <a:endParaRPr lang="en-US" dirty="0"/>
          </a:p>
          <a:p>
            <a:pPr lvl="1"/>
            <a:endParaRPr lang="en-US" dirty="0"/>
          </a:p>
        </p:txBody>
      </p:sp>
      <p:pic>
        <p:nvPicPr>
          <p:cNvPr id="7" name="Picture 6"/>
          <p:cNvPicPr>
            <a:picLocks noChangeAspect="1"/>
          </p:cNvPicPr>
          <p:nvPr/>
        </p:nvPicPr>
        <p:blipFill>
          <a:blip r:embed="rId3"/>
          <a:stretch>
            <a:fillRect/>
          </a:stretch>
        </p:blipFill>
        <p:spPr>
          <a:xfrm>
            <a:off x="465563" y="535409"/>
            <a:ext cx="1896637" cy="984994"/>
          </a:xfrm>
          <a:prstGeom prst="rect">
            <a:avLst/>
          </a:prstGeom>
        </p:spPr>
      </p:pic>
    </p:spTree>
    <p:extLst>
      <p:ext uri="{BB962C8B-B14F-4D97-AF65-F5344CB8AC3E}">
        <p14:creationId xmlns:p14="http://schemas.microsoft.com/office/powerpoint/2010/main" val="1134363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65125"/>
            <a:ext cx="8991600" cy="1325563"/>
          </a:xfrm>
        </p:spPr>
        <p:txBody>
          <a:bodyPr/>
          <a:lstStyle/>
          <a:p>
            <a:r>
              <a:rPr lang="en-US" dirty="0"/>
              <a:t>Disability Assessment</a:t>
            </a:r>
          </a:p>
        </p:txBody>
      </p:sp>
      <p:sp>
        <p:nvSpPr>
          <p:cNvPr id="9" name="Content Placeholder 2"/>
          <p:cNvSpPr txBox="1">
            <a:spLocks/>
          </p:cNvSpPr>
          <p:nvPr/>
        </p:nvSpPr>
        <p:spPr>
          <a:xfrm>
            <a:off x="462924" y="1690689"/>
            <a:ext cx="11519526" cy="4786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b="1" dirty="0"/>
              <a:t>Look </a:t>
            </a:r>
            <a:r>
              <a:rPr lang="en-US" sz="3000" dirty="0"/>
              <a:t>for confusion, lethargy or agitation</a:t>
            </a:r>
          </a:p>
          <a:p>
            <a:r>
              <a:rPr lang="en-US" sz="3000" b="1" dirty="0"/>
              <a:t>Look </a:t>
            </a:r>
            <a:r>
              <a:rPr lang="en-US" sz="3000" dirty="0"/>
              <a:t>for seizures/convulsions</a:t>
            </a:r>
          </a:p>
          <a:p>
            <a:r>
              <a:rPr lang="en-US" sz="3000" b="1" dirty="0"/>
              <a:t>Look </a:t>
            </a:r>
            <a:r>
              <a:rPr lang="en-US" sz="3000" dirty="0"/>
              <a:t>for unequal or poorly reactive pupils</a:t>
            </a:r>
          </a:p>
          <a:p>
            <a:r>
              <a:rPr lang="en-US" sz="3000" b="1" dirty="0"/>
              <a:t>Look</a:t>
            </a:r>
            <a:r>
              <a:rPr lang="en-US" sz="3000" dirty="0"/>
              <a:t> for deformities of the skull </a:t>
            </a:r>
          </a:p>
          <a:p>
            <a:r>
              <a:rPr lang="en-US" sz="3000" b="1" dirty="0"/>
              <a:t>Look </a:t>
            </a:r>
            <a:r>
              <a:rPr lang="en-US" sz="3000" dirty="0"/>
              <a:t>for blood or fluid from ears or nose</a:t>
            </a:r>
          </a:p>
          <a:p>
            <a:r>
              <a:rPr lang="en-US" sz="3000" b="1" dirty="0"/>
              <a:t>Check</a:t>
            </a:r>
            <a:r>
              <a:rPr lang="en-US" sz="3000" dirty="0"/>
              <a:t> AVPU or GCS</a:t>
            </a:r>
          </a:p>
          <a:p>
            <a:r>
              <a:rPr lang="en-US" sz="3000" b="1" dirty="0"/>
              <a:t>Check</a:t>
            </a:r>
            <a:r>
              <a:rPr lang="en-US" sz="3000" dirty="0"/>
              <a:t> movement and sensation in all extremities </a:t>
            </a:r>
          </a:p>
          <a:p>
            <a:r>
              <a:rPr lang="en-US" sz="3000" b="1" dirty="0"/>
              <a:t>Check</a:t>
            </a:r>
            <a:r>
              <a:rPr lang="en-US" sz="3000" dirty="0"/>
              <a:t> blood glucose in the confused or unconscious patient </a:t>
            </a:r>
            <a:endParaRPr lang="en-US" sz="3000" b="1"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grpSp>
        <p:nvGrpSpPr>
          <p:cNvPr id="7" name="Shape 224"/>
          <p:cNvGrpSpPr/>
          <p:nvPr/>
        </p:nvGrpSpPr>
        <p:grpSpPr>
          <a:xfrm>
            <a:off x="7315200" y="2277844"/>
            <a:ext cx="4667250" cy="2375435"/>
            <a:chOff x="4588475" y="4355325"/>
            <a:chExt cx="3798000" cy="1806000"/>
          </a:xfrm>
        </p:grpSpPr>
        <p:pic>
          <p:nvPicPr>
            <p:cNvPr id="8" name="Shape 225"/>
            <p:cNvPicPr preferRelativeResize="0"/>
            <p:nvPr/>
          </p:nvPicPr>
          <p:blipFill rotWithShape="1">
            <a:blip r:embed="rId3">
              <a:alphaModFix/>
            </a:blip>
            <a:srcRect/>
            <a:stretch/>
          </p:blipFill>
          <p:spPr>
            <a:xfrm>
              <a:off x="4957200" y="4355325"/>
              <a:ext cx="2386798" cy="1531799"/>
            </a:xfrm>
            <a:prstGeom prst="rect">
              <a:avLst/>
            </a:prstGeom>
            <a:noFill/>
            <a:ln>
              <a:noFill/>
            </a:ln>
          </p:spPr>
        </p:pic>
        <p:sp>
          <p:nvSpPr>
            <p:cNvPr id="10" name="Shape 226"/>
            <p:cNvSpPr txBox="1"/>
            <p:nvPr/>
          </p:nvSpPr>
          <p:spPr>
            <a:xfrm>
              <a:off x="4588475" y="5850825"/>
              <a:ext cx="3798000" cy="310500"/>
            </a:xfrm>
            <a:prstGeom prst="rect">
              <a:avLst/>
            </a:prstGeom>
            <a:noFill/>
            <a:ln>
              <a:noFill/>
            </a:ln>
          </p:spPr>
          <p:txBody>
            <a:bodyPr lIns="91425" tIns="91425" rIns="91425" bIns="91425" anchor="ctr" anchorCtr="0">
              <a:noAutofit/>
            </a:bodyPr>
            <a:lstStyle/>
            <a:p>
              <a:pPr marL="457200" marR="0" lvl="0" indent="0" algn="l" rtl="0">
                <a:lnSpc>
                  <a:spcPct val="70000"/>
                </a:lnSpc>
                <a:spcBef>
                  <a:spcPts val="0"/>
                </a:spcBef>
                <a:spcAft>
                  <a:spcPts val="0"/>
                </a:spcAft>
                <a:buClr>
                  <a:schemeClr val="dk1"/>
                </a:buClr>
                <a:buSzPct val="25000"/>
                <a:buFont typeface="Calibri"/>
                <a:buNone/>
              </a:pPr>
              <a:r>
                <a:rPr lang="en" sz="600" b="0" i="0" u="none" strike="noStrike" cap="none">
                  <a:solidFill>
                    <a:schemeClr val="dk1"/>
                  </a:solidFill>
                  <a:latin typeface="Calibri"/>
                  <a:ea typeface="Calibri"/>
                  <a:cs typeface="Calibri"/>
                  <a:sym typeface="Calibri"/>
                </a:rPr>
                <a:t>Source: WHO Pocket Book for Hospital Care of Children. 2nd Ed. 2013.P168</a:t>
              </a:r>
            </a:p>
          </p:txBody>
        </p:sp>
      </p:grpSp>
      <p:pic>
        <p:nvPicPr>
          <p:cNvPr id="11" name="Picture 10"/>
          <p:cNvPicPr>
            <a:picLocks noChangeAspect="1"/>
          </p:cNvPicPr>
          <p:nvPr/>
        </p:nvPicPr>
        <p:blipFill>
          <a:blip r:embed="rId4"/>
          <a:stretch>
            <a:fillRect/>
          </a:stretch>
        </p:blipFill>
        <p:spPr>
          <a:xfrm>
            <a:off x="462924" y="510881"/>
            <a:ext cx="1899276" cy="1034050"/>
          </a:xfrm>
          <a:prstGeom prst="rect">
            <a:avLst/>
          </a:prstGeom>
        </p:spPr>
      </p:pic>
    </p:spTree>
    <p:extLst>
      <p:ext uri="{BB962C8B-B14F-4D97-AF65-F5344CB8AC3E}">
        <p14:creationId xmlns:p14="http://schemas.microsoft.com/office/powerpoint/2010/main" val="1002149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65125"/>
            <a:ext cx="8991600" cy="1325563"/>
          </a:xfrm>
        </p:spPr>
        <p:txBody>
          <a:bodyPr/>
          <a:lstStyle/>
          <a:p>
            <a:r>
              <a:rPr lang="en-US" dirty="0"/>
              <a:t>Disability Management</a:t>
            </a:r>
          </a:p>
        </p:txBody>
      </p:sp>
      <p:sp>
        <p:nvSpPr>
          <p:cNvPr id="9" name="Content Placeholder 2"/>
          <p:cNvSpPr txBox="1">
            <a:spLocks/>
          </p:cNvSpPr>
          <p:nvPr/>
        </p:nvSpPr>
        <p:spPr>
          <a:xfrm>
            <a:off x="462924" y="1690689"/>
            <a:ext cx="11519526" cy="4786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If GCS &lt; 9 (or children AVPU score P or U) plan for rapid HANDOVER/TRANSFER</a:t>
            </a:r>
          </a:p>
          <a:p>
            <a:r>
              <a:rPr lang="en-US" dirty="0"/>
              <a:t>If patient is lethargic or unconscious, RE-ASSESS airway frequently</a:t>
            </a:r>
          </a:p>
          <a:p>
            <a:r>
              <a:rPr lang="en-US" dirty="0"/>
              <a:t>THINK spine injury or closed head injury in any trauma patient with altered mental status</a:t>
            </a:r>
          </a:p>
          <a:p>
            <a:r>
              <a:rPr lang="en-US" dirty="0"/>
              <a:t>Give OXYGEN</a:t>
            </a:r>
          </a:p>
          <a:p>
            <a:r>
              <a:rPr lang="en-US" dirty="0"/>
              <a:t>If low blood glucose or unable to check, give GLUCOSE</a:t>
            </a:r>
          </a:p>
          <a:p>
            <a:r>
              <a:rPr lang="en-US" dirty="0"/>
              <a:t>If seizing, give a BENZODIAZEPINE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5" name="Picture 4"/>
          <p:cNvPicPr>
            <a:picLocks noChangeAspect="1"/>
          </p:cNvPicPr>
          <p:nvPr/>
        </p:nvPicPr>
        <p:blipFill>
          <a:blip r:embed="rId3"/>
          <a:stretch>
            <a:fillRect/>
          </a:stretch>
        </p:blipFill>
        <p:spPr>
          <a:xfrm>
            <a:off x="462924" y="510881"/>
            <a:ext cx="1899276" cy="1034050"/>
          </a:xfrm>
          <a:prstGeom prst="rect">
            <a:avLst/>
          </a:prstGeom>
        </p:spPr>
      </p:pic>
    </p:spTree>
    <p:extLst>
      <p:ext uri="{BB962C8B-B14F-4D97-AF65-F5344CB8AC3E}">
        <p14:creationId xmlns:p14="http://schemas.microsoft.com/office/powerpoint/2010/main" val="2069414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65125"/>
            <a:ext cx="8991600" cy="1325563"/>
          </a:xfrm>
        </p:spPr>
        <p:txBody>
          <a:bodyPr/>
          <a:lstStyle/>
          <a:p>
            <a:r>
              <a:rPr lang="en-US" dirty="0"/>
              <a:t>Exposure Assessment</a:t>
            </a:r>
          </a:p>
        </p:txBody>
      </p:sp>
      <p:sp>
        <p:nvSpPr>
          <p:cNvPr id="9" name="Content Placeholder 2"/>
          <p:cNvSpPr txBox="1">
            <a:spLocks/>
          </p:cNvSpPr>
          <p:nvPr/>
        </p:nvSpPr>
        <p:spPr>
          <a:xfrm>
            <a:off x="428723" y="1690689"/>
            <a:ext cx="11553727" cy="4786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t>Remove all clothing</a:t>
            </a:r>
          </a:p>
          <a:p>
            <a:r>
              <a:rPr lang="en-US" sz="3000" b="1" dirty="0"/>
              <a:t>Examine</a:t>
            </a:r>
            <a:r>
              <a:rPr lang="en-US" sz="3000" dirty="0"/>
              <a:t> entire body for evidence of injury</a:t>
            </a:r>
          </a:p>
          <a:p>
            <a:pPr lvl="1"/>
            <a:r>
              <a:rPr lang="en-US" sz="3000" dirty="0"/>
              <a:t>Including back, groin and underarms </a:t>
            </a:r>
          </a:p>
          <a:p>
            <a:r>
              <a:rPr lang="en-US" sz="3000" dirty="0"/>
              <a:t>Assess the patient’s back and spine using the log-roll </a:t>
            </a:r>
            <a:r>
              <a:rPr lang="en-US" sz="3000" dirty="0" err="1"/>
              <a:t>manoeuvre</a:t>
            </a:r>
            <a:r>
              <a:rPr lang="en-US" sz="3000" dirty="0"/>
              <a:t>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8940" y="3977166"/>
            <a:ext cx="5715000" cy="2552659"/>
          </a:xfrm>
          <a:prstGeom prst="rect">
            <a:avLst/>
          </a:prstGeom>
        </p:spPr>
      </p:pic>
      <p:pic>
        <p:nvPicPr>
          <p:cNvPr id="6" name="Picture 5"/>
          <p:cNvPicPr>
            <a:picLocks noChangeAspect="1"/>
          </p:cNvPicPr>
          <p:nvPr/>
        </p:nvPicPr>
        <p:blipFill>
          <a:blip r:embed="rId4"/>
          <a:stretch>
            <a:fillRect/>
          </a:stretch>
        </p:blipFill>
        <p:spPr>
          <a:xfrm>
            <a:off x="428723" y="523053"/>
            <a:ext cx="1933477" cy="1009705"/>
          </a:xfrm>
          <a:prstGeom prst="rect">
            <a:avLst/>
          </a:prstGeom>
        </p:spPr>
      </p:pic>
    </p:spTree>
    <p:extLst>
      <p:ext uri="{BB962C8B-B14F-4D97-AF65-F5344CB8AC3E}">
        <p14:creationId xmlns:p14="http://schemas.microsoft.com/office/powerpoint/2010/main" val="654420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65125"/>
            <a:ext cx="8991600" cy="1325563"/>
          </a:xfrm>
        </p:spPr>
        <p:txBody>
          <a:bodyPr/>
          <a:lstStyle/>
          <a:p>
            <a:r>
              <a:rPr lang="en-US" dirty="0"/>
              <a:t>Exposure Management</a:t>
            </a:r>
          </a:p>
        </p:txBody>
      </p:sp>
      <p:sp>
        <p:nvSpPr>
          <p:cNvPr id="9" name="Content Placeholder 2"/>
          <p:cNvSpPr txBox="1">
            <a:spLocks/>
          </p:cNvSpPr>
          <p:nvPr/>
        </p:nvSpPr>
        <p:spPr>
          <a:xfrm>
            <a:off x="428723" y="1690689"/>
            <a:ext cx="11553727" cy="4786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t>If spinal injury is suspected, perform log roll </a:t>
            </a:r>
            <a:r>
              <a:rPr lang="en-US" sz="3000" dirty="0" err="1"/>
              <a:t>manoeuvre</a:t>
            </a:r>
            <a:r>
              <a:rPr lang="en-US" sz="3000" dirty="0"/>
              <a:t> to examine the back</a:t>
            </a:r>
          </a:p>
          <a:p>
            <a:r>
              <a:rPr lang="en-US" sz="3000" dirty="0"/>
              <a:t>Remove restrictive clothing and all jewelry</a:t>
            </a:r>
          </a:p>
          <a:p>
            <a:r>
              <a:rPr lang="en-US" sz="3000" dirty="0"/>
              <a:t>Remove any wet clothes and dry patient thoroughly</a:t>
            </a:r>
          </a:p>
          <a:p>
            <a:r>
              <a:rPr lang="en-US" sz="3000" dirty="0"/>
              <a:t>Cover the patient as soon as possible to prevent hypothermia</a:t>
            </a:r>
          </a:p>
          <a:p>
            <a:r>
              <a:rPr lang="en-US" sz="3000" dirty="0"/>
              <a:t>Respect the patient and protect modesty during exposure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6" name="Picture 5"/>
          <p:cNvPicPr>
            <a:picLocks noChangeAspect="1"/>
          </p:cNvPicPr>
          <p:nvPr/>
        </p:nvPicPr>
        <p:blipFill>
          <a:blip r:embed="rId3"/>
          <a:stretch>
            <a:fillRect/>
          </a:stretch>
        </p:blipFill>
        <p:spPr>
          <a:xfrm>
            <a:off x="428723" y="523053"/>
            <a:ext cx="1933477" cy="1009705"/>
          </a:xfrm>
          <a:prstGeom prst="rect">
            <a:avLst/>
          </a:prstGeom>
        </p:spPr>
      </p:pic>
    </p:spTree>
    <p:extLst>
      <p:ext uri="{BB962C8B-B14F-4D97-AF65-F5344CB8AC3E}">
        <p14:creationId xmlns:p14="http://schemas.microsoft.com/office/powerpoint/2010/main" val="1700619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70" y="365125"/>
            <a:ext cx="9392030" cy="1325563"/>
          </a:xfrm>
        </p:spPr>
        <p:txBody>
          <a:bodyPr/>
          <a:lstStyle/>
          <a:p>
            <a:r>
              <a:rPr lang="en-US" dirty="0"/>
              <a:t>Objectives</a:t>
            </a:r>
          </a:p>
        </p:txBody>
      </p:sp>
      <p:sp>
        <p:nvSpPr>
          <p:cNvPr id="3" name="Content Placeholder 2"/>
          <p:cNvSpPr>
            <a:spLocks noGrp="1"/>
          </p:cNvSpPr>
          <p:nvPr>
            <p:ph idx="1"/>
          </p:nvPr>
        </p:nvSpPr>
        <p:spPr/>
        <p:txBody>
          <a:bodyPr/>
          <a:lstStyle/>
          <a:p>
            <a:r>
              <a:rPr lang="en-US" dirty="0"/>
              <a:t>Recognize key history findings suggestive of high-risk trauma</a:t>
            </a:r>
          </a:p>
          <a:p>
            <a:r>
              <a:rPr lang="en-US" dirty="0"/>
              <a:t>Recognize physical exam findings suggestive of high-risk trauma</a:t>
            </a:r>
          </a:p>
          <a:p>
            <a:r>
              <a:rPr lang="en-US" dirty="0"/>
              <a:t>Perform trauma primary survey (ABCDE approach to trauma)</a:t>
            </a:r>
          </a:p>
          <a:p>
            <a:r>
              <a:rPr lang="en-US" dirty="0"/>
              <a:t>Perform trauma secondary survey (head-to-toe trauma exam)</a:t>
            </a:r>
          </a:p>
          <a:p>
            <a:r>
              <a:rPr lang="en-US" dirty="0"/>
              <a:t>Recognize life-threatening injuries</a:t>
            </a:r>
          </a:p>
          <a:p>
            <a:r>
              <a:rPr lang="en-US" dirty="0"/>
              <a:t>Perform critical actions for high-risk conditions </a:t>
            </a:r>
          </a:p>
        </p:txBody>
      </p:sp>
      <p:pic>
        <p:nvPicPr>
          <p:cNvPr id="6" name="Picture 5"/>
          <p:cNvPicPr>
            <a:picLocks noChangeAspect="1"/>
          </p:cNvPicPr>
          <p:nvPr/>
        </p:nvPicPr>
        <p:blipFill>
          <a:blip r:embed="rId3"/>
          <a:stretch>
            <a:fillRect/>
          </a:stretch>
        </p:blipFill>
        <p:spPr>
          <a:xfrm>
            <a:off x="693584" y="445974"/>
            <a:ext cx="1268186" cy="1235668"/>
          </a:xfrm>
          <a:prstGeom prst="rect">
            <a:avLst/>
          </a:prstGeom>
        </p:spPr>
      </p:pic>
    </p:spTree>
    <p:extLst>
      <p:ext uri="{BB962C8B-B14F-4D97-AF65-F5344CB8AC3E}">
        <p14:creationId xmlns:p14="http://schemas.microsoft.com/office/powerpoint/2010/main" val="1494918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Workbook Question 1</a:t>
            </a:r>
          </a:p>
        </p:txBody>
      </p:sp>
      <p:sp>
        <p:nvSpPr>
          <p:cNvPr id="3" name="Content Placeholder 2"/>
          <p:cNvSpPr>
            <a:spLocks noGrp="1"/>
          </p:cNvSpPr>
          <p:nvPr>
            <p:ph idx="1"/>
          </p:nvPr>
        </p:nvSpPr>
        <p:spPr>
          <a:xfrm>
            <a:off x="838200" y="1382233"/>
            <a:ext cx="10515600" cy="4794730"/>
          </a:xfrm>
        </p:spPr>
        <p:txBody>
          <a:bodyPr/>
          <a:lstStyle/>
          <a:p>
            <a:pPr marL="0" indent="0">
              <a:buNone/>
            </a:pPr>
            <a:r>
              <a:rPr lang="en-US" dirty="0"/>
              <a:t>A middle-aged man is brought in after being hit by a car.  List the immediate management for the assessment findings below: </a:t>
            </a:r>
          </a:p>
        </p:txBody>
      </p:sp>
      <p:pic>
        <p:nvPicPr>
          <p:cNvPr id="5" name="Picture 4"/>
          <p:cNvPicPr>
            <a:picLocks noChangeAspect="1"/>
          </p:cNvPicPr>
          <p:nvPr/>
        </p:nvPicPr>
        <p:blipFill>
          <a:blip r:embed="rId3"/>
          <a:stretch>
            <a:fillRect/>
          </a:stretch>
        </p:blipFill>
        <p:spPr>
          <a:xfrm>
            <a:off x="10015869" y="365124"/>
            <a:ext cx="1890381" cy="147753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530793821"/>
              </p:ext>
            </p:extLst>
          </p:nvPr>
        </p:nvGraphicFramePr>
        <p:xfrm>
          <a:off x="170121" y="2381692"/>
          <a:ext cx="12021879" cy="4476307"/>
        </p:xfrm>
        <a:graphic>
          <a:graphicData uri="http://schemas.openxmlformats.org/drawingml/2006/table">
            <a:tbl>
              <a:tblPr firstRow="1" bandRow="1">
                <a:tableStyleId>{2D5ABB26-0587-4C30-8999-92F81FD0307C}</a:tableStyleId>
              </a:tblPr>
              <a:tblGrid>
                <a:gridCol w="6489622">
                  <a:extLst>
                    <a:ext uri="{9D8B030D-6E8A-4147-A177-3AD203B41FA5}">
                      <a16:colId xmlns:a16="http://schemas.microsoft.com/office/drawing/2014/main" val="20000"/>
                    </a:ext>
                  </a:extLst>
                </a:gridCol>
                <a:gridCol w="5532257">
                  <a:extLst>
                    <a:ext uri="{9D8B030D-6E8A-4147-A177-3AD203B41FA5}">
                      <a16:colId xmlns:a16="http://schemas.microsoft.com/office/drawing/2014/main" val="20001"/>
                    </a:ext>
                  </a:extLst>
                </a:gridCol>
              </a:tblGrid>
              <a:tr h="820779">
                <a:tc>
                  <a:txBody>
                    <a:bodyPr/>
                    <a:lstStyle/>
                    <a:p>
                      <a:r>
                        <a:rPr lang="en-US" sz="2400" b="1" dirty="0"/>
                        <a:t>Primary Survey Finding: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dirty="0"/>
                        <a:t>Immediate</a:t>
                      </a:r>
                      <a:r>
                        <a:rPr lang="en-US" sz="2400" b="1" baseline="0" dirty="0"/>
                        <a:t> Management:</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35368">
                <a:tc>
                  <a:txBody>
                    <a:bodyPr/>
                    <a:lstStyle/>
                    <a:p>
                      <a:r>
                        <a:rPr lang="en-US" sz="2400" b="1" dirty="0"/>
                        <a:t>On airway assessment:</a:t>
                      </a:r>
                    </a:p>
                    <a:p>
                      <a:endParaRPr lang="en-US" sz="2400" dirty="0"/>
                    </a:p>
                    <a:p>
                      <a:r>
                        <a:rPr lang="en-US" sz="2400" dirty="0"/>
                        <a:t>Gurgling airway</a:t>
                      </a:r>
                      <a:r>
                        <a:rPr lang="en-US" sz="2400" baseline="0" dirty="0"/>
                        <a:t> sounds and obvious head trauma </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20160">
                <a:tc>
                  <a:txBody>
                    <a:bodyPr/>
                    <a:lstStyle/>
                    <a:p>
                      <a:r>
                        <a:rPr lang="en-US" sz="2400" b="1" dirty="0"/>
                        <a:t>On circulation assessment:</a:t>
                      </a:r>
                    </a:p>
                    <a:p>
                      <a:endParaRPr lang="en-US" sz="2400" dirty="0"/>
                    </a:p>
                    <a:p>
                      <a:r>
                        <a:rPr lang="en-US" sz="2400" dirty="0"/>
                        <a:t>Weak pulses and capillary refill &gt;</a:t>
                      </a:r>
                      <a:r>
                        <a:rPr lang="en-US" sz="2400" baseline="0" dirty="0"/>
                        <a:t> </a:t>
                      </a:r>
                      <a:r>
                        <a:rPr lang="en-US" sz="2400" dirty="0"/>
                        <a:t>3</a:t>
                      </a:r>
                      <a:r>
                        <a:rPr lang="en-US" sz="2400" baseline="0" dirty="0"/>
                        <a:t> seconds</a:t>
                      </a:r>
                    </a:p>
                    <a:p>
                      <a:endParaRPr lang="en-US" sz="2400" baseline="0" dirty="0"/>
                    </a:p>
                    <a:p>
                      <a:r>
                        <a:rPr lang="en-US" sz="2400" baseline="0" dirty="0"/>
                        <a:t>Evidence of pelvic fracture</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5597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65425"/>
            <a:ext cx="7254949" cy="1325563"/>
          </a:xfrm>
        </p:spPr>
        <p:txBody>
          <a:bodyPr>
            <a:normAutofit fontScale="90000"/>
          </a:bodyPr>
          <a:lstStyle/>
          <a:p>
            <a:r>
              <a:rPr lang="en-US" dirty="0"/>
              <a:t>Important Conditions to be Managed in the Trauma </a:t>
            </a:r>
            <a:r>
              <a:rPr lang="en-US" dirty="0">
                <a:solidFill>
                  <a:srgbClr val="FF0000"/>
                </a:solidFill>
              </a:rPr>
              <a:t>Primary</a:t>
            </a:r>
            <a:r>
              <a:rPr lang="en-US" dirty="0"/>
              <a:t> Survey </a:t>
            </a:r>
          </a:p>
        </p:txBody>
      </p:sp>
      <p:pic>
        <p:nvPicPr>
          <p:cNvPr id="4" name="Picture 3"/>
          <p:cNvPicPr>
            <a:picLocks noChangeAspect="1"/>
          </p:cNvPicPr>
          <p:nvPr/>
        </p:nvPicPr>
        <p:blipFill>
          <a:blip r:embed="rId3"/>
          <a:stretch>
            <a:fillRect/>
          </a:stretch>
        </p:blipFill>
        <p:spPr>
          <a:xfrm>
            <a:off x="8016949" y="1868603"/>
            <a:ext cx="3201290" cy="3119205"/>
          </a:xfrm>
          <a:prstGeom prst="rect">
            <a:avLst/>
          </a:prstGeom>
        </p:spPr>
      </p:pic>
    </p:spTree>
    <p:extLst>
      <p:ext uri="{BB962C8B-B14F-4D97-AF65-F5344CB8AC3E}">
        <p14:creationId xmlns:p14="http://schemas.microsoft.com/office/powerpoint/2010/main" val="1149603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720" y="365125"/>
            <a:ext cx="10322560" cy="1325563"/>
          </a:xfrm>
        </p:spPr>
        <p:txBody>
          <a:bodyPr>
            <a:normAutofit/>
          </a:bodyPr>
          <a:lstStyle/>
          <a:p>
            <a:r>
              <a:rPr lang="en-US" sz="4000" dirty="0"/>
              <a:t>Critical </a:t>
            </a:r>
            <a:r>
              <a:rPr lang="en-US" sz="4000" u="sng" dirty="0"/>
              <a:t>AIRWAY</a:t>
            </a:r>
            <a:r>
              <a:rPr lang="en-US" sz="4000" dirty="0"/>
              <a:t> Conditions: Airway Obstruction</a:t>
            </a:r>
            <a:endParaRPr lang="en-US" sz="4000" dirty="0">
              <a:solidFill>
                <a:srgbClr val="7030A0"/>
              </a:solidFill>
            </a:endParaRPr>
          </a:p>
        </p:txBody>
      </p:sp>
      <p:pic>
        <p:nvPicPr>
          <p:cNvPr id="5" name="Picture 4"/>
          <p:cNvPicPr>
            <a:picLocks noChangeAspect="1"/>
          </p:cNvPicPr>
          <p:nvPr/>
        </p:nvPicPr>
        <p:blipFill>
          <a:blip r:embed="rId3"/>
          <a:stretch>
            <a:fillRect/>
          </a:stretch>
        </p:blipFill>
        <p:spPr>
          <a:xfrm>
            <a:off x="426720" y="487760"/>
            <a:ext cx="1016000" cy="9652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309269728"/>
              </p:ext>
            </p:extLst>
          </p:nvPr>
        </p:nvGraphicFramePr>
        <p:xfrm>
          <a:off x="426720" y="1575595"/>
          <a:ext cx="11338560" cy="3875553"/>
        </p:xfrm>
        <a:graphic>
          <a:graphicData uri="http://schemas.openxmlformats.org/drawingml/2006/table">
            <a:tbl>
              <a:tblPr firstRow="1" bandRow="1">
                <a:tableStyleId>{2D5ABB26-0587-4C30-8999-92F81FD0307C}</a:tableStyleId>
              </a:tblPr>
              <a:tblGrid>
                <a:gridCol w="5648960">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431492">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18353">
                <a:tc>
                  <a:txBody>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000" i="0" baseline="0" dirty="0">
                          <a:latin typeface="Calibri" charset="0"/>
                          <a:ea typeface="Calibri" charset="0"/>
                          <a:cs typeface="Calibri" charset="0"/>
                        </a:rPr>
                        <a:t>Visible blood, secretions, vomit, tongue, foreign body in airway</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000" i="0" baseline="0" dirty="0">
                          <a:latin typeface="Calibri" charset="0"/>
                          <a:ea typeface="Calibri" charset="0"/>
                          <a:cs typeface="Calibri" charset="0"/>
                        </a:rPr>
                        <a:t>Changes in voice</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000" i="0" baseline="0" dirty="0">
                          <a:latin typeface="Calibri" charset="0"/>
                          <a:ea typeface="Calibri" charset="0"/>
                          <a:cs typeface="Calibri" charset="0"/>
                        </a:rPr>
                        <a:t>Abnormal airway sounds (stridor, snoring, gurgling)</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000" i="0" baseline="0" dirty="0">
                          <a:latin typeface="Calibri" charset="0"/>
                          <a:ea typeface="Calibri" charset="0"/>
                          <a:cs typeface="Calibri" charset="0"/>
                        </a:rPr>
                        <a:t>Neck </a:t>
                      </a:r>
                      <a:r>
                        <a:rPr lang="en-US" sz="2000" i="0" baseline="0" dirty="0" err="1">
                          <a:latin typeface="Calibri" charset="0"/>
                          <a:ea typeface="Calibri" charset="0"/>
                          <a:cs typeface="Calibri" charset="0"/>
                        </a:rPr>
                        <a:t>haematoma</a:t>
                      </a:r>
                      <a:endParaRPr lang="en-US" sz="2000" i="0" baseline="0" dirty="0">
                        <a:latin typeface="Calibri" charset="0"/>
                        <a:ea typeface="Calibri" charset="0"/>
                        <a:cs typeface="Calibri" charset="0"/>
                      </a:endParaRP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000" i="0" baseline="0" dirty="0">
                          <a:latin typeface="Calibri" charset="0"/>
                          <a:ea typeface="Calibri" charset="0"/>
                          <a:cs typeface="Calibri" charset="0"/>
                        </a:rPr>
                        <a:t>Burns to head and neck </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000" i="0" baseline="0" dirty="0">
                          <a:latin typeface="Calibri" charset="0"/>
                          <a:ea typeface="Calibri" charset="0"/>
                          <a:cs typeface="Calibri" charset="0"/>
                        </a:rPr>
                        <a:t>Mental status changes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000" i="0" baseline="0" dirty="0">
                          <a:latin typeface="Calibri" charset="0"/>
                          <a:ea typeface="Calibri" charset="0"/>
                          <a:cs typeface="Calibri" charset="0"/>
                        </a:rPr>
                        <a:t>Poor chest rise</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000" i="0" baseline="0" dirty="0">
                          <a:latin typeface="Calibri" charset="0"/>
                          <a:ea typeface="Calibri" charset="0"/>
                          <a:cs typeface="Calibri" charset="0"/>
                        </a:rPr>
                        <a:t>Injury causing airway swelling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200" baseline="0" dirty="0">
                          <a:latin typeface="Calibri" charset="0"/>
                          <a:ea typeface="Calibri" charset="0"/>
                          <a:cs typeface="Calibri" charset="0"/>
                        </a:rPr>
                        <a:t>Monitor altered patients for potential aspiration </a:t>
                      </a:r>
                    </a:p>
                    <a:p>
                      <a:pPr marL="800100" lvl="1" indent="-342900">
                        <a:buFont typeface="Arial" charset="0"/>
                        <a:buChar char="•"/>
                      </a:pPr>
                      <a:r>
                        <a:rPr lang="en-US" sz="2200" baseline="0" dirty="0">
                          <a:latin typeface="Calibri" charset="0"/>
                          <a:ea typeface="Calibri" charset="0"/>
                          <a:cs typeface="Calibri" charset="0"/>
                        </a:rPr>
                        <a:t>SUCTION airways as needed</a:t>
                      </a:r>
                    </a:p>
                    <a:p>
                      <a:pPr marL="342900" lvl="0" indent="-342900">
                        <a:buFont typeface="Arial" charset="0"/>
                        <a:buChar char="•"/>
                      </a:pPr>
                      <a:r>
                        <a:rPr lang="en-US" sz="2200" baseline="0" dirty="0">
                          <a:latin typeface="Calibri" charset="0"/>
                          <a:ea typeface="Calibri" charset="0"/>
                          <a:cs typeface="Calibri" charset="0"/>
                        </a:rPr>
                        <a:t>Open the airway using JAW THRUST</a:t>
                      </a:r>
                    </a:p>
                    <a:p>
                      <a:pPr marL="342900" lvl="0" indent="-342900">
                        <a:buFont typeface="Arial" charset="0"/>
                        <a:buChar char="•"/>
                      </a:pPr>
                      <a:r>
                        <a:rPr lang="en-US" sz="2200" baseline="0" dirty="0">
                          <a:latin typeface="Calibri" charset="0"/>
                          <a:ea typeface="Calibri" charset="0"/>
                          <a:cs typeface="Calibri" charset="0"/>
                        </a:rPr>
                        <a:t>Maintain CERVICAL SPINE IMMOBILIZATION</a:t>
                      </a:r>
                    </a:p>
                    <a:p>
                      <a:pPr marL="342900" lvl="0" indent="-342900">
                        <a:buFont typeface="Arial" charset="0"/>
                        <a:buChar char="•"/>
                      </a:pPr>
                      <a:r>
                        <a:rPr lang="en-US" sz="2200" baseline="0" dirty="0">
                          <a:latin typeface="Calibri" charset="0"/>
                          <a:ea typeface="Calibri" charset="0"/>
                          <a:cs typeface="Calibri" charset="0"/>
                        </a:rPr>
                        <a:t>Plan for rapid HANDOVER/TRANSFER for advanced airway management</a:t>
                      </a:r>
                    </a:p>
                    <a:p>
                      <a:pPr marL="342900" lvl="0" indent="-342900">
                        <a:buFont typeface="Arial" charset="0"/>
                        <a:buChar char="•"/>
                      </a:pPr>
                      <a:endParaRPr lang="en-US" sz="2200" baseline="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Rectangle 8"/>
          <p:cNvSpPr/>
          <p:nvPr/>
        </p:nvSpPr>
        <p:spPr>
          <a:xfrm>
            <a:off x="426720" y="5568762"/>
            <a:ext cx="11509305" cy="400110"/>
          </a:xfrm>
          <a:prstGeom prst="rect">
            <a:avLst/>
          </a:prstGeom>
        </p:spPr>
        <p:txBody>
          <a:bodyPr wrap="none">
            <a:spAutoFit/>
          </a:bodyPr>
          <a:lstStyle/>
          <a:p>
            <a:pPr lvl="0">
              <a:defRPr/>
            </a:pPr>
            <a:r>
              <a:rPr lang="en-US" sz="2000" dirty="0">
                <a:latin typeface="Calibri" charset="0"/>
                <a:ea typeface="Calibri" charset="0"/>
                <a:cs typeface="Calibri" charset="0"/>
              </a:rPr>
              <a:t>Head and neck injuries may result in airway obstruction by blood, secretions, vomit, foreign body or swelling </a:t>
            </a:r>
          </a:p>
        </p:txBody>
      </p:sp>
      <p:sp>
        <p:nvSpPr>
          <p:cNvPr id="10" name="Rectangle 9"/>
          <p:cNvSpPr/>
          <p:nvPr/>
        </p:nvSpPr>
        <p:spPr>
          <a:xfrm>
            <a:off x="426720" y="5948503"/>
            <a:ext cx="6447727" cy="400110"/>
          </a:xfrm>
          <a:prstGeom prst="rect">
            <a:avLst/>
          </a:prstGeom>
        </p:spPr>
        <p:txBody>
          <a:bodyPr wrap="none">
            <a:spAutoFit/>
          </a:bodyPr>
          <a:lstStyle/>
          <a:p>
            <a:pPr lvl="0">
              <a:defRPr/>
            </a:pPr>
            <a:r>
              <a:rPr lang="en-US" sz="2000" dirty="0">
                <a:latin typeface="Calibri" charset="0"/>
                <a:ea typeface="Calibri" charset="0"/>
                <a:cs typeface="Calibri" charset="0"/>
              </a:rPr>
              <a:t>Penetrating neck wounds can cause expanding </a:t>
            </a:r>
            <a:r>
              <a:rPr lang="en-US" sz="2000" dirty="0" err="1">
                <a:latin typeface="Calibri" charset="0"/>
                <a:ea typeface="Calibri" charset="0"/>
                <a:cs typeface="Calibri" charset="0"/>
              </a:rPr>
              <a:t>haematomas</a:t>
            </a:r>
            <a:endParaRPr lang="en-US" sz="2000" dirty="0">
              <a:latin typeface="Calibri" charset="0"/>
              <a:ea typeface="Calibri" charset="0"/>
              <a:cs typeface="Calibri" charset="0"/>
            </a:endParaRPr>
          </a:p>
        </p:txBody>
      </p:sp>
      <p:sp>
        <p:nvSpPr>
          <p:cNvPr id="11" name="Rectangle 10"/>
          <p:cNvSpPr/>
          <p:nvPr/>
        </p:nvSpPr>
        <p:spPr>
          <a:xfrm>
            <a:off x="426720" y="6328243"/>
            <a:ext cx="5996642" cy="400110"/>
          </a:xfrm>
          <a:prstGeom prst="rect">
            <a:avLst/>
          </a:prstGeom>
        </p:spPr>
        <p:txBody>
          <a:bodyPr wrap="none">
            <a:spAutoFit/>
          </a:bodyPr>
          <a:lstStyle/>
          <a:p>
            <a:pPr lvl="0">
              <a:defRPr/>
            </a:pPr>
            <a:r>
              <a:rPr lang="en-US" sz="2000" dirty="0">
                <a:latin typeface="Calibri" charset="0"/>
                <a:ea typeface="Calibri" charset="0"/>
                <a:cs typeface="Calibri" charset="0"/>
              </a:rPr>
              <a:t>Inhalation injuries from burns can cause airway swelling</a:t>
            </a:r>
          </a:p>
        </p:txBody>
      </p:sp>
    </p:spTree>
    <p:extLst>
      <p:ext uri="{BB962C8B-B14F-4D97-AF65-F5344CB8AC3E}">
        <p14:creationId xmlns:p14="http://schemas.microsoft.com/office/powerpoint/2010/main" val="1720520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822" y="365125"/>
            <a:ext cx="10540178" cy="1325563"/>
          </a:xfrm>
        </p:spPr>
        <p:txBody>
          <a:bodyPr>
            <a:normAutofit/>
          </a:bodyPr>
          <a:lstStyle/>
          <a:p>
            <a:r>
              <a:rPr lang="en-US" sz="3600" dirty="0"/>
              <a:t>Critical </a:t>
            </a:r>
            <a:r>
              <a:rPr lang="en-US" sz="3600" u="sng" dirty="0"/>
              <a:t>BREATHING</a:t>
            </a:r>
            <a:r>
              <a:rPr lang="en-US" sz="3600" dirty="0"/>
              <a:t> Conditions: Tension Pneumothorax </a:t>
            </a:r>
          </a:p>
        </p:txBody>
      </p:sp>
      <p:graphicFrame>
        <p:nvGraphicFramePr>
          <p:cNvPr id="6" name="Table 5"/>
          <p:cNvGraphicFramePr>
            <a:graphicFrameLocks noGrp="1"/>
          </p:cNvGraphicFramePr>
          <p:nvPr>
            <p:extLst>
              <p:ext uri="{D42A27DB-BD31-4B8C-83A1-F6EECF244321}">
                <p14:modId xmlns:p14="http://schemas.microsoft.com/office/powerpoint/2010/main" val="1699242526"/>
              </p:ext>
            </p:extLst>
          </p:nvPr>
        </p:nvGraphicFramePr>
        <p:xfrm>
          <a:off x="426720" y="1690687"/>
          <a:ext cx="11338560" cy="4222274"/>
        </p:xfrm>
        <a:graphic>
          <a:graphicData uri="http://schemas.openxmlformats.org/drawingml/2006/table">
            <a:tbl>
              <a:tblPr firstRow="1" bandRow="1">
                <a:tableStyleId>{2D5ABB26-0587-4C30-8999-92F81FD0307C}</a:tableStyleId>
              </a:tblPr>
              <a:tblGrid>
                <a:gridCol w="5648960">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473234">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45399">
                <a:tc>
                  <a:txBody>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1" baseline="0" dirty="0">
                          <a:solidFill>
                            <a:schemeClr val="tx1"/>
                          </a:solidFill>
                          <a:latin typeface="Calibri" charset="0"/>
                          <a:ea typeface="Calibri" charset="0"/>
                          <a:cs typeface="Calibri" charset="0"/>
                        </a:rPr>
                        <a:t>Hypotension </a:t>
                      </a:r>
                      <a:r>
                        <a:rPr lang="en-US" sz="2400" b="1" i="0" u="sng" baseline="0" dirty="0">
                          <a:solidFill>
                            <a:schemeClr val="tx1"/>
                          </a:solidFill>
                          <a:latin typeface="Calibri" charset="0"/>
                          <a:ea typeface="Calibri" charset="0"/>
                          <a:cs typeface="Calibri" charset="0"/>
                        </a:rPr>
                        <a:t>with</a:t>
                      </a:r>
                      <a:r>
                        <a:rPr lang="en-US" sz="2400" i="0" baseline="0" dirty="0">
                          <a:solidFill>
                            <a:schemeClr val="tx1"/>
                          </a:solidFill>
                          <a:latin typeface="Calibri" charset="0"/>
                          <a:ea typeface="Calibri" charset="0"/>
                          <a:cs typeface="Calibri" charset="0"/>
                        </a:rPr>
                        <a:t> difficulty breathing and any of the following:</a:t>
                      </a:r>
                    </a:p>
                    <a:p>
                      <a:pPr marL="914400" marR="0" lvl="1"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1" baseline="0" dirty="0">
                          <a:solidFill>
                            <a:schemeClr val="tx1"/>
                          </a:solidFill>
                          <a:latin typeface="Calibri" charset="0"/>
                          <a:ea typeface="Calibri" charset="0"/>
                          <a:cs typeface="Calibri" charset="0"/>
                        </a:rPr>
                        <a:t>Distended neck veins</a:t>
                      </a:r>
                    </a:p>
                    <a:p>
                      <a:pPr marL="914400" marR="0" lvl="1"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Absent breath sounds on affected side</a:t>
                      </a:r>
                    </a:p>
                    <a:p>
                      <a:pPr marL="914400" marR="0" lvl="1"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1" baseline="0" dirty="0" err="1">
                          <a:solidFill>
                            <a:schemeClr val="tx1"/>
                          </a:solidFill>
                          <a:latin typeface="Calibri" charset="0"/>
                          <a:ea typeface="Calibri" charset="0"/>
                          <a:cs typeface="Calibri" charset="0"/>
                        </a:rPr>
                        <a:t>Hyperresonance</a:t>
                      </a:r>
                      <a:r>
                        <a:rPr lang="en-US" sz="2400" i="0" baseline="0" dirty="0">
                          <a:solidFill>
                            <a:schemeClr val="tx1"/>
                          </a:solidFill>
                          <a:latin typeface="Calibri" charset="0"/>
                          <a:ea typeface="Calibri" charset="0"/>
                          <a:cs typeface="Calibri" charset="0"/>
                        </a:rPr>
                        <a:t> with percussion on affected side</a:t>
                      </a:r>
                    </a:p>
                    <a:p>
                      <a:pPr marL="914400" marR="0" lvl="1" indent="-4572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May have </a:t>
                      </a:r>
                      <a:r>
                        <a:rPr lang="en-US" sz="2400" i="1" baseline="0" dirty="0">
                          <a:solidFill>
                            <a:schemeClr val="tx1"/>
                          </a:solidFill>
                          <a:latin typeface="Calibri" charset="0"/>
                          <a:ea typeface="Calibri" charset="0"/>
                          <a:cs typeface="Calibri" charset="0"/>
                        </a:rPr>
                        <a:t>tracheal shift </a:t>
                      </a:r>
                      <a:r>
                        <a:rPr lang="en-US" sz="2400" i="0" baseline="0" dirty="0">
                          <a:solidFill>
                            <a:schemeClr val="tx1"/>
                          </a:solidFill>
                          <a:latin typeface="Calibri" charset="0"/>
                          <a:ea typeface="Calibri" charset="0"/>
                          <a:cs typeface="Calibri" charset="0"/>
                        </a:rPr>
                        <a:t>away from affected side</a:t>
                      </a:r>
                    </a:p>
                    <a:p>
                      <a:pPr marL="914400" marR="0" lvl="1" indent="-457200" algn="l" defTabSz="914400" rtl="0" eaLnBrk="1" fontAlgn="auto" latinLnBrk="0" hangingPunct="1">
                        <a:lnSpc>
                          <a:spcPct val="100000"/>
                        </a:lnSpc>
                        <a:spcBef>
                          <a:spcPts val="0"/>
                        </a:spcBef>
                        <a:spcAft>
                          <a:spcPts val="0"/>
                        </a:spcAft>
                        <a:buClrTx/>
                        <a:buSzTx/>
                        <a:buFont typeface="Arial" charset="0"/>
                        <a:buChar char="•"/>
                        <a:tabLst/>
                        <a:defRPr/>
                      </a:pPr>
                      <a:endParaRPr lang="en-US" sz="2400" i="1" baseline="0" dirty="0">
                        <a:solidFill>
                          <a:schemeClr val="tx1"/>
                        </a:solidFill>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aseline="0" dirty="0">
                          <a:solidFill>
                            <a:schemeClr val="tx1"/>
                          </a:solidFill>
                          <a:latin typeface="Calibri" charset="0"/>
                          <a:ea typeface="Calibri" charset="0"/>
                          <a:cs typeface="Calibri" charset="0"/>
                        </a:rPr>
                        <a:t>Perform NEEDLE DECOMPRESSION, give OXYGEN and IV FLUIDS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baseline="0" dirty="0">
                          <a:latin typeface="Calibri" charset="0"/>
                          <a:ea typeface="Calibri" charset="0"/>
                          <a:cs typeface="Calibri" charset="0"/>
                        </a:rPr>
                        <a:t>Plan for HANDOVER/TRANSFER</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baseline="0" dirty="0">
                          <a:latin typeface="Calibri" charset="0"/>
                          <a:ea typeface="Calibri" charset="0"/>
                          <a:cs typeface="Calibri" charset="0"/>
                        </a:rPr>
                        <a:t>Patient needs chest tube</a:t>
                      </a:r>
                    </a:p>
                    <a:p>
                      <a:pPr marL="342900" lvl="0" indent="-342900">
                        <a:buFont typeface="Arial" charset="0"/>
                        <a:buChar char="•"/>
                      </a:pPr>
                      <a:endParaRPr lang="en-US" sz="2400" baseline="0" dirty="0">
                        <a:solidFill>
                          <a:schemeClr val="tx1"/>
                        </a:solidFill>
                        <a:latin typeface="Calibri" charset="0"/>
                        <a:ea typeface="Calibri" charset="0"/>
                        <a:cs typeface="Calibri" charset="0"/>
                      </a:endParaRPr>
                    </a:p>
                    <a:p>
                      <a:pPr marL="342900" lvl="0" indent="-342900">
                        <a:buFont typeface="Arial" charset="0"/>
                        <a:buChar char="•"/>
                      </a:pPr>
                      <a:endParaRPr lang="en-US" sz="2400" baseline="0" dirty="0">
                        <a:solidFill>
                          <a:schemeClr val="tx1"/>
                        </a:solidFill>
                        <a:latin typeface="Calibri" charset="0"/>
                        <a:ea typeface="Calibri" charset="0"/>
                        <a:cs typeface="Calibri" charset="0"/>
                      </a:endParaRPr>
                    </a:p>
                    <a:p>
                      <a:pPr marL="800100" lvl="1" indent="-342900">
                        <a:buFont typeface="Arial" charset="0"/>
                        <a:buChar char="•"/>
                      </a:pPr>
                      <a:endParaRPr lang="en-US" sz="2400" baseline="0" dirty="0">
                        <a:solidFill>
                          <a:srgbClr val="FF0000"/>
                        </a:solidFill>
                        <a:latin typeface="Calibri" charset="0"/>
                        <a:ea typeface="Calibri" charset="0"/>
                        <a:cs typeface="Calibri" charset="0"/>
                      </a:endParaRPr>
                    </a:p>
                    <a:p>
                      <a:pPr marL="800100" lvl="1" indent="-342900">
                        <a:buFont typeface="Arial" charset="0"/>
                        <a:buChar char="•"/>
                      </a:pPr>
                      <a:endParaRPr lang="en-US" sz="2400" baseline="0" dirty="0">
                        <a:solidFill>
                          <a:srgbClr val="FF0000"/>
                        </a:solidFill>
                        <a:latin typeface="Calibri" charset="0"/>
                        <a:ea typeface="Calibri" charset="0"/>
                        <a:cs typeface="Calibri" charset="0"/>
                      </a:endParaRPr>
                    </a:p>
                    <a:p>
                      <a:pPr marL="800100" lvl="1" indent="-342900">
                        <a:buFont typeface="Arial" charset="0"/>
                        <a:buChar char="•"/>
                      </a:pPr>
                      <a:endParaRPr lang="en-US" sz="2400" baseline="0" dirty="0">
                        <a:solidFill>
                          <a:srgbClr val="FF0000"/>
                        </a:solidFill>
                        <a:latin typeface="Calibri" charset="0"/>
                        <a:ea typeface="Calibri" charset="0"/>
                        <a:cs typeface="Calibri" charset="0"/>
                      </a:endParaRPr>
                    </a:p>
                    <a:p>
                      <a:pPr marL="800100" lvl="1" indent="-342900">
                        <a:buFont typeface="Arial" charset="0"/>
                        <a:buChar char="•"/>
                      </a:pPr>
                      <a:endParaRPr lang="en-US" sz="2400" baseline="0" dirty="0">
                        <a:solidFill>
                          <a:srgbClr val="FF0000"/>
                        </a:solidFill>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4879" y="3616960"/>
            <a:ext cx="1841570" cy="2032000"/>
          </a:xfrm>
          <a:prstGeom prst="rect">
            <a:avLst/>
          </a:prstGeom>
        </p:spPr>
      </p:pic>
      <p:sp>
        <p:nvSpPr>
          <p:cNvPr id="4" name="Rectangle 3"/>
          <p:cNvSpPr/>
          <p:nvPr/>
        </p:nvSpPr>
        <p:spPr>
          <a:xfrm>
            <a:off x="1735910" y="6053441"/>
            <a:ext cx="6864443" cy="430887"/>
          </a:xfrm>
          <a:prstGeom prst="rect">
            <a:avLst/>
          </a:prstGeom>
        </p:spPr>
        <p:txBody>
          <a:bodyPr wrap="none">
            <a:spAutoFit/>
          </a:bodyPr>
          <a:lstStyle/>
          <a:p>
            <a:pPr lvl="0">
              <a:defRPr/>
            </a:pPr>
            <a:r>
              <a:rPr lang="en-US" sz="2200" dirty="0">
                <a:latin typeface="Calibri" charset="0"/>
                <a:ea typeface="Calibri" charset="0"/>
                <a:cs typeface="Calibri" charset="0"/>
              </a:rPr>
              <a:t>Any pneumothorax can become a tension pneumothorax </a:t>
            </a:r>
          </a:p>
        </p:txBody>
      </p:sp>
      <p:pic>
        <p:nvPicPr>
          <p:cNvPr id="7" name="Picture 6"/>
          <p:cNvPicPr>
            <a:picLocks noChangeAspect="1"/>
          </p:cNvPicPr>
          <p:nvPr/>
        </p:nvPicPr>
        <p:blipFill>
          <a:blip r:embed="rId4"/>
          <a:stretch>
            <a:fillRect/>
          </a:stretch>
        </p:blipFill>
        <p:spPr>
          <a:xfrm>
            <a:off x="673922" y="564357"/>
            <a:ext cx="977900" cy="927100"/>
          </a:xfrm>
          <a:prstGeom prst="rect">
            <a:avLst/>
          </a:prstGeom>
        </p:spPr>
      </p:pic>
      <p:sp>
        <p:nvSpPr>
          <p:cNvPr id="9" name="Rectangle 8"/>
          <p:cNvSpPr/>
          <p:nvPr/>
        </p:nvSpPr>
        <p:spPr>
          <a:xfrm>
            <a:off x="673922" y="5842337"/>
            <a:ext cx="1554480" cy="1015663"/>
          </a:xfrm>
          <a:prstGeom prst="rect">
            <a:avLst/>
          </a:prstGeom>
          <a:noFill/>
        </p:spPr>
        <p:txBody>
          <a:bodyPr wrap="square" lIns="91440" tIns="45720" rIns="91440" bIns="45720">
            <a:spAutoFit/>
          </a:bodyPr>
          <a:lstStyle/>
          <a:p>
            <a:pPr algn="ctr"/>
            <a:r>
              <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653255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822" y="365125"/>
            <a:ext cx="10540178" cy="1325563"/>
          </a:xfrm>
        </p:spPr>
        <p:txBody>
          <a:bodyPr>
            <a:normAutofit/>
          </a:bodyPr>
          <a:lstStyle/>
          <a:p>
            <a:r>
              <a:rPr lang="en-US" sz="3600" dirty="0"/>
              <a:t>Critical </a:t>
            </a:r>
            <a:r>
              <a:rPr lang="en-US" sz="3600" u="sng" dirty="0"/>
              <a:t>BREATHING</a:t>
            </a:r>
            <a:r>
              <a:rPr lang="en-US" sz="3600" dirty="0"/>
              <a:t> Conditions: Sucking Chest Wound</a:t>
            </a:r>
          </a:p>
        </p:txBody>
      </p:sp>
      <p:graphicFrame>
        <p:nvGraphicFramePr>
          <p:cNvPr id="6" name="Table 5"/>
          <p:cNvGraphicFramePr>
            <a:graphicFrameLocks noGrp="1"/>
          </p:cNvGraphicFramePr>
          <p:nvPr>
            <p:extLst>
              <p:ext uri="{D42A27DB-BD31-4B8C-83A1-F6EECF244321}">
                <p14:modId xmlns:p14="http://schemas.microsoft.com/office/powerpoint/2010/main" val="1092146044"/>
              </p:ext>
            </p:extLst>
          </p:nvPr>
        </p:nvGraphicFramePr>
        <p:xfrm>
          <a:off x="426720" y="1690687"/>
          <a:ext cx="11338560" cy="3918633"/>
        </p:xfrm>
        <a:graphic>
          <a:graphicData uri="http://schemas.openxmlformats.org/drawingml/2006/table">
            <a:tbl>
              <a:tblPr firstRow="1" bandRow="1">
                <a:tableStyleId>{2D5ABB26-0587-4C30-8999-92F81FD0307C}</a:tableStyleId>
              </a:tblPr>
              <a:tblGrid>
                <a:gridCol w="5648960">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473234">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45399">
                <a:tc>
                  <a:txBody>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Open wound to chest wall with air passing though. </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Bubbling or sucking noises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Difficulty in breathing</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Chest pain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aseline="0" dirty="0">
                          <a:solidFill>
                            <a:schemeClr val="tx1"/>
                          </a:solidFill>
                          <a:latin typeface="Calibri" charset="0"/>
                          <a:ea typeface="Calibri" charset="0"/>
                          <a:cs typeface="Calibri" charset="0"/>
                        </a:rPr>
                        <a:t>Give OXYGEN</a:t>
                      </a:r>
                    </a:p>
                    <a:p>
                      <a:pPr marL="342900" lvl="0" indent="-342900">
                        <a:buFont typeface="Arial" charset="0"/>
                        <a:buChar char="•"/>
                      </a:pPr>
                      <a:r>
                        <a:rPr lang="en-US" sz="2400" baseline="0" dirty="0">
                          <a:solidFill>
                            <a:schemeClr val="tx1"/>
                          </a:solidFill>
                          <a:latin typeface="Calibri" charset="0"/>
                          <a:ea typeface="Calibri" charset="0"/>
                          <a:cs typeface="Calibri" charset="0"/>
                        </a:rPr>
                        <a:t>Place a THREE-SIDED DRESSING </a:t>
                      </a:r>
                    </a:p>
                    <a:p>
                      <a:pPr marL="800100" lvl="1" indent="-342900">
                        <a:buFont typeface="Arial" charset="0"/>
                        <a:buChar char="•"/>
                      </a:pPr>
                      <a:r>
                        <a:rPr lang="en-US" sz="2400" baseline="0" dirty="0">
                          <a:solidFill>
                            <a:schemeClr val="tx1"/>
                          </a:solidFill>
                          <a:latin typeface="Calibri" charset="0"/>
                          <a:ea typeface="Calibri" charset="0"/>
                          <a:cs typeface="Calibri" charset="0"/>
                        </a:rPr>
                        <a:t>Observe continuously to prevent dressing occlusion (tension </a:t>
                      </a:r>
                      <a:r>
                        <a:rPr lang="en-US" sz="2400" baseline="0" dirty="0" err="1">
                          <a:solidFill>
                            <a:schemeClr val="tx1"/>
                          </a:solidFill>
                          <a:latin typeface="Calibri" charset="0"/>
                          <a:ea typeface="Calibri" charset="0"/>
                          <a:cs typeface="Calibri" charset="0"/>
                        </a:rPr>
                        <a:t>pneumothroax</a:t>
                      </a:r>
                      <a:r>
                        <a:rPr lang="en-US" sz="2400" baseline="0" dirty="0">
                          <a:solidFill>
                            <a:schemeClr val="tx1"/>
                          </a:solidFill>
                          <a:latin typeface="Calibri" charset="0"/>
                          <a:ea typeface="Calibri" charset="0"/>
                          <a:cs typeface="Calibri" charset="0"/>
                        </a:rPr>
                        <a:t>) </a:t>
                      </a:r>
                    </a:p>
                    <a:p>
                      <a:pPr marL="342900" lvl="0" indent="-342900">
                        <a:buFont typeface="Arial" charset="0"/>
                        <a:buChar char="•"/>
                      </a:pPr>
                      <a:r>
                        <a:rPr lang="en-US" sz="2400" baseline="0" dirty="0">
                          <a:solidFill>
                            <a:schemeClr val="tx1"/>
                          </a:solidFill>
                          <a:latin typeface="Calibri" charset="0"/>
                          <a:ea typeface="Calibri" charset="0"/>
                          <a:cs typeface="Calibri" charset="0"/>
                        </a:rPr>
                        <a:t>Plan for rapid HANDOVER/TRANSFER for placement of a chest tube</a:t>
                      </a:r>
                      <a:endParaRPr lang="en-US" sz="2400" baseline="0" dirty="0">
                        <a:solidFill>
                          <a:srgbClr val="FF0000"/>
                        </a:solidFill>
                        <a:latin typeface="Calibri" charset="0"/>
                        <a:ea typeface="Calibri" charset="0"/>
                        <a:cs typeface="Calibri" charset="0"/>
                      </a:endParaRPr>
                    </a:p>
                    <a:p>
                      <a:pPr marL="800100" lvl="1" indent="-342900">
                        <a:buFont typeface="Arial" charset="0"/>
                        <a:buChar char="•"/>
                      </a:pPr>
                      <a:endParaRPr lang="en-US" sz="2400" baseline="0" dirty="0">
                        <a:solidFill>
                          <a:srgbClr val="FF0000"/>
                        </a:solidFill>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3"/>
          <a:stretch>
            <a:fillRect/>
          </a:stretch>
        </p:blipFill>
        <p:spPr>
          <a:xfrm>
            <a:off x="673922" y="564357"/>
            <a:ext cx="977900" cy="927100"/>
          </a:xfrm>
          <a:prstGeom prst="rect">
            <a:avLst/>
          </a:prstGeom>
        </p:spPr>
      </p:pic>
    </p:spTree>
    <p:extLst>
      <p:ext uri="{BB962C8B-B14F-4D97-AF65-F5344CB8AC3E}">
        <p14:creationId xmlns:p14="http://schemas.microsoft.com/office/powerpoint/2010/main" val="1002262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822" y="365125"/>
            <a:ext cx="10540178" cy="1325563"/>
          </a:xfrm>
        </p:spPr>
        <p:txBody>
          <a:bodyPr>
            <a:normAutofit/>
          </a:bodyPr>
          <a:lstStyle/>
          <a:p>
            <a:r>
              <a:rPr lang="en-US" sz="3600" dirty="0"/>
              <a:t>Critical </a:t>
            </a:r>
            <a:r>
              <a:rPr lang="en-US" sz="3600" u="sng" dirty="0"/>
              <a:t>BREATHING</a:t>
            </a:r>
            <a:r>
              <a:rPr lang="en-US" sz="3600" dirty="0"/>
              <a:t> Conditions: Flail Chest</a:t>
            </a:r>
          </a:p>
        </p:txBody>
      </p:sp>
      <p:graphicFrame>
        <p:nvGraphicFramePr>
          <p:cNvPr id="6" name="Table 5"/>
          <p:cNvGraphicFramePr>
            <a:graphicFrameLocks noGrp="1"/>
          </p:cNvGraphicFramePr>
          <p:nvPr>
            <p:extLst>
              <p:ext uri="{D42A27DB-BD31-4B8C-83A1-F6EECF244321}">
                <p14:modId xmlns:p14="http://schemas.microsoft.com/office/powerpoint/2010/main" val="2056388779"/>
              </p:ext>
            </p:extLst>
          </p:nvPr>
        </p:nvGraphicFramePr>
        <p:xfrm>
          <a:off x="426720" y="1690687"/>
          <a:ext cx="11338560" cy="3108960"/>
        </p:xfrm>
        <a:graphic>
          <a:graphicData uri="http://schemas.openxmlformats.org/drawingml/2006/table">
            <a:tbl>
              <a:tblPr firstRow="1" bandRow="1">
                <a:tableStyleId>{2D5ABB26-0587-4C30-8999-92F81FD0307C}</a:tableStyleId>
              </a:tblPr>
              <a:tblGrid>
                <a:gridCol w="5648960">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44464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78913">
                <a:tc>
                  <a:txBody>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Difficulty breathing</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Chest pain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Part of chest wall moving in the opposite direction of the rest of the chest when breathing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aseline="0" dirty="0">
                          <a:solidFill>
                            <a:schemeClr val="tx1"/>
                          </a:solidFill>
                          <a:latin typeface="Calibri" charset="0"/>
                          <a:ea typeface="Calibri" charset="0"/>
                          <a:cs typeface="Calibri" charset="0"/>
                        </a:rPr>
                        <a:t>Give OXYGEN and pain control</a:t>
                      </a:r>
                    </a:p>
                    <a:p>
                      <a:pPr marL="342900" lvl="0" indent="-342900">
                        <a:buFont typeface="Arial" charset="0"/>
                        <a:buChar char="•"/>
                      </a:pPr>
                      <a:r>
                        <a:rPr lang="en-US" sz="2400" baseline="0" dirty="0">
                          <a:solidFill>
                            <a:schemeClr val="tx1"/>
                          </a:solidFill>
                          <a:latin typeface="Calibri" charset="0"/>
                          <a:ea typeface="Calibri" charset="0"/>
                          <a:cs typeface="Calibri" charset="0"/>
                        </a:rPr>
                        <a:t>MONITOR for difficulty breathing and hypoxia </a:t>
                      </a:r>
                    </a:p>
                    <a:p>
                      <a:pPr marL="342900" lvl="0" indent="-342900">
                        <a:buFont typeface="Arial" charset="0"/>
                        <a:buChar char="•"/>
                      </a:pPr>
                      <a:r>
                        <a:rPr lang="en-US" sz="2400" baseline="0" dirty="0">
                          <a:solidFill>
                            <a:schemeClr val="tx1"/>
                          </a:solidFill>
                          <a:latin typeface="Calibri" charset="0"/>
                          <a:ea typeface="Calibri" charset="0"/>
                          <a:cs typeface="Calibri" charset="0"/>
                        </a:rPr>
                        <a:t>Plan for rapid HANDOVER/TRANSFER to provider capable of chest tube placement and advanced airway. </a:t>
                      </a:r>
                    </a:p>
                    <a:p>
                      <a:pPr marL="342900" lvl="0" indent="-342900">
                        <a:buFont typeface="Arial" charset="0"/>
                        <a:buChar char="•"/>
                      </a:pPr>
                      <a:endParaRPr lang="en-US" sz="2400" baseline="0" dirty="0">
                        <a:solidFill>
                          <a:srgbClr val="FF0000"/>
                        </a:solidFill>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3"/>
          <a:stretch>
            <a:fillRect/>
          </a:stretch>
        </p:blipFill>
        <p:spPr>
          <a:xfrm>
            <a:off x="673922" y="564357"/>
            <a:ext cx="977900" cy="927100"/>
          </a:xfrm>
          <a:prstGeom prst="rect">
            <a:avLst/>
          </a:prstGeom>
        </p:spPr>
      </p:pic>
      <p:sp>
        <p:nvSpPr>
          <p:cNvPr id="5" name="Rectangle 4"/>
          <p:cNvSpPr/>
          <p:nvPr/>
        </p:nvSpPr>
        <p:spPr>
          <a:xfrm>
            <a:off x="426721" y="4998877"/>
            <a:ext cx="11765280" cy="1785104"/>
          </a:xfrm>
          <a:prstGeom prst="rect">
            <a:avLst/>
          </a:prstGeom>
        </p:spPr>
        <p:txBody>
          <a:bodyPr wrap="square">
            <a:spAutoFit/>
          </a:bodyPr>
          <a:lstStyle/>
          <a:p>
            <a:pPr lvl="0">
              <a:defRPr/>
            </a:pPr>
            <a:r>
              <a:rPr lang="en-US" sz="2200" dirty="0">
                <a:latin typeface="Calibri" charset="0"/>
                <a:ea typeface="Calibri" charset="0"/>
                <a:cs typeface="Calibri" charset="0"/>
              </a:rPr>
              <a:t>Flail chest segments occur when ribs are broken in multiple places</a:t>
            </a:r>
          </a:p>
          <a:p>
            <a:pPr lvl="0">
              <a:defRPr/>
            </a:pPr>
            <a:endParaRPr lang="en-US" sz="2200" dirty="0">
              <a:latin typeface="Calibri" charset="0"/>
              <a:ea typeface="Calibri" charset="0"/>
              <a:cs typeface="Calibri" charset="0"/>
            </a:endParaRPr>
          </a:p>
          <a:p>
            <a:pPr lvl="0">
              <a:defRPr/>
            </a:pPr>
            <a:r>
              <a:rPr lang="en-US" sz="2200" dirty="0">
                <a:latin typeface="Calibri" charset="0"/>
                <a:ea typeface="Calibri" charset="0"/>
                <a:cs typeface="Calibri" charset="0"/>
              </a:rPr>
              <a:t>The free section moves abnormally with breathing and prevents the lung from expanding</a:t>
            </a:r>
          </a:p>
          <a:p>
            <a:pPr lvl="0">
              <a:defRPr/>
            </a:pPr>
            <a:endParaRPr lang="en-US" sz="2200" dirty="0">
              <a:latin typeface="Calibri" charset="0"/>
              <a:ea typeface="Calibri" charset="0"/>
              <a:cs typeface="Calibri" charset="0"/>
            </a:endParaRPr>
          </a:p>
          <a:p>
            <a:pPr lvl="0">
              <a:defRPr/>
            </a:pPr>
            <a:r>
              <a:rPr lang="en-US" sz="2200" dirty="0">
                <a:latin typeface="Calibri" charset="0"/>
                <a:ea typeface="Calibri" charset="0"/>
                <a:cs typeface="Calibri" charset="0"/>
              </a:rPr>
              <a:t>Likely damage to underlying lung tissue</a:t>
            </a:r>
          </a:p>
        </p:txBody>
      </p:sp>
    </p:spTree>
    <p:extLst>
      <p:ext uri="{BB962C8B-B14F-4D97-AF65-F5344CB8AC3E}">
        <p14:creationId xmlns:p14="http://schemas.microsoft.com/office/powerpoint/2010/main" val="1853006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38200" y="717550"/>
            <a:ext cx="10515600" cy="5422900"/>
          </a:xfrm>
          <a:prstGeom prst="rect">
            <a:avLst/>
          </a:prstGeom>
        </p:spPr>
      </p:pic>
    </p:spTree>
    <p:extLst>
      <p:ext uri="{BB962C8B-B14F-4D97-AF65-F5344CB8AC3E}">
        <p14:creationId xmlns:p14="http://schemas.microsoft.com/office/powerpoint/2010/main" val="589794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822" y="365125"/>
            <a:ext cx="10540178" cy="1325563"/>
          </a:xfrm>
        </p:spPr>
        <p:txBody>
          <a:bodyPr>
            <a:normAutofit/>
          </a:bodyPr>
          <a:lstStyle/>
          <a:p>
            <a:r>
              <a:rPr lang="en-US" sz="3600" dirty="0"/>
              <a:t>Critical </a:t>
            </a:r>
            <a:r>
              <a:rPr lang="en-US" sz="3600" u="sng" dirty="0"/>
              <a:t>BREATHING</a:t>
            </a:r>
            <a:r>
              <a:rPr lang="en-US" sz="3600" dirty="0"/>
              <a:t> Conditions: </a:t>
            </a:r>
            <a:r>
              <a:rPr lang="en-US" sz="3600" dirty="0" err="1"/>
              <a:t>Haemothorax</a:t>
            </a:r>
            <a:r>
              <a:rPr lang="en-US" sz="3600" dirty="0"/>
              <a:t> </a:t>
            </a:r>
          </a:p>
        </p:txBody>
      </p:sp>
      <p:graphicFrame>
        <p:nvGraphicFramePr>
          <p:cNvPr id="6" name="Table 5"/>
          <p:cNvGraphicFramePr>
            <a:graphicFrameLocks noGrp="1"/>
          </p:cNvGraphicFramePr>
          <p:nvPr>
            <p:extLst>
              <p:ext uri="{D42A27DB-BD31-4B8C-83A1-F6EECF244321}">
                <p14:modId xmlns:p14="http://schemas.microsoft.com/office/powerpoint/2010/main" val="31259930"/>
              </p:ext>
            </p:extLst>
          </p:nvPr>
        </p:nvGraphicFramePr>
        <p:xfrm>
          <a:off x="426720" y="1690687"/>
          <a:ext cx="11338560" cy="3036113"/>
        </p:xfrm>
        <a:graphic>
          <a:graphicData uri="http://schemas.openxmlformats.org/drawingml/2006/table">
            <a:tbl>
              <a:tblPr firstRow="1" bandRow="1">
                <a:tableStyleId>{2D5ABB26-0587-4C30-8999-92F81FD0307C}</a:tableStyleId>
              </a:tblPr>
              <a:tblGrid>
                <a:gridCol w="5648960">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44464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78913">
                <a:tc>
                  <a:txBody>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Difficulty breathing</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Decreased breath sounds on affected side</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Dull sounds with percussion on affected side</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i="0" baseline="0" dirty="0">
                          <a:solidFill>
                            <a:schemeClr val="tx1"/>
                          </a:solidFill>
                          <a:latin typeface="Calibri" charset="0"/>
                          <a:ea typeface="Calibri" charset="0"/>
                          <a:cs typeface="Calibri" charset="0"/>
                        </a:rPr>
                        <a:t>Large </a:t>
                      </a:r>
                      <a:r>
                        <a:rPr lang="en-US" sz="2400" i="0" baseline="0" dirty="0" err="1">
                          <a:solidFill>
                            <a:schemeClr val="tx1"/>
                          </a:solidFill>
                          <a:latin typeface="Calibri" charset="0"/>
                          <a:ea typeface="Calibri" charset="0"/>
                          <a:cs typeface="Calibri" charset="0"/>
                        </a:rPr>
                        <a:t>haemothorax</a:t>
                      </a:r>
                      <a:r>
                        <a:rPr lang="en-US" sz="2400" i="0" baseline="0" dirty="0">
                          <a:solidFill>
                            <a:schemeClr val="tx1"/>
                          </a:solidFill>
                          <a:latin typeface="Calibri" charset="0"/>
                          <a:ea typeface="Calibri" charset="0"/>
                          <a:cs typeface="Calibri" charset="0"/>
                        </a:rPr>
                        <a:t> may cause shock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aseline="0" dirty="0">
                          <a:solidFill>
                            <a:schemeClr val="tx1"/>
                          </a:solidFill>
                          <a:latin typeface="Calibri" charset="0"/>
                          <a:ea typeface="Calibri" charset="0"/>
                          <a:cs typeface="Calibri" charset="0"/>
                        </a:rPr>
                        <a:t>Give OXYGEN and IV FLUIDS</a:t>
                      </a:r>
                    </a:p>
                    <a:p>
                      <a:pPr marL="342900" lvl="0" indent="-342900">
                        <a:buFont typeface="Arial" charset="0"/>
                        <a:buChar char="•"/>
                      </a:pPr>
                      <a:r>
                        <a:rPr lang="en-US" sz="2400" baseline="0" dirty="0">
                          <a:solidFill>
                            <a:schemeClr val="tx1"/>
                          </a:solidFill>
                          <a:latin typeface="Calibri" charset="0"/>
                          <a:ea typeface="Calibri" charset="0"/>
                          <a:cs typeface="Calibri" charset="0"/>
                        </a:rPr>
                        <a:t>Plan for rapid HANDOVER/TRANSFER to </a:t>
                      </a:r>
                      <a:r>
                        <a:rPr lang="en-US" sz="2400" baseline="0" dirty="0" err="1">
                          <a:solidFill>
                            <a:schemeClr val="tx1"/>
                          </a:solidFill>
                          <a:latin typeface="Calibri" charset="0"/>
                          <a:ea typeface="Calibri" charset="0"/>
                          <a:cs typeface="Calibri" charset="0"/>
                        </a:rPr>
                        <a:t>centre</a:t>
                      </a:r>
                      <a:r>
                        <a:rPr lang="en-US" sz="2400" baseline="0" dirty="0">
                          <a:solidFill>
                            <a:schemeClr val="tx1"/>
                          </a:solidFill>
                          <a:latin typeface="Calibri" charset="0"/>
                          <a:ea typeface="Calibri" charset="0"/>
                          <a:cs typeface="Calibri" charset="0"/>
                        </a:rPr>
                        <a:t> capable of surgery</a:t>
                      </a:r>
                    </a:p>
                    <a:p>
                      <a:pPr marL="342900" lvl="0" indent="-342900">
                        <a:buFont typeface="Arial" charset="0"/>
                        <a:buChar char="•"/>
                      </a:pPr>
                      <a:endParaRPr lang="en-US" sz="2400" baseline="0" dirty="0">
                        <a:solidFill>
                          <a:schemeClr val="tx1"/>
                        </a:solidFill>
                        <a:latin typeface="Calibri" charset="0"/>
                        <a:ea typeface="Calibri" charset="0"/>
                        <a:cs typeface="Calibri" charset="0"/>
                      </a:endParaRPr>
                    </a:p>
                    <a:p>
                      <a:pPr marL="342900" lvl="0" indent="-342900">
                        <a:buFont typeface="Arial" charset="0"/>
                        <a:buChar char="•"/>
                      </a:pPr>
                      <a:endParaRPr lang="en-US" sz="2400" baseline="0" dirty="0">
                        <a:solidFill>
                          <a:srgbClr val="FF0000"/>
                        </a:solidFill>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3"/>
          <a:stretch>
            <a:fillRect/>
          </a:stretch>
        </p:blipFill>
        <p:spPr>
          <a:xfrm>
            <a:off x="673922" y="564357"/>
            <a:ext cx="977900" cy="927100"/>
          </a:xfrm>
          <a:prstGeom prst="rect">
            <a:avLst/>
          </a:prstGeom>
        </p:spPr>
      </p:pic>
      <p:sp>
        <p:nvSpPr>
          <p:cNvPr id="5" name="Rectangle 4"/>
          <p:cNvSpPr/>
          <p:nvPr/>
        </p:nvSpPr>
        <p:spPr>
          <a:xfrm>
            <a:off x="426720" y="5080157"/>
            <a:ext cx="11765280" cy="830997"/>
          </a:xfrm>
          <a:prstGeom prst="rect">
            <a:avLst/>
          </a:prstGeom>
        </p:spPr>
        <p:txBody>
          <a:bodyPr wrap="square">
            <a:spAutoFit/>
          </a:bodyPr>
          <a:lstStyle/>
          <a:p>
            <a:pPr lvl="0">
              <a:defRPr/>
            </a:pPr>
            <a:r>
              <a:rPr lang="en-US" sz="2400" dirty="0" err="1">
                <a:latin typeface="Calibri" charset="0"/>
                <a:ea typeface="Calibri" charset="0"/>
                <a:cs typeface="Calibri" charset="0"/>
              </a:rPr>
              <a:t>Haemothorax</a:t>
            </a:r>
            <a:r>
              <a:rPr lang="en-US" sz="2400" dirty="0">
                <a:latin typeface="Calibri" charset="0"/>
                <a:ea typeface="Calibri" charset="0"/>
                <a:cs typeface="Calibri" charset="0"/>
              </a:rPr>
              <a:t> occurs when there is blood in the space between the lungs and the chest wall</a:t>
            </a:r>
          </a:p>
          <a:p>
            <a:pPr lvl="0">
              <a:defRPr/>
            </a:pPr>
            <a:endParaRPr lang="en-US" sz="2400" dirty="0">
              <a:latin typeface="Calibri" charset="0"/>
              <a:ea typeface="Calibri" charset="0"/>
              <a:cs typeface="Calibri" charset="0"/>
            </a:endParaRPr>
          </a:p>
        </p:txBody>
      </p:sp>
    </p:spTree>
    <p:extLst>
      <p:ext uri="{BB962C8B-B14F-4D97-AF65-F5344CB8AC3E}">
        <p14:creationId xmlns:p14="http://schemas.microsoft.com/office/powerpoint/2010/main" val="943642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448" y="365125"/>
            <a:ext cx="9607351" cy="1325563"/>
          </a:xfrm>
        </p:spPr>
        <p:txBody>
          <a:bodyPr>
            <a:normAutofit/>
          </a:bodyPr>
          <a:lstStyle/>
          <a:p>
            <a:r>
              <a:rPr lang="en-US" sz="3400" dirty="0"/>
              <a:t>Critical </a:t>
            </a:r>
            <a:r>
              <a:rPr lang="en-US" sz="3400" u="sng" dirty="0"/>
              <a:t>CIRCULATORY</a:t>
            </a:r>
            <a:r>
              <a:rPr lang="en-US" sz="3400" dirty="0"/>
              <a:t> Conditions: Hypovolaemic Shock</a:t>
            </a:r>
            <a:endParaRPr lang="en-US" sz="3400" dirty="0">
              <a:solidFill>
                <a:srgbClr val="7030A0"/>
              </a:solidFill>
            </a:endParaRPr>
          </a:p>
        </p:txBody>
      </p:sp>
      <p:pic>
        <p:nvPicPr>
          <p:cNvPr id="3" name="Picture 2"/>
          <p:cNvPicPr>
            <a:picLocks noChangeAspect="1"/>
          </p:cNvPicPr>
          <p:nvPr/>
        </p:nvPicPr>
        <p:blipFill>
          <a:blip r:embed="rId3"/>
          <a:stretch>
            <a:fillRect/>
          </a:stretch>
        </p:blipFill>
        <p:spPr>
          <a:xfrm>
            <a:off x="568574" y="365124"/>
            <a:ext cx="1177874" cy="111823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7193970"/>
              </p:ext>
            </p:extLst>
          </p:nvPr>
        </p:nvGraphicFramePr>
        <p:xfrm>
          <a:off x="426720" y="1690687"/>
          <a:ext cx="11338560" cy="3291840"/>
        </p:xfrm>
        <a:graphic>
          <a:graphicData uri="http://schemas.openxmlformats.org/drawingml/2006/table">
            <a:tbl>
              <a:tblPr firstRow="1" bandRow="1">
                <a:tableStyleId>{2D5ABB26-0587-4C30-8999-92F81FD0307C}</a:tableStyleId>
              </a:tblPr>
              <a:tblGrid>
                <a:gridCol w="5648960">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444640">
                <a:tc>
                  <a:txBody>
                    <a:bodyPr/>
                    <a:lstStyle/>
                    <a:p>
                      <a:pPr algn="ctr"/>
                      <a:r>
                        <a:rPr lang="en-US" sz="22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78913">
                <a:tc>
                  <a:txBody>
                    <a:bodyPr/>
                    <a:lstStyle/>
                    <a:p>
                      <a:pPr marL="457200" lvl="0" indent="-457200">
                        <a:buFont typeface="Arial" charset="0"/>
                        <a:buChar char="•"/>
                      </a:pPr>
                      <a:r>
                        <a:rPr lang="en-US" sz="2000" dirty="0">
                          <a:latin typeface="Calibri" charset="0"/>
                          <a:ea typeface="Calibri" charset="0"/>
                          <a:cs typeface="Calibri" charset="0"/>
                        </a:rPr>
                        <a:t>Tachycardia</a:t>
                      </a:r>
                    </a:p>
                    <a:p>
                      <a:pPr marL="457200" lvl="0" indent="-457200">
                        <a:buFont typeface="Arial" charset="0"/>
                        <a:buChar char="•"/>
                      </a:pPr>
                      <a:r>
                        <a:rPr lang="en-US" sz="2000" dirty="0" err="1">
                          <a:latin typeface="Calibri" charset="0"/>
                          <a:ea typeface="Calibri" charset="0"/>
                          <a:cs typeface="Calibri" charset="0"/>
                        </a:rPr>
                        <a:t>Tachypnoea</a:t>
                      </a:r>
                      <a:endParaRPr lang="en-US" sz="2000" dirty="0">
                        <a:latin typeface="Calibri" charset="0"/>
                        <a:ea typeface="Calibri" charset="0"/>
                        <a:cs typeface="Calibri" charset="0"/>
                      </a:endParaRPr>
                    </a:p>
                    <a:p>
                      <a:pPr marL="457200" lvl="0" indent="-457200">
                        <a:buFont typeface="Arial" charset="0"/>
                        <a:buChar char="•"/>
                      </a:pPr>
                      <a:r>
                        <a:rPr lang="en-US" sz="2000" dirty="0">
                          <a:latin typeface="Calibri" charset="0"/>
                          <a:ea typeface="Calibri" charset="0"/>
                          <a:cs typeface="Calibri" charset="0"/>
                        </a:rPr>
                        <a:t>Pale skin</a:t>
                      </a:r>
                    </a:p>
                    <a:p>
                      <a:pPr marL="457200" lvl="0" indent="-457200">
                        <a:buFont typeface="Arial" charset="0"/>
                        <a:buChar char="•"/>
                      </a:pPr>
                      <a:r>
                        <a:rPr lang="en-US" sz="2000" dirty="0">
                          <a:latin typeface="Calibri" charset="0"/>
                          <a:ea typeface="Calibri" charset="0"/>
                          <a:cs typeface="Calibri" charset="0"/>
                        </a:rPr>
                        <a:t>Cold extremities</a:t>
                      </a:r>
                    </a:p>
                    <a:p>
                      <a:pPr marL="457200" lvl="0" indent="-457200">
                        <a:buFont typeface="Arial" charset="0"/>
                        <a:buChar char="•"/>
                      </a:pPr>
                      <a:r>
                        <a:rPr lang="en-US" sz="2000" dirty="0">
                          <a:latin typeface="Calibri" charset="0"/>
                          <a:ea typeface="Calibri" charset="0"/>
                          <a:cs typeface="Calibri" charset="0"/>
                        </a:rPr>
                        <a:t>Slow capillary refill</a:t>
                      </a:r>
                    </a:p>
                    <a:p>
                      <a:pPr marL="457200" lvl="0" indent="-457200">
                        <a:buFont typeface="Arial" charset="0"/>
                        <a:buChar char="•"/>
                      </a:pPr>
                      <a:r>
                        <a:rPr lang="en-US" sz="2000" dirty="0">
                          <a:latin typeface="Calibri" charset="0"/>
                          <a:ea typeface="Calibri" charset="0"/>
                          <a:cs typeface="Calibri" charset="0"/>
                        </a:rPr>
                        <a:t>May have dizziness/confusion/ altered</a:t>
                      </a:r>
                      <a:r>
                        <a:rPr lang="en-US" sz="2000" baseline="0" dirty="0">
                          <a:latin typeface="Calibri" charset="0"/>
                          <a:ea typeface="Calibri" charset="0"/>
                          <a:cs typeface="Calibri" charset="0"/>
                        </a:rPr>
                        <a:t> mental status </a:t>
                      </a:r>
                    </a:p>
                    <a:p>
                      <a:pPr marL="457200" lvl="0" indent="-457200">
                        <a:buFont typeface="Arial" charset="0"/>
                        <a:buChar char="•"/>
                      </a:pPr>
                      <a:r>
                        <a:rPr lang="en-US" sz="2000" baseline="0" dirty="0">
                          <a:latin typeface="Calibri" charset="0"/>
                          <a:ea typeface="Calibri" charset="0"/>
                          <a:cs typeface="Calibri" charset="0"/>
                        </a:rPr>
                        <a:t>External or internal bleeding (chest, abdomen, pelvis, femur, blood vessels </a:t>
                      </a:r>
                      <a:endParaRPr lang="en-US" sz="20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charset="0"/>
                        <a:buChar char="•"/>
                      </a:pPr>
                      <a:r>
                        <a:rPr lang="en-US" sz="2000" dirty="0">
                          <a:latin typeface="Calibri" charset="0"/>
                          <a:ea typeface="Calibri" charset="0"/>
                          <a:cs typeface="Calibri" charset="0"/>
                        </a:rPr>
                        <a:t>CONTROL BLEEDING</a:t>
                      </a:r>
                    </a:p>
                    <a:p>
                      <a:pPr marL="742950" lvl="1" indent="-285750">
                        <a:buFont typeface="Arial" charset="0"/>
                        <a:buChar char="•"/>
                      </a:pPr>
                      <a:r>
                        <a:rPr lang="en-US" sz="2000" dirty="0">
                          <a:latin typeface="Calibri" charset="0"/>
                          <a:ea typeface="Calibri" charset="0"/>
                          <a:cs typeface="Calibri" charset="0"/>
                        </a:rPr>
                        <a:t>Direct pressure</a:t>
                      </a:r>
                    </a:p>
                    <a:p>
                      <a:pPr marL="742950" lvl="1" indent="-285750">
                        <a:buFont typeface="Arial" charset="0"/>
                        <a:buChar char="•"/>
                      </a:pPr>
                      <a:r>
                        <a:rPr lang="en-US" sz="2000" dirty="0">
                          <a:latin typeface="Calibri" charset="0"/>
                          <a:ea typeface="Calibri" charset="0"/>
                          <a:cs typeface="Calibri" charset="0"/>
                        </a:rPr>
                        <a:t>Deep wound packing if wound is deep, open (gaping wound)</a:t>
                      </a:r>
                    </a:p>
                    <a:p>
                      <a:pPr marL="742950" lvl="1" indent="-285750">
                        <a:buFont typeface="Arial" charset="0"/>
                        <a:buChar char="•"/>
                      </a:pPr>
                      <a:r>
                        <a:rPr lang="en-US" sz="2000" dirty="0">
                          <a:latin typeface="Calibri" charset="0"/>
                          <a:ea typeface="Calibri" charset="0"/>
                          <a:cs typeface="Calibri" charset="0"/>
                        </a:rPr>
                        <a:t>Tourniquet (Uncontrolled</a:t>
                      </a:r>
                      <a:r>
                        <a:rPr lang="en-US" sz="2000" baseline="0" dirty="0">
                          <a:latin typeface="Calibri" charset="0"/>
                          <a:ea typeface="Calibri" charset="0"/>
                          <a:cs typeface="Calibri" charset="0"/>
                        </a:rPr>
                        <a:t> bleeding) </a:t>
                      </a:r>
                      <a:endParaRPr lang="en-US" sz="2000" dirty="0">
                        <a:latin typeface="Calibri" charset="0"/>
                        <a:ea typeface="Calibri" charset="0"/>
                        <a:cs typeface="Calibri" charset="0"/>
                      </a:endParaRPr>
                    </a:p>
                    <a:p>
                      <a:pPr marL="742950" lvl="1" indent="-285750">
                        <a:buFont typeface="Arial" charset="0"/>
                        <a:buChar char="•"/>
                      </a:pPr>
                      <a:r>
                        <a:rPr lang="en-US" sz="2000" dirty="0">
                          <a:latin typeface="Calibri" charset="0"/>
                          <a:ea typeface="Calibri" charset="0"/>
                          <a:cs typeface="Calibri" charset="0"/>
                        </a:rPr>
                        <a:t>Splint fractures, bind pelvis as needed </a:t>
                      </a:r>
                    </a:p>
                    <a:p>
                      <a:pPr marL="285750" lvl="0" indent="-285750">
                        <a:buFont typeface="Arial" charset="0"/>
                        <a:buChar char="•"/>
                      </a:pPr>
                      <a:r>
                        <a:rPr lang="en-US" sz="2000" dirty="0">
                          <a:latin typeface="Calibri" charset="0"/>
                          <a:ea typeface="Calibri" charset="0"/>
                          <a:cs typeface="Calibri" charset="0"/>
                        </a:rPr>
                        <a:t>Start 2 large</a:t>
                      </a:r>
                      <a:r>
                        <a:rPr lang="en-US" sz="2000" baseline="0" dirty="0">
                          <a:latin typeface="Calibri" charset="0"/>
                          <a:ea typeface="Calibri" charset="0"/>
                          <a:cs typeface="Calibri" charset="0"/>
                        </a:rPr>
                        <a:t> </a:t>
                      </a:r>
                      <a:r>
                        <a:rPr lang="en-US" sz="2000" dirty="0">
                          <a:latin typeface="Calibri" charset="0"/>
                          <a:ea typeface="Calibri" charset="0"/>
                          <a:cs typeface="Calibri" charset="0"/>
                        </a:rPr>
                        <a:t>IVs, give IV FLUIDS</a:t>
                      </a:r>
                    </a:p>
                    <a:p>
                      <a:pPr marL="285750" lvl="0" indent="-285750">
                        <a:buFont typeface="Arial" charset="0"/>
                        <a:buChar char="•"/>
                      </a:pPr>
                      <a:r>
                        <a:rPr lang="en-US" sz="2000" dirty="0">
                          <a:latin typeface="Calibri" charset="0"/>
                          <a:ea typeface="Calibri" charset="0"/>
                          <a:cs typeface="Calibri" charset="0"/>
                        </a:rPr>
                        <a:t>Plan for rapid HANDOVER/TRANSFER if large </a:t>
                      </a:r>
                      <a:r>
                        <a:rPr lang="en-US" sz="2000" dirty="0" err="1">
                          <a:latin typeface="Calibri" charset="0"/>
                          <a:ea typeface="Calibri" charset="0"/>
                          <a:cs typeface="Calibri" charset="0"/>
                        </a:rPr>
                        <a:t>haemothorax</a:t>
                      </a:r>
                      <a:r>
                        <a:rPr lang="en-US" sz="2000" dirty="0">
                          <a:latin typeface="Calibri" charset="0"/>
                          <a:ea typeface="Calibri" charset="0"/>
                          <a:cs typeface="Calibri" charset="0"/>
                        </a:rPr>
                        <a:t>/internal</a:t>
                      </a:r>
                      <a:r>
                        <a:rPr lang="en-US" sz="2000" baseline="0" dirty="0">
                          <a:latin typeface="Calibri" charset="0"/>
                          <a:ea typeface="Calibri" charset="0"/>
                          <a:cs typeface="Calibri" charset="0"/>
                        </a:rPr>
                        <a:t> haemorrhage </a:t>
                      </a:r>
                      <a:endParaRPr lang="en-US" sz="20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Rectangle 7"/>
          <p:cNvSpPr/>
          <p:nvPr/>
        </p:nvSpPr>
        <p:spPr>
          <a:xfrm>
            <a:off x="426720" y="4990782"/>
            <a:ext cx="11765280" cy="2123658"/>
          </a:xfrm>
          <a:prstGeom prst="rect">
            <a:avLst/>
          </a:prstGeom>
        </p:spPr>
        <p:txBody>
          <a:bodyPr wrap="square">
            <a:spAutoFit/>
          </a:bodyPr>
          <a:lstStyle/>
          <a:p>
            <a:pPr lvl="0">
              <a:defRPr/>
            </a:pPr>
            <a:r>
              <a:rPr lang="en-US" sz="2200" dirty="0">
                <a:latin typeface="Calibri" charset="0"/>
                <a:ea typeface="Calibri" charset="0"/>
                <a:cs typeface="Calibri" charset="0"/>
              </a:rPr>
              <a:t>Shock can result from rapid blood or fluid loss (burns)</a:t>
            </a:r>
          </a:p>
          <a:p>
            <a:pPr lvl="0">
              <a:defRPr/>
            </a:pPr>
            <a:endParaRPr lang="en-US" sz="2200" dirty="0">
              <a:latin typeface="Calibri" charset="0"/>
              <a:ea typeface="Calibri" charset="0"/>
              <a:cs typeface="Calibri" charset="0"/>
            </a:endParaRPr>
          </a:p>
          <a:p>
            <a:pPr lvl="0">
              <a:defRPr/>
            </a:pPr>
            <a:r>
              <a:rPr lang="en-US" sz="2200" dirty="0">
                <a:latin typeface="Calibri" charset="0"/>
                <a:ea typeface="Calibri" charset="0"/>
                <a:cs typeface="Calibri" charset="0"/>
              </a:rPr>
              <a:t>A patient in shock may have a normal blood pressure for a long time before decompensating.  </a:t>
            </a:r>
          </a:p>
          <a:p>
            <a:pPr lvl="0">
              <a:defRPr/>
            </a:pPr>
            <a:endParaRPr lang="en-US" sz="2200" dirty="0">
              <a:latin typeface="Calibri" charset="0"/>
              <a:ea typeface="Calibri" charset="0"/>
              <a:cs typeface="Calibri" charset="0"/>
            </a:endParaRPr>
          </a:p>
          <a:p>
            <a:pPr lvl="0">
              <a:defRPr/>
            </a:pPr>
            <a:r>
              <a:rPr lang="en-US" sz="2200" dirty="0">
                <a:latin typeface="Calibri" charset="0"/>
                <a:ea typeface="Calibri" charset="0"/>
                <a:cs typeface="Calibri" charset="0"/>
              </a:rPr>
              <a:t>Suspect hypovolaemic shock if there is severe bleeding and signs of poor perfusion </a:t>
            </a:r>
          </a:p>
          <a:p>
            <a:pPr lvl="0">
              <a:defRPr/>
            </a:pPr>
            <a:endParaRPr lang="en-US" sz="2200" dirty="0">
              <a:latin typeface="Calibri" charset="0"/>
              <a:ea typeface="Calibri" charset="0"/>
              <a:cs typeface="Calibri" charset="0"/>
            </a:endParaRPr>
          </a:p>
        </p:txBody>
      </p:sp>
      <p:sp>
        <p:nvSpPr>
          <p:cNvPr id="9" name="Rectangle 8"/>
          <p:cNvSpPr/>
          <p:nvPr/>
        </p:nvSpPr>
        <p:spPr>
          <a:xfrm>
            <a:off x="-565598" y="6052611"/>
            <a:ext cx="1554480" cy="1015663"/>
          </a:xfrm>
          <a:prstGeom prst="rect">
            <a:avLst/>
          </a:prstGeom>
          <a:noFill/>
        </p:spPr>
        <p:txBody>
          <a:bodyPr wrap="square" lIns="91440" tIns="45720" rIns="91440" bIns="45720">
            <a:spAutoFit/>
          </a:bodyPr>
          <a:lstStyle/>
          <a:p>
            <a:pPr algn="ctr"/>
            <a:r>
              <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1366021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448" y="365125"/>
            <a:ext cx="10161072" cy="1325563"/>
          </a:xfrm>
        </p:spPr>
        <p:txBody>
          <a:bodyPr>
            <a:normAutofit/>
          </a:bodyPr>
          <a:lstStyle/>
          <a:p>
            <a:r>
              <a:rPr lang="en-US" sz="3400" dirty="0"/>
              <a:t>Critical </a:t>
            </a:r>
            <a:r>
              <a:rPr lang="en-US" sz="3400" u="sng" dirty="0"/>
              <a:t>CIRCULATORY</a:t>
            </a:r>
            <a:r>
              <a:rPr lang="en-US" sz="3400" dirty="0"/>
              <a:t> Conditions: Pericardial Tamponade</a:t>
            </a:r>
            <a:endParaRPr lang="en-US" sz="3400" dirty="0">
              <a:solidFill>
                <a:srgbClr val="7030A0"/>
              </a:solidFill>
            </a:endParaRPr>
          </a:p>
        </p:txBody>
      </p:sp>
      <p:pic>
        <p:nvPicPr>
          <p:cNvPr id="3" name="Picture 2"/>
          <p:cNvPicPr>
            <a:picLocks noChangeAspect="1"/>
          </p:cNvPicPr>
          <p:nvPr/>
        </p:nvPicPr>
        <p:blipFill>
          <a:blip r:embed="rId3"/>
          <a:stretch>
            <a:fillRect/>
          </a:stretch>
        </p:blipFill>
        <p:spPr>
          <a:xfrm>
            <a:off x="568574" y="365124"/>
            <a:ext cx="1177874" cy="111823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057003818"/>
              </p:ext>
            </p:extLst>
          </p:nvPr>
        </p:nvGraphicFramePr>
        <p:xfrm>
          <a:off x="426720" y="1690687"/>
          <a:ext cx="11338560" cy="3840480"/>
        </p:xfrm>
        <a:graphic>
          <a:graphicData uri="http://schemas.openxmlformats.org/drawingml/2006/table">
            <a:tbl>
              <a:tblPr firstRow="1" bandRow="1">
                <a:tableStyleId>{2D5ABB26-0587-4C30-8999-92F81FD0307C}</a:tableStyleId>
              </a:tblPr>
              <a:tblGrid>
                <a:gridCol w="5648960">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44464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78913">
                <a:tc>
                  <a:txBody>
                    <a:bodyPr/>
                    <a:lstStyle/>
                    <a:p>
                      <a:pPr marL="285750" lvl="0" indent="-285750">
                        <a:buFont typeface="Arial" charset="0"/>
                        <a:buChar char="•"/>
                      </a:pPr>
                      <a:r>
                        <a:rPr lang="en-US" sz="2400" dirty="0">
                          <a:latin typeface="Calibri" charset="0"/>
                          <a:ea typeface="Calibri" charset="0"/>
                          <a:cs typeface="Calibri" charset="0"/>
                        </a:rPr>
                        <a:t>Signs of poor perfusion</a:t>
                      </a:r>
                    </a:p>
                    <a:p>
                      <a:pPr marL="742950" lvl="1" indent="-285750">
                        <a:buFont typeface="Arial" charset="0"/>
                        <a:buChar char="•"/>
                      </a:pPr>
                      <a:r>
                        <a:rPr lang="en-US" sz="2400" dirty="0">
                          <a:latin typeface="Calibri" charset="0"/>
                          <a:ea typeface="Calibri" charset="0"/>
                          <a:cs typeface="Calibri" charset="0"/>
                        </a:rPr>
                        <a:t>Tachycardia, </a:t>
                      </a:r>
                      <a:r>
                        <a:rPr lang="en-US" sz="2400" dirty="0" err="1">
                          <a:latin typeface="Calibri" charset="0"/>
                          <a:ea typeface="Calibri" charset="0"/>
                          <a:cs typeface="Calibri" charset="0"/>
                        </a:rPr>
                        <a:t>tachypnoea</a:t>
                      </a:r>
                      <a:r>
                        <a:rPr lang="en-US" sz="2400" dirty="0">
                          <a:latin typeface="Calibri" charset="0"/>
                          <a:ea typeface="Calibri" charset="0"/>
                          <a:cs typeface="Calibri" charset="0"/>
                        </a:rPr>
                        <a:t>, hypotension, pale skin, cold extremities, capillary refill &gt;3</a:t>
                      </a:r>
                      <a:r>
                        <a:rPr lang="en-US" sz="2400" baseline="0" dirty="0">
                          <a:latin typeface="Calibri" charset="0"/>
                          <a:ea typeface="Calibri" charset="0"/>
                          <a:cs typeface="Calibri" charset="0"/>
                        </a:rPr>
                        <a:t> seconds</a:t>
                      </a:r>
                      <a:endParaRPr lang="en-US" sz="2400" dirty="0">
                        <a:latin typeface="Calibri" charset="0"/>
                        <a:ea typeface="Calibri" charset="0"/>
                        <a:cs typeface="Calibri" charset="0"/>
                      </a:endParaRPr>
                    </a:p>
                    <a:p>
                      <a:pPr marL="285750" lvl="0" indent="-285750">
                        <a:buFont typeface="Arial" charset="0"/>
                        <a:buChar char="•"/>
                      </a:pPr>
                      <a:r>
                        <a:rPr lang="en-US" sz="2400" dirty="0">
                          <a:latin typeface="Calibri" charset="0"/>
                          <a:ea typeface="Calibri" charset="0"/>
                          <a:cs typeface="Calibri" charset="0"/>
                        </a:rPr>
                        <a:t>Distended neck veins</a:t>
                      </a:r>
                    </a:p>
                    <a:p>
                      <a:pPr marL="285750" lvl="0" indent="-285750">
                        <a:buFont typeface="Arial" charset="0"/>
                        <a:buChar char="•"/>
                      </a:pPr>
                      <a:r>
                        <a:rPr lang="en-US" sz="2400" dirty="0">
                          <a:latin typeface="Calibri" charset="0"/>
                          <a:ea typeface="Calibri" charset="0"/>
                          <a:cs typeface="Calibri" charset="0"/>
                        </a:rPr>
                        <a:t>Muffled heart sounds</a:t>
                      </a:r>
                    </a:p>
                    <a:p>
                      <a:pPr marL="285750" lvl="0" indent="-285750">
                        <a:buFont typeface="Arial" charset="0"/>
                        <a:buChar char="•"/>
                      </a:pPr>
                      <a:r>
                        <a:rPr lang="en-US" sz="2400" dirty="0">
                          <a:latin typeface="Calibri" charset="0"/>
                          <a:ea typeface="Calibri" charset="0"/>
                          <a:cs typeface="Calibri" charset="0"/>
                        </a:rPr>
                        <a:t>Dizziness, confusion, altered mental status</a:t>
                      </a:r>
                    </a:p>
                    <a:p>
                      <a:pPr marL="457200" lvl="0" indent="-457200">
                        <a:buFont typeface="Arial" charset="0"/>
                        <a:buChar char="•"/>
                      </a:pPr>
                      <a:endParaRPr lang="en-US" sz="24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charset="0"/>
                        <a:buChar char="•"/>
                      </a:pPr>
                      <a:r>
                        <a:rPr lang="en-US" sz="2400" dirty="0">
                          <a:latin typeface="Calibri" charset="0"/>
                          <a:ea typeface="Calibri" charset="0"/>
                          <a:cs typeface="Calibri" charset="0"/>
                        </a:rPr>
                        <a:t>Give IV fluids to improve heart</a:t>
                      </a:r>
                      <a:r>
                        <a:rPr lang="en-US" sz="2400" baseline="0" dirty="0">
                          <a:latin typeface="Calibri" charset="0"/>
                          <a:ea typeface="Calibri" charset="0"/>
                          <a:cs typeface="Calibri" charset="0"/>
                        </a:rPr>
                        <a:t> filling</a:t>
                      </a:r>
                    </a:p>
                    <a:p>
                      <a:pPr marL="285750" lvl="0" indent="-285750">
                        <a:buFont typeface="Arial" charset="0"/>
                        <a:buChar char="•"/>
                      </a:pPr>
                      <a:r>
                        <a:rPr lang="en-US" sz="2400" baseline="0" dirty="0">
                          <a:latin typeface="Calibri" charset="0"/>
                          <a:ea typeface="Calibri" charset="0"/>
                          <a:cs typeface="Calibri" charset="0"/>
                        </a:rPr>
                        <a:t>Plan for rapid HANDOVER/TRANSFER for provider capable of draining the fluid </a:t>
                      </a:r>
                      <a:endParaRPr lang="en-US" sz="24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Rectangle 7"/>
          <p:cNvSpPr/>
          <p:nvPr/>
        </p:nvSpPr>
        <p:spPr>
          <a:xfrm>
            <a:off x="426720" y="5621724"/>
            <a:ext cx="11765280" cy="1200329"/>
          </a:xfrm>
          <a:prstGeom prst="rect">
            <a:avLst/>
          </a:prstGeom>
        </p:spPr>
        <p:txBody>
          <a:bodyPr wrap="square">
            <a:spAutoFit/>
          </a:bodyPr>
          <a:lstStyle/>
          <a:p>
            <a:pPr lvl="0">
              <a:defRPr/>
            </a:pPr>
            <a:r>
              <a:rPr lang="en-US" sz="2400" dirty="0">
                <a:latin typeface="Calibri" charset="0"/>
                <a:ea typeface="Calibri" charset="0"/>
                <a:cs typeface="Calibri" charset="0"/>
              </a:rPr>
              <a:t>Pericardial tamponade occurs when fluid builds up in the sac around the heart</a:t>
            </a:r>
          </a:p>
          <a:p>
            <a:pPr lvl="0">
              <a:defRPr/>
            </a:pPr>
            <a:endParaRPr lang="en-US" sz="2400" dirty="0">
              <a:latin typeface="Calibri" charset="0"/>
              <a:ea typeface="Calibri" charset="0"/>
              <a:cs typeface="Calibri" charset="0"/>
            </a:endParaRPr>
          </a:p>
          <a:p>
            <a:pPr lvl="0">
              <a:defRPr/>
            </a:pPr>
            <a:r>
              <a:rPr lang="en-US" sz="2400" dirty="0">
                <a:latin typeface="Calibri" charset="0"/>
                <a:ea typeface="Calibri" charset="0"/>
                <a:cs typeface="Calibri" charset="0"/>
              </a:rPr>
              <a:t>Can collapse the chambers -&gt; prevent heart from filling </a:t>
            </a:r>
          </a:p>
        </p:txBody>
      </p:sp>
    </p:spTree>
    <p:extLst>
      <p:ext uri="{BB962C8B-B14F-4D97-AF65-F5344CB8AC3E}">
        <p14:creationId xmlns:p14="http://schemas.microsoft.com/office/powerpoint/2010/main" val="20267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70" y="365125"/>
            <a:ext cx="9392030" cy="1325563"/>
          </a:xfrm>
        </p:spPr>
        <p:txBody>
          <a:bodyPr/>
          <a:lstStyle/>
          <a:p>
            <a:r>
              <a:rPr lang="en-US" dirty="0"/>
              <a:t>Essential Skills</a:t>
            </a:r>
          </a:p>
        </p:txBody>
      </p:sp>
      <p:pic>
        <p:nvPicPr>
          <p:cNvPr id="5" name="Picture 4"/>
          <p:cNvPicPr>
            <a:picLocks noChangeAspect="1"/>
          </p:cNvPicPr>
          <p:nvPr/>
        </p:nvPicPr>
        <p:blipFill>
          <a:blip r:embed="rId3"/>
          <a:stretch>
            <a:fillRect/>
          </a:stretch>
        </p:blipFill>
        <p:spPr>
          <a:xfrm>
            <a:off x="693584" y="445974"/>
            <a:ext cx="1268186" cy="1235668"/>
          </a:xfrm>
          <a:prstGeom prst="rect">
            <a:avLst/>
          </a:prstGeom>
        </p:spPr>
      </p:pic>
      <p:sp>
        <p:nvSpPr>
          <p:cNvPr id="9" name="Text Placeholder 3"/>
          <p:cNvSpPr txBox="1">
            <a:spLocks/>
          </p:cNvSpPr>
          <p:nvPr/>
        </p:nvSpPr>
        <p:spPr>
          <a:xfrm>
            <a:off x="551843" y="1681642"/>
            <a:ext cx="11253713" cy="5176358"/>
          </a:xfrm>
          <a:prstGeom prst="rect">
            <a:avLst/>
          </a:prstGeom>
        </p:spPr>
        <p:txBody>
          <a:bodyPr vert="horz" lIns="91440" tIns="45720" rIns="91440" bIns="45720" numCol="2" rtlCol="0">
            <a:normAutofit fontScale="2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0040" indent="-301752">
              <a:lnSpc>
                <a:spcPct val="110000"/>
              </a:lnSpc>
            </a:pPr>
            <a:r>
              <a:rPr lang="en-US" sz="8000" dirty="0">
                <a:latin typeface="Calibri" charset="0"/>
                <a:ea typeface="Calibri" charset="0"/>
                <a:cs typeface="Calibri" charset="0"/>
              </a:rPr>
              <a:t>Cervical spine immobilization</a:t>
            </a:r>
          </a:p>
          <a:p>
            <a:pPr marL="320040" indent="-301752">
              <a:lnSpc>
                <a:spcPct val="110000"/>
              </a:lnSpc>
            </a:pPr>
            <a:r>
              <a:rPr lang="en-US" sz="8000" dirty="0">
                <a:latin typeface="Calibri" charset="0"/>
                <a:ea typeface="Calibri" charset="0"/>
                <a:cs typeface="Calibri" charset="0"/>
              </a:rPr>
              <a:t>Spine immobilization and log-roll </a:t>
            </a:r>
            <a:r>
              <a:rPr lang="en-US" sz="8000" dirty="0" err="1">
                <a:latin typeface="Calibri" charset="0"/>
                <a:ea typeface="Calibri" charset="0"/>
                <a:cs typeface="Calibri" charset="0"/>
              </a:rPr>
              <a:t>manoeuvre</a:t>
            </a:r>
            <a:r>
              <a:rPr lang="en-US" sz="8000" dirty="0">
                <a:latin typeface="Calibri" charset="0"/>
                <a:ea typeface="Calibri" charset="0"/>
                <a:cs typeface="Calibri" charset="0"/>
              </a:rPr>
              <a:t> </a:t>
            </a:r>
          </a:p>
          <a:p>
            <a:pPr marL="320040" indent="-301752">
              <a:lnSpc>
                <a:spcPct val="110000"/>
              </a:lnSpc>
            </a:pPr>
            <a:r>
              <a:rPr lang="en-US" sz="8000" dirty="0">
                <a:latin typeface="Calibri" charset="0"/>
                <a:ea typeface="Calibri" charset="0"/>
                <a:cs typeface="Calibri" charset="0"/>
              </a:rPr>
              <a:t>Jaw-thrust </a:t>
            </a:r>
            <a:r>
              <a:rPr lang="en-US" sz="8000" dirty="0" err="1">
                <a:latin typeface="Calibri" charset="0"/>
                <a:ea typeface="Calibri" charset="0"/>
                <a:cs typeface="Calibri" charset="0"/>
              </a:rPr>
              <a:t>manoeuvre</a:t>
            </a:r>
            <a:r>
              <a:rPr lang="en-US" sz="8000" dirty="0">
                <a:latin typeface="Calibri" charset="0"/>
                <a:ea typeface="Calibri" charset="0"/>
                <a:cs typeface="Calibri" charset="0"/>
              </a:rPr>
              <a:t> </a:t>
            </a:r>
          </a:p>
          <a:p>
            <a:pPr marL="320040" indent="-301752">
              <a:lnSpc>
                <a:spcPct val="110000"/>
              </a:lnSpc>
            </a:pPr>
            <a:r>
              <a:rPr lang="en-US" sz="8000" dirty="0">
                <a:latin typeface="Calibri" charset="0"/>
                <a:ea typeface="Calibri" charset="0"/>
                <a:cs typeface="Calibri" charset="0"/>
              </a:rPr>
              <a:t>Airway suctioning </a:t>
            </a:r>
          </a:p>
          <a:p>
            <a:pPr marL="320040" indent="-301752">
              <a:lnSpc>
                <a:spcPct val="110000"/>
              </a:lnSpc>
            </a:pPr>
            <a:r>
              <a:rPr lang="en-US" sz="8000" dirty="0">
                <a:latin typeface="Calibri" charset="0"/>
                <a:ea typeface="Calibri" charset="0"/>
                <a:cs typeface="Calibri" charset="0"/>
              </a:rPr>
              <a:t>Insertion of oropharyngeal and nasopharyngeal airway </a:t>
            </a:r>
          </a:p>
          <a:p>
            <a:pPr marL="320040" indent="-301752">
              <a:lnSpc>
                <a:spcPct val="110000"/>
              </a:lnSpc>
            </a:pPr>
            <a:r>
              <a:rPr lang="en-US" sz="8000" dirty="0">
                <a:latin typeface="Calibri" charset="0"/>
                <a:ea typeface="Calibri" charset="0"/>
                <a:cs typeface="Calibri" charset="0"/>
              </a:rPr>
              <a:t>Recovery position </a:t>
            </a:r>
          </a:p>
          <a:p>
            <a:pPr marL="320040" indent="-301752">
              <a:lnSpc>
                <a:spcPct val="110000"/>
              </a:lnSpc>
            </a:pPr>
            <a:r>
              <a:rPr lang="en-US" sz="8000" dirty="0">
                <a:latin typeface="Calibri" charset="0"/>
                <a:ea typeface="Calibri" charset="0"/>
                <a:cs typeface="Calibri" charset="0"/>
              </a:rPr>
              <a:t>Oxygen delivery </a:t>
            </a:r>
          </a:p>
          <a:p>
            <a:pPr marL="320040" indent="-301752">
              <a:lnSpc>
                <a:spcPct val="110000"/>
              </a:lnSpc>
            </a:pPr>
            <a:r>
              <a:rPr lang="en-US" sz="8000" dirty="0">
                <a:latin typeface="Calibri" charset="0"/>
                <a:ea typeface="Calibri" charset="0"/>
                <a:cs typeface="Calibri" charset="0"/>
              </a:rPr>
              <a:t>Bag-valve-mask ventilation</a:t>
            </a:r>
          </a:p>
          <a:p>
            <a:pPr marL="320040" indent="-301752">
              <a:lnSpc>
                <a:spcPct val="110000"/>
              </a:lnSpc>
            </a:pPr>
            <a:r>
              <a:rPr lang="en-US" sz="8000" dirty="0">
                <a:latin typeface="Calibri" charset="0"/>
                <a:ea typeface="Calibri" charset="0"/>
                <a:cs typeface="Calibri" charset="0"/>
              </a:rPr>
              <a:t>Needle decompression for tension pneumothorax </a:t>
            </a:r>
          </a:p>
          <a:p>
            <a:pPr marL="320040" indent="-301752">
              <a:lnSpc>
                <a:spcPct val="110000"/>
              </a:lnSpc>
            </a:pPr>
            <a:r>
              <a:rPr lang="en-US" sz="8000" dirty="0">
                <a:latin typeface="Calibri" charset="0"/>
                <a:ea typeface="Calibri" charset="0"/>
                <a:cs typeface="Calibri" charset="0"/>
              </a:rPr>
              <a:t>Three-sided dressing for a sucking chest wound </a:t>
            </a:r>
          </a:p>
          <a:p>
            <a:pPr marL="320040" indent="-301752">
              <a:lnSpc>
                <a:spcPct val="110000"/>
              </a:lnSpc>
            </a:pPr>
            <a:r>
              <a:rPr lang="en-US" sz="8000" dirty="0">
                <a:latin typeface="Calibri" charset="0"/>
                <a:ea typeface="Calibri" charset="0"/>
                <a:cs typeface="Calibri" charset="0"/>
              </a:rPr>
              <a:t>Direct pressure for haemorrhage control, including deep wound packing </a:t>
            </a:r>
          </a:p>
          <a:p>
            <a:pPr marL="320040" indent="-301752">
              <a:lnSpc>
                <a:spcPct val="110000"/>
              </a:lnSpc>
            </a:pPr>
            <a:r>
              <a:rPr lang="en-US" sz="8000" dirty="0">
                <a:latin typeface="Calibri" charset="0"/>
                <a:ea typeface="Calibri" charset="0"/>
                <a:cs typeface="Calibri" charset="0"/>
              </a:rPr>
              <a:t>Tourniquet for haemorrhage control</a:t>
            </a:r>
          </a:p>
          <a:p>
            <a:pPr marL="320040" indent="-301752">
              <a:lnSpc>
                <a:spcPct val="110000"/>
              </a:lnSpc>
            </a:pPr>
            <a:r>
              <a:rPr lang="en-US" sz="8000" dirty="0">
                <a:latin typeface="Calibri" charset="0"/>
                <a:ea typeface="Calibri" charset="0"/>
                <a:cs typeface="Calibri" charset="0"/>
              </a:rPr>
              <a:t>IV line insertion </a:t>
            </a:r>
          </a:p>
          <a:p>
            <a:pPr marL="320040" indent="-301752">
              <a:lnSpc>
                <a:spcPct val="110000"/>
              </a:lnSpc>
            </a:pPr>
            <a:r>
              <a:rPr lang="en-US" sz="8000" dirty="0">
                <a:latin typeface="Calibri" charset="0"/>
                <a:ea typeface="Calibri" charset="0"/>
                <a:cs typeface="Calibri" charset="0"/>
              </a:rPr>
              <a:t>IV fluid resuscitation </a:t>
            </a:r>
          </a:p>
          <a:p>
            <a:pPr marL="320040" indent="-301752">
              <a:lnSpc>
                <a:spcPct val="110000"/>
              </a:lnSpc>
            </a:pPr>
            <a:r>
              <a:rPr lang="en-US" sz="8000" dirty="0">
                <a:latin typeface="Calibri" charset="0"/>
                <a:ea typeface="Calibri" charset="0"/>
                <a:cs typeface="Calibri" charset="0"/>
              </a:rPr>
              <a:t>AVPU and GCS assessment </a:t>
            </a:r>
          </a:p>
          <a:p>
            <a:pPr marL="320040" indent="-301752">
              <a:lnSpc>
                <a:spcPct val="110000"/>
              </a:lnSpc>
            </a:pPr>
            <a:r>
              <a:rPr lang="en-US" sz="8000" dirty="0">
                <a:latin typeface="Calibri" charset="0"/>
                <a:ea typeface="Calibri" charset="0"/>
                <a:cs typeface="Calibri" charset="0"/>
              </a:rPr>
              <a:t>Pelvic binding </a:t>
            </a:r>
          </a:p>
          <a:p>
            <a:pPr marL="320040" indent="-301752">
              <a:lnSpc>
                <a:spcPct val="110000"/>
              </a:lnSpc>
            </a:pPr>
            <a:r>
              <a:rPr lang="en-US" sz="8000" dirty="0">
                <a:latin typeface="Calibri" charset="0"/>
                <a:ea typeface="Calibri" charset="0"/>
                <a:cs typeface="Calibri" charset="0"/>
              </a:rPr>
              <a:t>Basic fracture immobilization </a:t>
            </a:r>
          </a:p>
          <a:p>
            <a:pPr marL="320040" indent="-301752">
              <a:lnSpc>
                <a:spcPct val="110000"/>
              </a:lnSpc>
            </a:pPr>
            <a:r>
              <a:rPr lang="en-US" sz="8000" dirty="0">
                <a:latin typeface="Calibri" charset="0"/>
                <a:ea typeface="Calibri" charset="0"/>
                <a:cs typeface="Calibri" charset="0"/>
              </a:rPr>
              <a:t>Trauma secondary survey </a:t>
            </a:r>
          </a:p>
          <a:p>
            <a:pPr marL="320040" indent="-301752">
              <a:lnSpc>
                <a:spcPct val="110000"/>
              </a:lnSpc>
            </a:pPr>
            <a:r>
              <a:rPr lang="en-US" sz="8000" dirty="0">
                <a:latin typeface="Calibri" charset="0"/>
                <a:ea typeface="Calibri" charset="0"/>
                <a:cs typeface="Calibri" charset="0"/>
              </a:rPr>
              <a:t> Basic wound management, including irrigation (washing) </a:t>
            </a:r>
          </a:p>
          <a:p>
            <a:pPr marL="320040" indent="-301752">
              <a:lnSpc>
                <a:spcPct val="110000"/>
              </a:lnSpc>
            </a:pPr>
            <a:r>
              <a:rPr lang="en-US" sz="8000" dirty="0">
                <a:latin typeface="Calibri" charset="0"/>
                <a:ea typeface="Calibri" charset="0"/>
                <a:cs typeface="Calibri" charset="0"/>
              </a:rPr>
              <a:t>Burn management</a:t>
            </a:r>
            <a:endParaRPr lang="en-US" sz="8000" dirty="0">
              <a:latin typeface="Calibri" charset="0"/>
              <a:ea typeface="Calibri" charset="0"/>
              <a:cs typeface="Calibri" charset="0"/>
              <a:sym typeface="Calibri"/>
            </a:endParaRPr>
          </a:p>
          <a:p>
            <a:pPr marL="457200" lvl="0" indent="-330200">
              <a:lnSpc>
                <a:spcPct val="150000"/>
              </a:lnSpc>
              <a:spcBef>
                <a:spcPts val="0"/>
              </a:spcBef>
              <a:buClr>
                <a:schemeClr val="dk1"/>
              </a:buClr>
              <a:buSzPct val="100000"/>
            </a:pPr>
            <a:endParaRPr lang="en" sz="8000" dirty="0">
              <a:latin typeface="Calibri" charset="0"/>
              <a:ea typeface="Calibri" charset="0"/>
              <a:cs typeface="Calibri" charset="0"/>
              <a:sym typeface="Lato"/>
            </a:endParaRPr>
          </a:p>
          <a:p>
            <a:pPr>
              <a:spcBef>
                <a:spcPts val="0"/>
              </a:spcBef>
              <a:buSzPct val="25000"/>
            </a:pPr>
            <a:endParaRPr lang="en" sz="8000" dirty="0">
              <a:solidFill>
                <a:schemeClr val="dk1"/>
              </a:solidFill>
              <a:ea typeface="Calibri"/>
              <a:cs typeface="Calibri"/>
              <a:sym typeface="Calibri"/>
            </a:endParaRPr>
          </a:p>
          <a:p>
            <a:endParaRPr lang="en-US" sz="8000" dirty="0"/>
          </a:p>
          <a:p>
            <a:pPr marL="320040" indent="-301752"/>
            <a:endParaRPr lang="en-US" sz="2200" dirty="0">
              <a:latin typeface="Calibri" charset="0"/>
              <a:ea typeface="Calibri" charset="0"/>
              <a:cs typeface="Calibri" charset="0"/>
            </a:endParaRPr>
          </a:p>
        </p:txBody>
      </p:sp>
    </p:spTree>
    <p:extLst>
      <p:ext uri="{BB962C8B-B14F-4D97-AF65-F5344CB8AC3E}">
        <p14:creationId xmlns:p14="http://schemas.microsoft.com/office/powerpoint/2010/main" val="1884310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60" y="365125"/>
            <a:ext cx="10322560" cy="1325563"/>
          </a:xfrm>
        </p:spPr>
        <p:txBody>
          <a:bodyPr>
            <a:normAutofit/>
          </a:bodyPr>
          <a:lstStyle/>
          <a:p>
            <a:r>
              <a:rPr lang="en-US" sz="3600" dirty="0"/>
              <a:t>Critical </a:t>
            </a:r>
            <a:r>
              <a:rPr lang="en-US" sz="3600" u="sng" dirty="0"/>
              <a:t>DISABILITY </a:t>
            </a:r>
            <a:r>
              <a:rPr lang="en-US" sz="3600" dirty="0"/>
              <a:t>Conditions: Severe Head Injury </a:t>
            </a:r>
            <a:endParaRPr lang="en-US" sz="36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20900182"/>
              </p:ext>
            </p:extLst>
          </p:nvPr>
        </p:nvGraphicFramePr>
        <p:xfrm>
          <a:off x="426720" y="1690687"/>
          <a:ext cx="11338560" cy="4712754"/>
        </p:xfrm>
        <a:graphic>
          <a:graphicData uri="http://schemas.openxmlformats.org/drawingml/2006/table">
            <a:tbl>
              <a:tblPr firstRow="1" bandRow="1">
                <a:tableStyleId>{2D5ABB26-0587-4C30-8999-92F81FD0307C}</a:tableStyleId>
              </a:tblPr>
              <a:tblGrid>
                <a:gridCol w="5648960">
                  <a:extLst>
                    <a:ext uri="{9D8B030D-6E8A-4147-A177-3AD203B41FA5}">
                      <a16:colId xmlns:a16="http://schemas.microsoft.com/office/drawing/2014/main" val="20000"/>
                    </a:ext>
                  </a:extLst>
                </a:gridCol>
                <a:gridCol w="5689600">
                  <a:extLst>
                    <a:ext uri="{9D8B030D-6E8A-4147-A177-3AD203B41FA5}">
                      <a16:colId xmlns:a16="http://schemas.microsoft.com/office/drawing/2014/main" val="20001"/>
                    </a:ext>
                  </a:extLst>
                </a:gridCol>
              </a:tblGrid>
              <a:tr h="43424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55554">
                <a:tc>
                  <a:txBody>
                    <a:bodyPr/>
                    <a:lstStyle/>
                    <a:p>
                      <a:pPr marL="342900" lvl="0" indent="-342900">
                        <a:buFont typeface="Arial" charset="0"/>
                        <a:buChar char="•"/>
                      </a:pPr>
                      <a:r>
                        <a:rPr lang="en-US" sz="2200" dirty="0">
                          <a:latin typeface="Calibri" charset="0"/>
                          <a:ea typeface="Calibri" charset="0"/>
                          <a:cs typeface="Calibri" charset="0"/>
                        </a:rPr>
                        <a:t>Visual changes</a:t>
                      </a:r>
                    </a:p>
                    <a:p>
                      <a:pPr marL="342900" lvl="0" indent="-342900">
                        <a:buFont typeface="Arial" charset="0"/>
                        <a:buChar char="•"/>
                      </a:pPr>
                      <a:r>
                        <a:rPr lang="en-US" sz="2200" dirty="0">
                          <a:latin typeface="Calibri" charset="0"/>
                          <a:ea typeface="Calibri" charset="0"/>
                          <a:cs typeface="Calibri" charset="0"/>
                        </a:rPr>
                        <a:t>Memory loss</a:t>
                      </a:r>
                    </a:p>
                    <a:p>
                      <a:pPr marL="342900" lvl="0" indent="-342900">
                        <a:buFont typeface="Arial" charset="0"/>
                        <a:buChar char="•"/>
                      </a:pPr>
                      <a:r>
                        <a:rPr lang="en-US" sz="2200" dirty="0">
                          <a:latin typeface="Calibri" charset="0"/>
                          <a:ea typeface="Calibri" charset="0"/>
                          <a:cs typeface="Calibri" charset="0"/>
                        </a:rPr>
                        <a:t>Seizures/convulsions</a:t>
                      </a:r>
                    </a:p>
                    <a:p>
                      <a:pPr marL="342900" lvl="0" indent="-342900">
                        <a:buFont typeface="Arial" charset="0"/>
                        <a:buChar char="•"/>
                      </a:pPr>
                      <a:r>
                        <a:rPr lang="en-US" sz="2200" dirty="0">
                          <a:latin typeface="Calibri" charset="0"/>
                          <a:ea typeface="Calibri" charset="0"/>
                          <a:cs typeface="Calibri" charset="0"/>
                        </a:rPr>
                        <a:t>Vomiting</a:t>
                      </a:r>
                    </a:p>
                    <a:p>
                      <a:pPr marL="342900" lvl="0" indent="-342900">
                        <a:buFont typeface="Arial" charset="0"/>
                        <a:buChar char="•"/>
                      </a:pPr>
                      <a:r>
                        <a:rPr lang="en-US" sz="2200" dirty="0">
                          <a:latin typeface="Calibri" charset="0"/>
                          <a:ea typeface="Calibri" charset="0"/>
                          <a:cs typeface="Calibri" charset="0"/>
                        </a:rPr>
                        <a:t>Headaches</a:t>
                      </a:r>
                    </a:p>
                    <a:p>
                      <a:pPr marL="342900" lvl="0" indent="-342900">
                        <a:buFont typeface="Arial" charset="0"/>
                        <a:buChar char="•"/>
                      </a:pPr>
                      <a:r>
                        <a:rPr lang="en-US" sz="2200" dirty="0">
                          <a:latin typeface="Calibri" charset="0"/>
                          <a:ea typeface="Calibri" charset="0"/>
                          <a:cs typeface="Calibri" charset="0"/>
                        </a:rPr>
                        <a:t>Altered mental status or other neurologic deficit</a:t>
                      </a:r>
                    </a:p>
                    <a:p>
                      <a:pPr marL="342900" lvl="0" indent="-342900">
                        <a:buFont typeface="Arial" charset="0"/>
                        <a:buChar char="•"/>
                      </a:pPr>
                      <a:r>
                        <a:rPr lang="en-US" sz="2200" dirty="0">
                          <a:latin typeface="Calibri" charset="0"/>
                          <a:ea typeface="Calibri" charset="0"/>
                          <a:cs typeface="Calibri" charset="0"/>
                        </a:rPr>
                        <a:t>Scalp wound and/or skull deformity</a:t>
                      </a:r>
                    </a:p>
                    <a:p>
                      <a:pPr marL="342900" lvl="0" indent="-342900">
                        <a:buFont typeface="Arial" charset="0"/>
                        <a:buChar char="•"/>
                      </a:pPr>
                      <a:r>
                        <a:rPr lang="en-US" sz="2200" dirty="0">
                          <a:latin typeface="Calibri" charset="0"/>
                          <a:ea typeface="Calibri" charset="0"/>
                          <a:cs typeface="Calibri" charset="0"/>
                        </a:rPr>
                        <a:t>Bruising to head (especially around eyes or behind ears)</a:t>
                      </a:r>
                    </a:p>
                    <a:p>
                      <a:pPr marL="342900" lvl="0" indent="-342900">
                        <a:buFont typeface="Arial" charset="0"/>
                        <a:buChar char="•"/>
                      </a:pPr>
                      <a:r>
                        <a:rPr lang="en-US" sz="2200" dirty="0">
                          <a:latin typeface="Calibri" charset="0"/>
                          <a:ea typeface="Calibri" charset="0"/>
                          <a:cs typeface="Calibri" charset="0"/>
                        </a:rPr>
                        <a:t>Blood or fluid from ears or nose</a:t>
                      </a:r>
                    </a:p>
                    <a:p>
                      <a:pPr marL="342900" lvl="0" indent="-342900">
                        <a:buFont typeface="Arial" charset="0"/>
                        <a:buChar char="•"/>
                      </a:pPr>
                      <a:r>
                        <a:rPr lang="en-US" sz="2200" dirty="0">
                          <a:latin typeface="Calibri" charset="0"/>
                          <a:ea typeface="Calibri" charset="0"/>
                          <a:cs typeface="Calibri" charset="0"/>
                        </a:rPr>
                        <a:t>Unequal pupils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charset="0"/>
                        <a:buChar char="•"/>
                      </a:pPr>
                      <a:r>
                        <a:rPr lang="en-US" sz="2200" dirty="0">
                          <a:latin typeface="Calibri" charset="0"/>
                          <a:ea typeface="Calibri" charset="0"/>
                          <a:cs typeface="Calibri" charset="0"/>
                        </a:rPr>
                        <a:t>IMMOBILIZE</a:t>
                      </a:r>
                      <a:r>
                        <a:rPr lang="en-US" sz="2200" baseline="0" dirty="0">
                          <a:latin typeface="Calibri" charset="0"/>
                          <a:ea typeface="Calibri" charset="0"/>
                          <a:cs typeface="Calibri" charset="0"/>
                        </a:rPr>
                        <a:t> the spine, use LOG-ROLL technique to examine the back</a:t>
                      </a:r>
                    </a:p>
                    <a:p>
                      <a:pPr marL="285750" lvl="0" indent="-285750">
                        <a:buFont typeface="Arial" charset="0"/>
                        <a:buChar char="•"/>
                      </a:pPr>
                      <a:r>
                        <a:rPr lang="en-US" sz="2200" baseline="0" dirty="0">
                          <a:latin typeface="Calibri" charset="0"/>
                          <a:ea typeface="Calibri" charset="0"/>
                          <a:cs typeface="Calibri" charset="0"/>
                        </a:rPr>
                        <a:t>Use GCS (AVPU in children) to assess</a:t>
                      </a:r>
                    </a:p>
                    <a:p>
                      <a:pPr marL="285750" lvl="0" indent="-285750">
                        <a:buFont typeface="Arial" charset="0"/>
                        <a:buChar char="•"/>
                      </a:pPr>
                      <a:r>
                        <a:rPr lang="en-US" sz="2200" baseline="0" dirty="0">
                          <a:latin typeface="Calibri" charset="0"/>
                          <a:ea typeface="Calibri" charset="0"/>
                          <a:cs typeface="Calibri" charset="0"/>
                        </a:rPr>
                        <a:t>Frequently reassess ABCDE</a:t>
                      </a:r>
                    </a:p>
                    <a:p>
                      <a:pPr marL="285750" lvl="0" indent="-285750">
                        <a:buFont typeface="Arial" charset="0"/>
                        <a:buChar char="•"/>
                      </a:pPr>
                      <a:r>
                        <a:rPr lang="en-US" sz="2200" dirty="0">
                          <a:latin typeface="Calibri" charset="0"/>
                          <a:ea typeface="Calibri" charset="0"/>
                          <a:cs typeface="Calibri" charset="0"/>
                        </a:rPr>
                        <a:t>If</a:t>
                      </a:r>
                      <a:r>
                        <a:rPr lang="en-US" sz="2200" baseline="0" dirty="0">
                          <a:latin typeface="Calibri" charset="0"/>
                          <a:ea typeface="Calibri" charset="0"/>
                          <a:cs typeface="Calibri" charset="0"/>
                        </a:rPr>
                        <a:t> concern for open skull fracture, give IV ANTIBIOTICS per protocol</a:t>
                      </a:r>
                    </a:p>
                    <a:p>
                      <a:pPr marL="285750" lvl="0" indent="-285750">
                        <a:buFont typeface="Arial" charset="0"/>
                        <a:buChar char="•"/>
                      </a:pPr>
                      <a:r>
                        <a:rPr lang="en-US" sz="2200" baseline="0" dirty="0">
                          <a:latin typeface="Calibri" charset="0"/>
                          <a:ea typeface="Calibri" charset="0"/>
                          <a:cs typeface="Calibri" charset="0"/>
                        </a:rPr>
                        <a:t>CHECK glucose, give as needed</a:t>
                      </a:r>
                    </a:p>
                    <a:p>
                      <a:pPr marL="285750" lvl="0" indent="-285750">
                        <a:buFont typeface="Arial" charset="0"/>
                        <a:buChar char="•"/>
                      </a:pPr>
                      <a:r>
                        <a:rPr lang="en-US" sz="2200" baseline="0" dirty="0">
                          <a:latin typeface="Calibri" charset="0"/>
                          <a:ea typeface="Calibri" charset="0"/>
                          <a:cs typeface="Calibri" charset="0"/>
                        </a:rPr>
                        <a:t>Do not give food/drink by mouth</a:t>
                      </a:r>
                    </a:p>
                    <a:p>
                      <a:pPr marL="285750" lvl="0" indent="-285750">
                        <a:buFont typeface="Arial" charset="0"/>
                        <a:buChar char="•"/>
                      </a:pPr>
                      <a:r>
                        <a:rPr lang="en-US" sz="2200" baseline="0" dirty="0">
                          <a:latin typeface="Calibri" charset="0"/>
                          <a:ea typeface="Calibri" charset="0"/>
                          <a:cs typeface="Calibri" charset="0"/>
                        </a:rPr>
                        <a:t>Plan for rapid HANDOVER/TRANSFER</a:t>
                      </a:r>
                      <a:endParaRPr lang="en-US" sz="22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3"/>
          <a:stretch>
            <a:fillRect/>
          </a:stretch>
        </p:blipFill>
        <p:spPr>
          <a:xfrm>
            <a:off x="426720" y="365125"/>
            <a:ext cx="1158240" cy="1111284"/>
          </a:xfrm>
          <a:prstGeom prst="rect">
            <a:avLst/>
          </a:prstGeom>
        </p:spPr>
      </p:pic>
    </p:spTree>
    <p:extLst>
      <p:ext uri="{BB962C8B-B14F-4D97-AF65-F5344CB8AC3E}">
        <p14:creationId xmlns:p14="http://schemas.microsoft.com/office/powerpoint/2010/main" val="249797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Head Injury	</a:t>
            </a:r>
          </a:p>
        </p:txBody>
      </p:sp>
      <p:sp>
        <p:nvSpPr>
          <p:cNvPr id="3" name="Content Placeholder 2"/>
          <p:cNvSpPr>
            <a:spLocks noGrp="1"/>
          </p:cNvSpPr>
          <p:nvPr>
            <p:ph idx="1"/>
          </p:nvPr>
        </p:nvSpPr>
        <p:spPr>
          <a:xfrm>
            <a:off x="838200" y="2128996"/>
            <a:ext cx="10515600" cy="4351338"/>
          </a:xfrm>
        </p:spPr>
        <p:txBody>
          <a:bodyPr/>
          <a:lstStyle/>
          <a:p>
            <a:pPr marL="0" lvl="0" indent="0">
              <a:spcBef>
                <a:spcPts val="0"/>
              </a:spcBef>
              <a:buClr>
                <a:schemeClr val="dk1"/>
              </a:buClr>
              <a:buSzPct val="25000"/>
              <a:buNone/>
            </a:pPr>
            <a:r>
              <a:rPr lang="en-US" sz="3200" b="1" dirty="0">
                <a:solidFill>
                  <a:srgbClr val="FF0000"/>
                </a:solidFill>
                <a:latin typeface="Calibri" charset="0"/>
                <a:ea typeface="Calibri" charset="0"/>
                <a:cs typeface="Calibri" charset="0"/>
                <a:sym typeface="Calibri"/>
              </a:rPr>
              <a:t>R</a:t>
            </a:r>
            <a:r>
              <a:rPr lang="en-US" b="1" dirty="0">
                <a:solidFill>
                  <a:srgbClr val="FF0000"/>
                </a:solidFill>
                <a:latin typeface="Calibri" charset="0"/>
                <a:ea typeface="Calibri" charset="0"/>
                <a:cs typeface="Calibri" charset="0"/>
                <a:sym typeface="Lato"/>
              </a:rPr>
              <a:t>EMEMBER</a:t>
            </a:r>
            <a:r>
              <a:rPr lang="en-US" dirty="0">
                <a:solidFill>
                  <a:schemeClr val="dk1"/>
                </a:solidFill>
                <a:latin typeface="Calibri" charset="0"/>
                <a:ea typeface="Calibri" charset="0"/>
                <a:cs typeface="Calibri" charset="0"/>
                <a:sym typeface="Lato"/>
              </a:rPr>
              <a:t> </a:t>
            </a:r>
            <a:r>
              <a:rPr lang="en-US" dirty="0">
                <a:latin typeface="Calibri" charset="0"/>
                <a:ea typeface="Calibri" charset="0"/>
                <a:cs typeface="Calibri" charset="0"/>
                <a:sym typeface="Lato"/>
              </a:rPr>
              <a:t>…………</a:t>
            </a:r>
          </a:p>
          <a:p>
            <a:pPr marL="0" lvl="0" indent="0">
              <a:spcBef>
                <a:spcPts val="0"/>
              </a:spcBef>
              <a:buClr>
                <a:schemeClr val="dk1"/>
              </a:buClr>
              <a:buSzPct val="25000"/>
              <a:buNone/>
            </a:pPr>
            <a:endParaRPr lang="en-US" dirty="0">
              <a:latin typeface="Calibri" charset="0"/>
              <a:ea typeface="Calibri" charset="0"/>
              <a:cs typeface="Calibri" charset="0"/>
              <a:sym typeface="Lato"/>
            </a:endParaRPr>
          </a:p>
          <a:p>
            <a:pPr marL="0" lvl="0" indent="0">
              <a:spcBef>
                <a:spcPts val="0"/>
              </a:spcBef>
              <a:buClr>
                <a:schemeClr val="dk1"/>
              </a:buClr>
              <a:buSzPct val="25000"/>
              <a:buNone/>
            </a:pPr>
            <a:r>
              <a:rPr lang="en-US" dirty="0">
                <a:latin typeface="Calibri" charset="0"/>
                <a:ea typeface="Calibri" charset="0"/>
                <a:cs typeface="Calibri" charset="0"/>
                <a:sym typeface="Lato"/>
              </a:rPr>
              <a:t>The skull is rigid and bleeding will cause increased pressure on the brain.  Once the pressure is too high, it will prevent blood from entering the skull and </a:t>
            </a:r>
            <a:r>
              <a:rPr lang="en-US" dirty="0" err="1">
                <a:latin typeface="Calibri" charset="0"/>
                <a:ea typeface="Calibri" charset="0"/>
                <a:cs typeface="Calibri" charset="0"/>
                <a:sym typeface="Lato"/>
              </a:rPr>
              <a:t>perfusing</a:t>
            </a:r>
            <a:r>
              <a:rPr lang="en-US" dirty="0">
                <a:latin typeface="Calibri" charset="0"/>
                <a:ea typeface="Calibri" charset="0"/>
                <a:cs typeface="Calibri" charset="0"/>
                <a:sym typeface="Lato"/>
              </a:rPr>
              <a:t> the brain.  Eventually it will squeeze part of the brain through the base of the skull, causing death.</a:t>
            </a:r>
          </a:p>
          <a:p>
            <a:pPr marL="0" lvl="0" indent="0">
              <a:spcBef>
                <a:spcPts val="0"/>
              </a:spcBef>
              <a:buClr>
                <a:schemeClr val="dk1"/>
              </a:buClr>
              <a:buSzPct val="25000"/>
              <a:buNone/>
            </a:pPr>
            <a:endParaRPr lang="en-US" dirty="0">
              <a:latin typeface="Calibri" charset="0"/>
              <a:ea typeface="Calibri" charset="0"/>
              <a:cs typeface="Calibri" charset="0"/>
              <a:sym typeface="Lato"/>
            </a:endParaRPr>
          </a:p>
          <a:p>
            <a:pPr marL="0" lvl="0" indent="0">
              <a:spcBef>
                <a:spcPts val="0"/>
              </a:spcBef>
              <a:buClr>
                <a:schemeClr val="dk1"/>
              </a:buClr>
              <a:buSzPct val="25000"/>
              <a:buNone/>
            </a:pPr>
            <a:endParaRPr lang="en-US" dirty="0">
              <a:latin typeface="Calibri" charset="0"/>
              <a:ea typeface="Calibri" charset="0"/>
              <a:cs typeface="Calibri" charset="0"/>
              <a:sym typeface="Lato"/>
            </a:endParaRPr>
          </a:p>
        </p:txBody>
      </p:sp>
      <p:sp>
        <p:nvSpPr>
          <p:cNvPr id="7" name="Rectangle 6"/>
          <p:cNvSpPr/>
          <p:nvPr/>
        </p:nvSpPr>
        <p:spPr>
          <a:xfrm>
            <a:off x="10216171" y="0"/>
            <a:ext cx="1554480" cy="3939540"/>
          </a:xfrm>
          <a:prstGeom prst="rect">
            <a:avLst/>
          </a:prstGeom>
          <a:noFill/>
        </p:spPr>
        <p:txBody>
          <a:bodyPr wrap="square" lIns="91440" tIns="45720" rIns="91440" bIns="45720">
            <a:spAutoFit/>
          </a:bodyPr>
          <a:lstStyle/>
          <a:p>
            <a:pPr algn="ctr"/>
            <a:r>
              <a:rPr lang="en-US" sz="2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607194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59243"/>
            <a:ext cx="9755038" cy="4817720"/>
          </a:xfrm>
        </p:spPr>
        <p:txBody>
          <a:bodyPr/>
          <a:lstStyle/>
          <a:p>
            <a:pPr marL="0" lvl="0" indent="0">
              <a:spcBef>
                <a:spcPts val="0"/>
              </a:spcBef>
              <a:buClr>
                <a:schemeClr val="dk1"/>
              </a:buClr>
              <a:buSzPct val="25000"/>
              <a:buNone/>
            </a:pPr>
            <a:r>
              <a:rPr lang="en-US" sz="4000" b="1" dirty="0">
                <a:solidFill>
                  <a:srgbClr val="FF0000"/>
                </a:solidFill>
                <a:latin typeface="Calibri" charset="0"/>
                <a:ea typeface="Calibri" charset="0"/>
                <a:cs typeface="Calibri" charset="0"/>
                <a:sym typeface="Calibri"/>
              </a:rPr>
              <a:t>R</a:t>
            </a:r>
            <a:r>
              <a:rPr lang="en-US" sz="4000" b="1" dirty="0">
                <a:solidFill>
                  <a:srgbClr val="FF0000"/>
                </a:solidFill>
                <a:latin typeface="Calibri" charset="0"/>
                <a:ea typeface="Calibri" charset="0"/>
                <a:cs typeface="Calibri" charset="0"/>
                <a:sym typeface="Lato"/>
              </a:rPr>
              <a:t>EMEMBER</a:t>
            </a:r>
            <a:r>
              <a:rPr lang="en-US" sz="4000" dirty="0">
                <a:solidFill>
                  <a:schemeClr val="dk1"/>
                </a:solidFill>
                <a:latin typeface="Calibri" charset="0"/>
                <a:ea typeface="Calibri" charset="0"/>
                <a:cs typeface="Calibri" charset="0"/>
                <a:sym typeface="Lato"/>
              </a:rPr>
              <a:t> </a:t>
            </a:r>
            <a:r>
              <a:rPr lang="en-US" sz="4000" dirty="0">
                <a:latin typeface="Calibri" charset="0"/>
                <a:ea typeface="Calibri" charset="0"/>
                <a:cs typeface="Calibri" charset="0"/>
                <a:sym typeface="Lato"/>
              </a:rPr>
              <a:t>…………</a:t>
            </a:r>
          </a:p>
          <a:p>
            <a:pPr marL="0" lvl="0" indent="0">
              <a:spcBef>
                <a:spcPts val="0"/>
              </a:spcBef>
              <a:buClr>
                <a:schemeClr val="dk1"/>
              </a:buClr>
              <a:buSzPct val="25000"/>
              <a:buNone/>
            </a:pPr>
            <a:endParaRPr lang="en-US" dirty="0">
              <a:latin typeface="Calibri" charset="0"/>
              <a:ea typeface="Calibri" charset="0"/>
              <a:cs typeface="Calibri" charset="0"/>
              <a:sym typeface="Lato"/>
            </a:endParaRPr>
          </a:p>
          <a:p>
            <a:pPr marL="0" lvl="0" indent="0">
              <a:spcBef>
                <a:spcPts val="0"/>
              </a:spcBef>
              <a:buClr>
                <a:schemeClr val="dk1"/>
              </a:buClr>
              <a:buSzPct val="25000"/>
              <a:buNone/>
            </a:pPr>
            <a:r>
              <a:rPr lang="en-US" dirty="0">
                <a:solidFill>
                  <a:schemeClr val="dk1"/>
                </a:solidFill>
                <a:latin typeface="Calibri" charset="0"/>
                <a:ea typeface="Calibri" charset="0"/>
                <a:cs typeface="Calibri" charset="0"/>
                <a:sym typeface="Lato"/>
              </a:rPr>
              <a:t>People who initially appear uninjured may have hidden life-threatening injuries such as internal bleeding</a:t>
            </a:r>
          </a:p>
          <a:p>
            <a:pPr marL="0" lvl="0" indent="0">
              <a:spcBef>
                <a:spcPts val="0"/>
              </a:spcBef>
              <a:buClr>
                <a:schemeClr val="dk1"/>
              </a:buClr>
              <a:buSzPct val="25000"/>
              <a:buNone/>
            </a:pPr>
            <a:endParaRPr lang="en-US" dirty="0">
              <a:solidFill>
                <a:schemeClr val="dk1"/>
              </a:solidFill>
              <a:latin typeface="Calibri" charset="0"/>
              <a:ea typeface="Calibri" charset="0"/>
              <a:cs typeface="Calibri" charset="0"/>
              <a:sym typeface="Lato"/>
            </a:endParaRPr>
          </a:p>
          <a:p>
            <a:pPr marL="0" lvl="0" indent="0">
              <a:spcBef>
                <a:spcPts val="0"/>
              </a:spcBef>
              <a:buClr>
                <a:schemeClr val="dk1"/>
              </a:buClr>
              <a:buSzPct val="25000"/>
              <a:buNone/>
            </a:pPr>
            <a:r>
              <a:rPr lang="en-US" dirty="0">
                <a:solidFill>
                  <a:schemeClr val="dk1"/>
                </a:solidFill>
                <a:latin typeface="Calibri" charset="0"/>
                <a:ea typeface="Calibri" charset="0"/>
                <a:cs typeface="Calibri" charset="0"/>
                <a:sym typeface="Lato"/>
              </a:rPr>
              <a:t>It is very important to reassess trauma patients frequently using the primary survey (repeat frequently) </a:t>
            </a:r>
          </a:p>
          <a:p>
            <a:pPr marL="0" lvl="0" indent="0">
              <a:spcBef>
                <a:spcPts val="0"/>
              </a:spcBef>
              <a:buClr>
                <a:schemeClr val="dk1"/>
              </a:buClr>
              <a:buSzPct val="25000"/>
              <a:buNone/>
            </a:pPr>
            <a:endParaRPr lang="en-US" dirty="0">
              <a:solidFill>
                <a:schemeClr val="dk1"/>
              </a:solidFill>
              <a:latin typeface="Calibri" charset="0"/>
              <a:ea typeface="Calibri" charset="0"/>
              <a:cs typeface="Calibri" charset="0"/>
              <a:sym typeface="Lato"/>
            </a:endParaRPr>
          </a:p>
          <a:p>
            <a:pPr marL="0" lvl="0" indent="0">
              <a:spcBef>
                <a:spcPts val="0"/>
              </a:spcBef>
              <a:buClr>
                <a:schemeClr val="dk1"/>
              </a:buClr>
              <a:buSzPct val="25000"/>
              <a:buNone/>
            </a:pPr>
            <a:r>
              <a:rPr lang="en-US" dirty="0">
                <a:solidFill>
                  <a:schemeClr val="dk1"/>
                </a:solidFill>
                <a:latin typeface="Calibri" charset="0"/>
                <a:ea typeface="Calibri" charset="0"/>
                <a:cs typeface="Calibri" charset="0"/>
                <a:sym typeface="Lato"/>
              </a:rPr>
              <a:t>Vital signs should be checked at </a:t>
            </a:r>
            <a:r>
              <a:rPr lang="en-US" dirty="0">
                <a:solidFill>
                  <a:srgbClr val="FF0000"/>
                </a:solidFill>
                <a:latin typeface="Calibri" charset="0"/>
                <a:ea typeface="Calibri" charset="0"/>
                <a:cs typeface="Calibri" charset="0"/>
                <a:sym typeface="Lato"/>
              </a:rPr>
              <a:t>the end </a:t>
            </a:r>
            <a:r>
              <a:rPr lang="en-US" dirty="0">
                <a:solidFill>
                  <a:schemeClr val="dk1"/>
                </a:solidFill>
                <a:latin typeface="Calibri" charset="0"/>
                <a:ea typeface="Calibri" charset="0"/>
                <a:cs typeface="Calibri" charset="0"/>
                <a:sym typeface="Lato"/>
              </a:rPr>
              <a:t>of the primary survey but do not delay interventions for vital signs </a:t>
            </a:r>
            <a:endParaRPr lang="en-US" dirty="0">
              <a:solidFill>
                <a:schemeClr val="dk1"/>
              </a:solidFill>
              <a:latin typeface="Calibri" charset="0"/>
              <a:ea typeface="Calibri" charset="0"/>
              <a:cs typeface="Calibri" charset="0"/>
              <a:sym typeface="Calibri"/>
            </a:endParaRPr>
          </a:p>
          <a:p>
            <a:pPr algn="ctr"/>
            <a:endParaRPr lang="en-US" dirty="0"/>
          </a:p>
        </p:txBody>
      </p:sp>
      <p:sp>
        <p:nvSpPr>
          <p:cNvPr id="7" name="Rectangle 6"/>
          <p:cNvSpPr/>
          <p:nvPr/>
        </p:nvSpPr>
        <p:spPr>
          <a:xfrm>
            <a:off x="10216171" y="0"/>
            <a:ext cx="1554480" cy="3939540"/>
          </a:xfrm>
          <a:prstGeom prst="rect">
            <a:avLst/>
          </a:prstGeom>
          <a:noFill/>
        </p:spPr>
        <p:txBody>
          <a:bodyPr wrap="square" lIns="91440" tIns="45720" rIns="91440" bIns="45720">
            <a:spAutoFit/>
          </a:bodyPr>
          <a:lstStyle/>
          <a:p>
            <a:pPr algn="ctr"/>
            <a:r>
              <a:rPr lang="en-US" sz="2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
        <p:nvSpPr>
          <p:cNvPr id="4" name="Title 1"/>
          <p:cNvSpPr>
            <a:spLocks noGrp="1"/>
          </p:cNvSpPr>
          <p:nvPr>
            <p:ph type="title"/>
          </p:nvPr>
        </p:nvSpPr>
        <p:spPr>
          <a:xfrm>
            <a:off x="838200" y="222885"/>
            <a:ext cx="10515600" cy="1325563"/>
          </a:xfrm>
        </p:spPr>
        <p:txBody>
          <a:bodyPr/>
          <a:lstStyle/>
          <a:p>
            <a:r>
              <a:rPr lang="en-US" dirty="0"/>
              <a:t>Trauma Primary Survey 	</a:t>
            </a:r>
          </a:p>
        </p:txBody>
      </p:sp>
    </p:spTree>
    <p:extLst>
      <p:ext uri="{BB962C8B-B14F-4D97-AF65-F5344CB8AC3E}">
        <p14:creationId xmlns:p14="http://schemas.microsoft.com/office/powerpoint/2010/main" val="2130290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Workbook Question 2</a:t>
            </a:r>
          </a:p>
        </p:txBody>
      </p:sp>
      <p:sp>
        <p:nvSpPr>
          <p:cNvPr id="3" name="Content Placeholder 2"/>
          <p:cNvSpPr>
            <a:spLocks noGrp="1"/>
          </p:cNvSpPr>
          <p:nvPr>
            <p:ph idx="1"/>
          </p:nvPr>
        </p:nvSpPr>
        <p:spPr>
          <a:xfrm>
            <a:off x="838200" y="2061881"/>
            <a:ext cx="10515600" cy="4115081"/>
          </a:xfrm>
        </p:spPr>
        <p:txBody>
          <a:bodyPr/>
          <a:lstStyle/>
          <a:p>
            <a:pPr marL="0" indent="0">
              <a:buNone/>
            </a:pPr>
            <a:r>
              <a:rPr lang="en-US" dirty="0"/>
              <a:t>Using the workbook section above, list </a:t>
            </a:r>
            <a:r>
              <a:rPr lang="en-US"/>
              <a:t>five important conditions </a:t>
            </a:r>
            <a:r>
              <a:rPr lang="en-US" dirty="0"/>
              <a:t>to recognize in the primary survey:</a:t>
            </a:r>
          </a:p>
          <a:p>
            <a:pPr marL="0" indent="0">
              <a:buNone/>
            </a:pPr>
            <a:endParaRPr lang="en-US" dirty="0"/>
          </a:p>
          <a:p>
            <a:pPr marL="0" indent="0">
              <a:buNone/>
            </a:pPr>
            <a:r>
              <a:rPr lang="en-US" dirty="0"/>
              <a:t>1.</a:t>
            </a:r>
          </a:p>
          <a:p>
            <a:pPr marL="0" indent="0">
              <a:buNone/>
            </a:pPr>
            <a:r>
              <a:rPr lang="en-US" dirty="0"/>
              <a:t>2.</a:t>
            </a:r>
          </a:p>
          <a:p>
            <a:pPr marL="0" indent="0">
              <a:buNone/>
            </a:pPr>
            <a:r>
              <a:rPr lang="en-US" dirty="0"/>
              <a:t>3.</a:t>
            </a:r>
          </a:p>
          <a:p>
            <a:pPr marL="0" indent="0">
              <a:buNone/>
            </a:pPr>
            <a:r>
              <a:rPr lang="en-US" dirty="0"/>
              <a:t>4.</a:t>
            </a:r>
          </a:p>
          <a:p>
            <a:pPr marL="0" indent="0">
              <a:buNone/>
            </a:pPr>
            <a:r>
              <a:rPr lang="en-US" dirty="0"/>
              <a:t>5. </a:t>
            </a:r>
          </a:p>
        </p:txBody>
      </p:sp>
      <p:pic>
        <p:nvPicPr>
          <p:cNvPr id="5" name="Picture 4"/>
          <p:cNvPicPr>
            <a:picLocks noChangeAspect="1"/>
          </p:cNvPicPr>
          <p:nvPr/>
        </p:nvPicPr>
        <p:blipFill>
          <a:blip r:embed="rId3"/>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11039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65425"/>
            <a:ext cx="10515600" cy="1325563"/>
          </a:xfrm>
        </p:spPr>
        <p:txBody>
          <a:bodyPr/>
          <a:lstStyle/>
          <a:p>
            <a:r>
              <a:rPr lang="en-US" dirty="0"/>
              <a:t>The </a:t>
            </a:r>
            <a:r>
              <a:rPr lang="en-US"/>
              <a:t>SAMPLE History </a:t>
            </a:r>
            <a:endParaRPr lang="en-US" dirty="0"/>
          </a:p>
        </p:txBody>
      </p:sp>
      <p:pic>
        <p:nvPicPr>
          <p:cNvPr id="4" name="Picture 3"/>
          <p:cNvPicPr>
            <a:picLocks noChangeAspect="1"/>
          </p:cNvPicPr>
          <p:nvPr/>
        </p:nvPicPr>
        <p:blipFill>
          <a:blip r:embed="rId3"/>
          <a:stretch>
            <a:fillRect/>
          </a:stretch>
        </p:blipFill>
        <p:spPr>
          <a:xfrm>
            <a:off x="6492949" y="1883971"/>
            <a:ext cx="2752651" cy="2682069"/>
          </a:xfrm>
          <a:prstGeom prst="rect">
            <a:avLst/>
          </a:prstGeom>
        </p:spPr>
      </p:pic>
    </p:spTree>
    <p:extLst>
      <p:ext uri="{BB962C8B-B14F-4D97-AF65-F5344CB8AC3E}">
        <p14:creationId xmlns:p14="http://schemas.microsoft.com/office/powerpoint/2010/main" val="1614868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Signs and Symptoms</a:t>
            </a:r>
          </a:p>
        </p:txBody>
      </p:sp>
      <p:sp>
        <p:nvSpPr>
          <p:cNvPr id="3" name="Content Placeholder 2"/>
          <p:cNvSpPr>
            <a:spLocks noGrp="1"/>
          </p:cNvSpPr>
          <p:nvPr>
            <p:ph idx="1"/>
          </p:nvPr>
        </p:nvSpPr>
        <p:spPr>
          <a:xfrm>
            <a:off x="1276350" y="1952626"/>
            <a:ext cx="10077450" cy="4351338"/>
          </a:xfrm>
        </p:spPr>
        <p:txBody>
          <a:bodyPr>
            <a:noAutofit/>
          </a:bodyPr>
          <a:lstStyle/>
          <a:p>
            <a:r>
              <a:rPr lang="en-US" sz="2400" b="1" dirty="0"/>
              <a:t>ASK:</a:t>
            </a:r>
            <a:endParaRPr lang="en-US" sz="2400" dirty="0"/>
          </a:p>
          <a:p>
            <a:pPr lvl="1"/>
            <a:r>
              <a:rPr lang="en-US" dirty="0"/>
              <a:t>Are there changes in the person’s voice such as a hoarse or raspy voice?</a:t>
            </a:r>
          </a:p>
          <a:p>
            <a:pPr lvl="1"/>
            <a:r>
              <a:rPr lang="en-US" dirty="0"/>
              <a:t>Does the person have any difficulty with breathing?</a:t>
            </a:r>
            <a:endParaRPr lang="en-US" i="1" dirty="0"/>
          </a:p>
          <a:p>
            <a:pPr lvl="1"/>
            <a:endParaRPr lang="en-US" i="1" dirty="0"/>
          </a:p>
          <a:p>
            <a:r>
              <a:rPr lang="en-US" sz="2400" dirty="0">
                <a:solidFill>
                  <a:srgbClr val="FF0000"/>
                </a:solidFill>
              </a:rPr>
              <a:t>THINK</a:t>
            </a:r>
            <a:endParaRPr lang="en-US" sz="2400" dirty="0"/>
          </a:p>
          <a:p>
            <a:pPr lvl="1"/>
            <a:r>
              <a:rPr lang="en-US" dirty="0"/>
              <a:t>Changes in voice in association with injury to the head, neck or with burns may suggest airway swelling</a:t>
            </a:r>
          </a:p>
          <a:p>
            <a:pPr lvl="1"/>
            <a:r>
              <a:rPr lang="en-US" dirty="0"/>
              <a:t>Problems with breathing may develop over time and may not be obvious in the ABCDE survey</a:t>
            </a:r>
          </a:p>
          <a:p>
            <a:pPr lvl="2"/>
            <a:r>
              <a:rPr lang="en-US" sz="2400" dirty="0"/>
              <a:t>May suggest injury to lungs, ribs, muscles, chest wall or spinal injury </a:t>
            </a:r>
          </a:p>
          <a:p>
            <a:pPr lvl="1"/>
            <a:endParaRPr lang="en-US" dirty="0"/>
          </a:p>
        </p:txBody>
      </p:sp>
      <p:sp>
        <p:nvSpPr>
          <p:cNvPr id="4" name="Rectangle 3"/>
          <p:cNvSpPr/>
          <p:nvPr/>
        </p:nvSpPr>
        <p:spPr>
          <a:xfrm>
            <a:off x="11353800" y="1487452"/>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37" y="4739809"/>
            <a:ext cx="1076641" cy="1132074"/>
          </a:xfrm>
          <a:prstGeom prst="rect">
            <a:avLst/>
          </a:prstGeom>
        </p:spPr>
      </p:pic>
    </p:spTree>
    <p:extLst>
      <p:ext uri="{BB962C8B-B14F-4D97-AF65-F5344CB8AC3E}">
        <p14:creationId xmlns:p14="http://schemas.microsoft.com/office/powerpoint/2010/main" val="1516073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Signs and Symptoms</a:t>
            </a:r>
          </a:p>
        </p:txBody>
      </p:sp>
      <p:sp>
        <p:nvSpPr>
          <p:cNvPr id="3" name="Content Placeholder 2"/>
          <p:cNvSpPr>
            <a:spLocks noGrp="1"/>
          </p:cNvSpPr>
          <p:nvPr>
            <p:ph idx="1"/>
          </p:nvPr>
        </p:nvSpPr>
        <p:spPr>
          <a:xfrm>
            <a:off x="1276350" y="1952626"/>
            <a:ext cx="10077450" cy="4351338"/>
          </a:xfrm>
        </p:spPr>
        <p:txBody>
          <a:bodyPr>
            <a:noAutofit/>
          </a:bodyPr>
          <a:lstStyle/>
          <a:p>
            <a:r>
              <a:rPr lang="en-US" sz="2400" b="1" dirty="0"/>
              <a:t>ASK:</a:t>
            </a:r>
            <a:endParaRPr lang="en-US" sz="2400" dirty="0"/>
          </a:p>
          <a:p>
            <a:pPr lvl="1"/>
            <a:r>
              <a:rPr lang="en-US" dirty="0"/>
              <a:t>About any previous bleeding before arrival</a:t>
            </a:r>
          </a:p>
          <a:p>
            <a:pPr lvl="1"/>
            <a:r>
              <a:rPr lang="en-US" dirty="0"/>
              <a:t>How long has there been bleeding?</a:t>
            </a:r>
          </a:p>
          <a:p>
            <a:pPr lvl="1"/>
            <a:r>
              <a:rPr lang="en-US" dirty="0"/>
              <a:t>How many bandages have been soaked?</a:t>
            </a:r>
          </a:p>
          <a:p>
            <a:pPr lvl="1"/>
            <a:r>
              <a:rPr lang="en-US" dirty="0"/>
              <a:t>Is the bleeding getting better or worse?</a:t>
            </a:r>
          </a:p>
          <a:p>
            <a:pPr lvl="1"/>
            <a:endParaRPr lang="en-US" i="1" dirty="0"/>
          </a:p>
          <a:p>
            <a:r>
              <a:rPr lang="en-US" sz="2400" dirty="0">
                <a:solidFill>
                  <a:srgbClr val="FF0000"/>
                </a:solidFill>
              </a:rPr>
              <a:t>THINK</a:t>
            </a:r>
            <a:endParaRPr lang="en-US" sz="2400" dirty="0"/>
          </a:p>
          <a:p>
            <a:pPr lvl="1"/>
            <a:r>
              <a:rPr lang="en-US" dirty="0"/>
              <a:t>Patients may have a difficult time estimating blood loss so using length of time or bandages soaked may be more useful</a:t>
            </a:r>
          </a:p>
          <a:p>
            <a:pPr lvl="1"/>
            <a:endParaRPr lang="en-US" dirty="0"/>
          </a:p>
        </p:txBody>
      </p:sp>
      <p:sp>
        <p:nvSpPr>
          <p:cNvPr id="4" name="Rectangle 3"/>
          <p:cNvSpPr/>
          <p:nvPr/>
        </p:nvSpPr>
        <p:spPr>
          <a:xfrm>
            <a:off x="8610600" y="1952626"/>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37" y="4739809"/>
            <a:ext cx="1076641" cy="1132074"/>
          </a:xfrm>
          <a:prstGeom prst="rect">
            <a:avLst/>
          </a:prstGeom>
        </p:spPr>
      </p:pic>
    </p:spTree>
    <p:extLst>
      <p:ext uri="{BB962C8B-B14F-4D97-AF65-F5344CB8AC3E}">
        <p14:creationId xmlns:p14="http://schemas.microsoft.com/office/powerpoint/2010/main" val="1242967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Signs and Symptoms</a:t>
            </a:r>
          </a:p>
        </p:txBody>
      </p:sp>
      <p:sp>
        <p:nvSpPr>
          <p:cNvPr id="3" name="Content Placeholder 2"/>
          <p:cNvSpPr>
            <a:spLocks noGrp="1"/>
          </p:cNvSpPr>
          <p:nvPr>
            <p:ph idx="1"/>
          </p:nvPr>
        </p:nvSpPr>
        <p:spPr>
          <a:xfrm>
            <a:off x="1276350" y="1952626"/>
            <a:ext cx="10077450" cy="4351338"/>
          </a:xfrm>
        </p:spPr>
        <p:txBody>
          <a:bodyPr>
            <a:noAutofit/>
          </a:bodyPr>
          <a:lstStyle/>
          <a:p>
            <a:r>
              <a:rPr lang="en-US" sz="2400" b="1" dirty="0"/>
              <a:t>ASK:</a:t>
            </a:r>
            <a:endParaRPr lang="en-US" sz="2400" dirty="0"/>
          </a:p>
          <a:p>
            <a:pPr lvl="1"/>
            <a:r>
              <a:rPr lang="en-US" dirty="0"/>
              <a:t>Is there any confusion or unusual sleepiness? </a:t>
            </a:r>
          </a:p>
          <a:p>
            <a:pPr lvl="1"/>
            <a:endParaRPr lang="en-US" i="1" dirty="0"/>
          </a:p>
          <a:p>
            <a:pPr lvl="1"/>
            <a:endParaRPr lang="en-US" i="1" dirty="0"/>
          </a:p>
          <a:p>
            <a:pPr lvl="1"/>
            <a:endParaRPr lang="en-US" i="1" dirty="0"/>
          </a:p>
          <a:p>
            <a:r>
              <a:rPr lang="en-US" sz="2400" dirty="0">
                <a:solidFill>
                  <a:srgbClr val="FF0000"/>
                </a:solidFill>
              </a:rPr>
              <a:t>THINK</a:t>
            </a:r>
            <a:endParaRPr lang="en-US" sz="2400" dirty="0"/>
          </a:p>
          <a:p>
            <a:pPr lvl="1"/>
            <a:r>
              <a:rPr lang="en-US" dirty="0"/>
              <a:t>This may be a sign of head injury </a:t>
            </a:r>
          </a:p>
          <a:p>
            <a:pPr lvl="1"/>
            <a:r>
              <a:rPr lang="en-US" dirty="0"/>
              <a:t>A head injury can cause bleeding or increased pressure on the brain leading to confusion, lethargy and coma</a:t>
            </a:r>
          </a:p>
          <a:p>
            <a:pPr lvl="1"/>
            <a:r>
              <a:rPr lang="en-US" dirty="0"/>
              <a:t>Shock causes decreased blood flow to the brain</a:t>
            </a:r>
          </a:p>
        </p:txBody>
      </p:sp>
      <p:sp>
        <p:nvSpPr>
          <p:cNvPr id="4" name="Rectangle 3"/>
          <p:cNvSpPr/>
          <p:nvPr/>
        </p:nvSpPr>
        <p:spPr>
          <a:xfrm>
            <a:off x="8558842" y="1194153"/>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37" y="4739809"/>
            <a:ext cx="1076641" cy="1132074"/>
          </a:xfrm>
          <a:prstGeom prst="rect">
            <a:avLst/>
          </a:prstGeom>
        </p:spPr>
      </p:pic>
    </p:spTree>
    <p:extLst>
      <p:ext uri="{BB962C8B-B14F-4D97-AF65-F5344CB8AC3E}">
        <p14:creationId xmlns:p14="http://schemas.microsoft.com/office/powerpoint/2010/main" val="160252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Signs and Symptoms</a:t>
            </a:r>
          </a:p>
        </p:txBody>
      </p:sp>
      <p:sp>
        <p:nvSpPr>
          <p:cNvPr id="3" name="Content Placeholder 2"/>
          <p:cNvSpPr>
            <a:spLocks noGrp="1"/>
          </p:cNvSpPr>
          <p:nvPr>
            <p:ph idx="1"/>
          </p:nvPr>
        </p:nvSpPr>
        <p:spPr>
          <a:xfrm>
            <a:off x="1276350" y="1952626"/>
            <a:ext cx="10570210" cy="4351338"/>
          </a:xfrm>
        </p:spPr>
        <p:txBody>
          <a:bodyPr>
            <a:noAutofit/>
          </a:bodyPr>
          <a:lstStyle/>
          <a:p>
            <a:r>
              <a:rPr lang="en-US" sz="2300" b="1" dirty="0"/>
              <a:t>ASK:</a:t>
            </a:r>
            <a:endParaRPr lang="en-US" sz="2300" dirty="0"/>
          </a:p>
          <a:p>
            <a:pPr lvl="1"/>
            <a:r>
              <a:rPr lang="en-US" sz="2300" dirty="0"/>
              <a:t>Is there any pain?</a:t>
            </a:r>
          </a:p>
          <a:p>
            <a:pPr lvl="1"/>
            <a:r>
              <a:rPr lang="en-US" sz="2300" dirty="0"/>
              <a:t>Where is the pain?</a:t>
            </a:r>
          </a:p>
          <a:p>
            <a:pPr lvl="1"/>
            <a:r>
              <a:rPr lang="en-US" sz="2300" dirty="0"/>
              <a:t>What does it feel like and how severe is it? </a:t>
            </a:r>
            <a:endParaRPr lang="en-US" sz="2300" i="1" dirty="0"/>
          </a:p>
          <a:p>
            <a:r>
              <a:rPr lang="en-US" sz="2300" dirty="0">
                <a:solidFill>
                  <a:srgbClr val="FF0000"/>
                </a:solidFill>
              </a:rPr>
              <a:t>THINK</a:t>
            </a:r>
            <a:endParaRPr lang="en-US" sz="2300" dirty="0"/>
          </a:p>
          <a:p>
            <a:pPr lvl="1"/>
            <a:r>
              <a:rPr lang="en-US" sz="2300" dirty="0"/>
              <a:t>Pain is a sign of underlying injury</a:t>
            </a:r>
          </a:p>
          <a:p>
            <a:pPr lvl="1"/>
            <a:r>
              <a:rPr lang="en-US" sz="2300" dirty="0"/>
              <a:t>Headache may suggest the person has an injury to the skull or brain</a:t>
            </a:r>
          </a:p>
          <a:p>
            <a:pPr lvl="1"/>
            <a:r>
              <a:rPr lang="en-US" sz="2300" dirty="0"/>
              <a:t>Pain along the spine may suggest injury that could damage the spinal cord</a:t>
            </a:r>
          </a:p>
          <a:p>
            <a:pPr lvl="1"/>
            <a:r>
              <a:rPr lang="en-US" sz="2300" dirty="0"/>
              <a:t>Pain in the chest or abdomen may suggest damage to heart, lungs or organs</a:t>
            </a:r>
          </a:p>
          <a:p>
            <a:pPr lvl="1"/>
            <a:r>
              <a:rPr lang="en-US" sz="2300" dirty="0"/>
              <a:t>Pain in the pelvis or hips may suggest a fracture (bleeding)</a:t>
            </a:r>
          </a:p>
          <a:p>
            <a:pPr lvl="1"/>
            <a:r>
              <a:rPr lang="en-US" sz="2300" dirty="0"/>
              <a:t>Pain may be the first suggestion of injury even if there is no external sign </a:t>
            </a:r>
          </a:p>
        </p:txBody>
      </p:sp>
      <p:sp>
        <p:nvSpPr>
          <p:cNvPr id="4" name="Rectangle 3"/>
          <p:cNvSpPr/>
          <p:nvPr/>
        </p:nvSpPr>
        <p:spPr>
          <a:xfrm>
            <a:off x="7713452" y="1727638"/>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759" y="3947329"/>
            <a:ext cx="1076641" cy="1132074"/>
          </a:xfrm>
          <a:prstGeom prst="rect">
            <a:avLst/>
          </a:prstGeom>
        </p:spPr>
      </p:pic>
    </p:spTree>
    <p:extLst>
      <p:ext uri="{BB962C8B-B14F-4D97-AF65-F5344CB8AC3E}">
        <p14:creationId xmlns:p14="http://schemas.microsoft.com/office/powerpoint/2010/main" val="1298070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Signs and Symptoms</a:t>
            </a:r>
          </a:p>
        </p:txBody>
      </p:sp>
      <p:sp>
        <p:nvSpPr>
          <p:cNvPr id="3" name="Content Placeholder 2"/>
          <p:cNvSpPr>
            <a:spLocks noGrp="1"/>
          </p:cNvSpPr>
          <p:nvPr>
            <p:ph idx="1"/>
          </p:nvPr>
        </p:nvSpPr>
        <p:spPr>
          <a:xfrm>
            <a:off x="1276350" y="1952626"/>
            <a:ext cx="10077450" cy="4351338"/>
          </a:xfrm>
        </p:spPr>
        <p:txBody>
          <a:bodyPr>
            <a:noAutofit/>
          </a:bodyPr>
          <a:lstStyle/>
          <a:p>
            <a:r>
              <a:rPr lang="en-US" sz="2400" b="1" dirty="0"/>
              <a:t>ASK:</a:t>
            </a:r>
            <a:endParaRPr lang="en-US" sz="2400" dirty="0"/>
          </a:p>
          <a:p>
            <a:pPr lvl="1"/>
            <a:r>
              <a:rPr lang="en-US" dirty="0"/>
              <a:t>Is there nausea or vomiting?</a:t>
            </a:r>
          </a:p>
          <a:p>
            <a:pPr lvl="1"/>
            <a:r>
              <a:rPr lang="en-US" dirty="0"/>
              <a:t>Is there reported numbness or weakness?</a:t>
            </a:r>
          </a:p>
          <a:p>
            <a:pPr lvl="1"/>
            <a:r>
              <a:rPr lang="en-US" dirty="0"/>
              <a:t>Any vision changes?</a:t>
            </a:r>
          </a:p>
          <a:p>
            <a:pPr lvl="1"/>
            <a:endParaRPr lang="en-US" i="1" dirty="0"/>
          </a:p>
          <a:p>
            <a:pPr lvl="1"/>
            <a:endParaRPr lang="en-US" i="1" dirty="0"/>
          </a:p>
          <a:p>
            <a:r>
              <a:rPr lang="en-US" sz="2400" dirty="0">
                <a:solidFill>
                  <a:srgbClr val="FF0000"/>
                </a:solidFill>
              </a:rPr>
              <a:t>THINK</a:t>
            </a:r>
            <a:endParaRPr lang="en-US" sz="2400" dirty="0"/>
          </a:p>
          <a:p>
            <a:pPr lvl="1"/>
            <a:r>
              <a:rPr lang="en-US" dirty="0"/>
              <a:t>Nausea and vomiting may indicate a head or abdominal injury</a:t>
            </a:r>
          </a:p>
          <a:p>
            <a:pPr lvl="1"/>
            <a:r>
              <a:rPr lang="en-US" dirty="0"/>
              <a:t>Numbness and weakness may indicate a spinal injury</a:t>
            </a:r>
          </a:p>
          <a:p>
            <a:pPr lvl="1"/>
            <a:r>
              <a:rPr lang="en-US" dirty="0"/>
              <a:t>Vision changes can be caused by direct trauma to the eye, fractures around the eye or head injuries</a:t>
            </a:r>
          </a:p>
        </p:txBody>
      </p:sp>
      <p:sp>
        <p:nvSpPr>
          <p:cNvPr id="4" name="Rectangle 3"/>
          <p:cNvSpPr/>
          <p:nvPr/>
        </p:nvSpPr>
        <p:spPr>
          <a:xfrm>
            <a:off x="7713452" y="1727638"/>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37" y="4739809"/>
            <a:ext cx="1076641" cy="1132074"/>
          </a:xfrm>
          <a:prstGeom prst="rect">
            <a:avLst/>
          </a:prstGeom>
        </p:spPr>
      </p:pic>
    </p:spTree>
    <p:extLst>
      <p:ext uri="{BB962C8B-B14F-4D97-AF65-F5344CB8AC3E}">
        <p14:creationId xmlns:p14="http://schemas.microsoft.com/office/powerpoint/2010/main" val="80774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70" y="500062"/>
            <a:ext cx="9392030" cy="1325563"/>
          </a:xfrm>
        </p:spPr>
        <p:txBody>
          <a:bodyPr/>
          <a:lstStyle/>
          <a:p>
            <a:r>
              <a:rPr lang="en-US" dirty="0"/>
              <a:t>Overview</a:t>
            </a:r>
          </a:p>
        </p:txBody>
      </p:sp>
      <p:sp>
        <p:nvSpPr>
          <p:cNvPr id="3" name="Content Placeholder 2"/>
          <p:cNvSpPr>
            <a:spLocks noGrp="1"/>
          </p:cNvSpPr>
          <p:nvPr>
            <p:ph idx="1"/>
          </p:nvPr>
        </p:nvSpPr>
        <p:spPr/>
        <p:txBody>
          <a:bodyPr>
            <a:normAutofit/>
          </a:bodyPr>
          <a:lstStyle/>
          <a:p>
            <a:r>
              <a:rPr lang="en-US" sz="3000" dirty="0"/>
              <a:t>Early priorities for an injured person include:</a:t>
            </a:r>
          </a:p>
          <a:p>
            <a:pPr lvl="1"/>
            <a:r>
              <a:rPr lang="en-US" sz="3000" dirty="0"/>
              <a:t>Managing airway and breathing emergencies</a:t>
            </a:r>
          </a:p>
          <a:p>
            <a:pPr lvl="1"/>
            <a:r>
              <a:rPr lang="en-US" sz="3000" dirty="0"/>
              <a:t>Controlling bleeding</a:t>
            </a:r>
          </a:p>
          <a:p>
            <a:pPr lvl="1"/>
            <a:r>
              <a:rPr lang="en-US" sz="3000" dirty="0"/>
              <a:t>Treating shock</a:t>
            </a:r>
          </a:p>
          <a:p>
            <a:pPr lvl="1"/>
            <a:r>
              <a:rPr lang="en-US" sz="3000" dirty="0"/>
              <a:t>Immobilizing the spine if needed</a:t>
            </a:r>
          </a:p>
          <a:p>
            <a:endParaRPr lang="en-US" sz="3000" dirty="0"/>
          </a:p>
        </p:txBody>
      </p:sp>
      <p:pic>
        <p:nvPicPr>
          <p:cNvPr id="5" name="Picture 4"/>
          <p:cNvPicPr>
            <a:picLocks noChangeAspect="1"/>
          </p:cNvPicPr>
          <p:nvPr/>
        </p:nvPicPr>
        <p:blipFill>
          <a:blip r:embed="rId3"/>
          <a:stretch>
            <a:fillRect/>
          </a:stretch>
        </p:blipFill>
        <p:spPr>
          <a:xfrm>
            <a:off x="693584" y="445974"/>
            <a:ext cx="1268186" cy="1235668"/>
          </a:xfrm>
          <a:prstGeom prst="rect">
            <a:avLst/>
          </a:prstGeom>
        </p:spPr>
      </p:pic>
    </p:spTree>
    <p:extLst>
      <p:ext uri="{BB962C8B-B14F-4D97-AF65-F5344CB8AC3E}">
        <p14:creationId xmlns:p14="http://schemas.microsoft.com/office/powerpoint/2010/main" val="465647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Allergies</a:t>
            </a:r>
          </a:p>
        </p:txBody>
      </p:sp>
      <p:sp>
        <p:nvSpPr>
          <p:cNvPr id="5" name="Content Placeholder 2"/>
          <p:cNvSpPr>
            <a:spLocks noGrp="1"/>
          </p:cNvSpPr>
          <p:nvPr>
            <p:ph idx="1"/>
          </p:nvPr>
        </p:nvSpPr>
        <p:spPr>
          <a:xfrm>
            <a:off x="1147482" y="1825625"/>
            <a:ext cx="10206317" cy="4351338"/>
          </a:xfrm>
        </p:spPr>
        <p:txBody>
          <a:bodyPr>
            <a:normAutofit/>
          </a:bodyPr>
          <a:lstStyle/>
          <a:p>
            <a:r>
              <a:rPr lang="en-US" b="1" dirty="0"/>
              <a:t>ASK</a:t>
            </a:r>
            <a:endParaRPr lang="en-US" dirty="0"/>
          </a:p>
          <a:p>
            <a:pPr lvl="1"/>
            <a:r>
              <a:rPr lang="en-US" dirty="0"/>
              <a:t>Are there any allergies to medications?</a:t>
            </a:r>
          </a:p>
          <a:p>
            <a:pPr lvl="1"/>
            <a:endParaRPr lang="en-US" i="1" dirty="0"/>
          </a:p>
          <a:p>
            <a:pPr lvl="1"/>
            <a:endParaRPr lang="en-US" i="1" dirty="0"/>
          </a:p>
          <a:p>
            <a:pPr lvl="1"/>
            <a:endParaRPr lang="en-US" i="1" dirty="0"/>
          </a:p>
          <a:p>
            <a:r>
              <a:rPr lang="en-US" dirty="0">
                <a:solidFill>
                  <a:srgbClr val="FF0000"/>
                </a:solidFill>
              </a:rPr>
              <a:t>THINK</a:t>
            </a:r>
          </a:p>
          <a:p>
            <a:pPr lvl="1"/>
            <a:r>
              <a:rPr lang="en-US" dirty="0"/>
              <a:t>Patient may require medications </a:t>
            </a:r>
          </a:p>
        </p:txBody>
      </p:sp>
      <p:sp>
        <p:nvSpPr>
          <p:cNvPr id="7" name="Rectangle 6"/>
          <p:cNvSpPr/>
          <p:nvPr/>
        </p:nvSpPr>
        <p:spPr>
          <a:xfrm>
            <a:off x="9093573" y="1027906"/>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325741"/>
            <a:ext cx="1076641" cy="1132074"/>
          </a:xfrm>
          <a:prstGeom prst="rect">
            <a:avLst/>
          </a:prstGeom>
        </p:spPr>
      </p:pic>
    </p:spTree>
    <p:extLst>
      <p:ext uri="{BB962C8B-B14F-4D97-AF65-F5344CB8AC3E}">
        <p14:creationId xmlns:p14="http://schemas.microsoft.com/office/powerpoint/2010/main" val="614031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 Medications</a:t>
            </a:r>
          </a:p>
        </p:txBody>
      </p:sp>
      <p:sp>
        <p:nvSpPr>
          <p:cNvPr id="5" name="Content Placeholder 2"/>
          <p:cNvSpPr>
            <a:spLocks noGrp="1"/>
          </p:cNvSpPr>
          <p:nvPr>
            <p:ph idx="1"/>
          </p:nvPr>
        </p:nvSpPr>
        <p:spPr>
          <a:xfrm>
            <a:off x="838199" y="1825625"/>
            <a:ext cx="11204275" cy="4351338"/>
          </a:xfrm>
        </p:spPr>
        <p:txBody>
          <a:bodyPr>
            <a:normAutofit/>
          </a:bodyPr>
          <a:lstStyle/>
          <a:p>
            <a:r>
              <a:rPr lang="en-US" b="1" dirty="0"/>
              <a:t>ASK</a:t>
            </a:r>
            <a:endParaRPr lang="en-US" dirty="0"/>
          </a:p>
          <a:p>
            <a:pPr lvl="1"/>
            <a:r>
              <a:rPr lang="en-US" dirty="0"/>
              <a:t>Currently taking any medications? </a:t>
            </a:r>
          </a:p>
          <a:p>
            <a:pPr lvl="1"/>
            <a:r>
              <a:rPr lang="en-US" dirty="0"/>
              <a:t>Any new medications or recent dose changes?</a:t>
            </a:r>
          </a:p>
          <a:p>
            <a:pPr lvl="1"/>
            <a:r>
              <a:rPr lang="en-US" dirty="0"/>
              <a:t>Obtain a full list of medications </a:t>
            </a:r>
          </a:p>
          <a:p>
            <a:pPr lvl="1"/>
            <a:endParaRPr lang="en-US" i="1" dirty="0"/>
          </a:p>
          <a:p>
            <a:r>
              <a:rPr lang="en-US" dirty="0">
                <a:solidFill>
                  <a:srgbClr val="FF0000"/>
                </a:solidFill>
              </a:rPr>
              <a:t>THINK</a:t>
            </a:r>
          </a:p>
          <a:p>
            <a:pPr lvl="1"/>
            <a:r>
              <a:rPr lang="en-US" dirty="0"/>
              <a:t>Medications that affect blood clotting can make bleeding more difficult to control and increase the risk of delayed bleeding</a:t>
            </a:r>
          </a:p>
          <a:p>
            <a:pPr lvl="1"/>
            <a:r>
              <a:rPr lang="en-US" dirty="0"/>
              <a:t>Blood pressure medications can make it difficult to manage shock</a:t>
            </a:r>
          </a:p>
          <a:p>
            <a:pPr lvl="1"/>
            <a:endParaRPr lang="en-US" dirty="0"/>
          </a:p>
        </p:txBody>
      </p:sp>
      <p:sp>
        <p:nvSpPr>
          <p:cNvPr id="7" name="Rectangle 6"/>
          <p:cNvSpPr/>
          <p:nvPr/>
        </p:nvSpPr>
        <p:spPr>
          <a:xfrm>
            <a:off x="7981950" y="1027906"/>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331" y="4255715"/>
            <a:ext cx="1076641" cy="1132074"/>
          </a:xfrm>
          <a:prstGeom prst="rect">
            <a:avLst/>
          </a:prstGeom>
        </p:spPr>
      </p:pic>
    </p:spTree>
    <p:extLst>
      <p:ext uri="{BB962C8B-B14F-4D97-AF65-F5344CB8AC3E}">
        <p14:creationId xmlns:p14="http://schemas.microsoft.com/office/powerpoint/2010/main" val="1974365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Past Medical History</a:t>
            </a:r>
          </a:p>
        </p:txBody>
      </p:sp>
      <p:sp>
        <p:nvSpPr>
          <p:cNvPr id="5" name="Content Placeholder 2"/>
          <p:cNvSpPr>
            <a:spLocks noGrp="1"/>
          </p:cNvSpPr>
          <p:nvPr>
            <p:ph idx="1"/>
          </p:nvPr>
        </p:nvSpPr>
        <p:spPr>
          <a:xfrm>
            <a:off x="1075765" y="1825625"/>
            <a:ext cx="9692927" cy="4557922"/>
          </a:xfrm>
        </p:spPr>
        <p:txBody>
          <a:bodyPr>
            <a:normAutofit/>
          </a:bodyPr>
          <a:lstStyle/>
          <a:p>
            <a:r>
              <a:rPr lang="en-US" b="1" dirty="0"/>
              <a:t>ASK</a:t>
            </a:r>
            <a:endParaRPr lang="en-US" dirty="0"/>
          </a:p>
          <a:p>
            <a:pPr lvl="1">
              <a:spcBef>
                <a:spcPts val="0"/>
              </a:spcBef>
            </a:pPr>
            <a:r>
              <a:rPr lang="en-US" dirty="0"/>
              <a:t>Is the patient pregnant?</a:t>
            </a:r>
          </a:p>
          <a:p>
            <a:pPr lvl="1">
              <a:spcBef>
                <a:spcPts val="0"/>
              </a:spcBef>
            </a:pPr>
            <a:r>
              <a:rPr lang="en-US" dirty="0"/>
              <a:t>Ask women of childbearing age the date of their last menstrual period</a:t>
            </a:r>
          </a:p>
          <a:p>
            <a:pPr lvl="1">
              <a:spcBef>
                <a:spcPts val="0"/>
              </a:spcBef>
            </a:pPr>
            <a:endParaRPr lang="en-US" dirty="0"/>
          </a:p>
          <a:p>
            <a:pPr lvl="1"/>
            <a:endParaRPr lang="en-US" i="1" dirty="0"/>
          </a:p>
          <a:p>
            <a:pPr lvl="1"/>
            <a:endParaRPr lang="en-US" i="1" dirty="0"/>
          </a:p>
          <a:p>
            <a:r>
              <a:rPr lang="en-US" dirty="0">
                <a:solidFill>
                  <a:srgbClr val="FF0000"/>
                </a:solidFill>
              </a:rPr>
              <a:t>THINK</a:t>
            </a:r>
          </a:p>
          <a:p>
            <a:pPr marL="800100" lvl="1" indent="-342900">
              <a:lnSpc>
                <a:spcPct val="80000"/>
              </a:lnSpc>
              <a:spcBef>
                <a:spcPts val="0"/>
              </a:spcBef>
            </a:pPr>
            <a:r>
              <a:rPr lang="en-US" dirty="0"/>
              <a:t>Pregnancy causes some of the organs to be moved out of their usual position</a:t>
            </a:r>
          </a:p>
          <a:p>
            <a:pPr marL="800100" lvl="1" indent="-342900">
              <a:lnSpc>
                <a:spcPct val="80000"/>
              </a:lnSpc>
              <a:spcBef>
                <a:spcPts val="0"/>
              </a:spcBef>
            </a:pPr>
            <a:r>
              <a:rPr lang="en-US" dirty="0"/>
              <a:t>Pregnancy changes the body’s response to trauma</a:t>
            </a:r>
          </a:p>
          <a:p>
            <a:pPr marL="800100" lvl="1" indent="-342900">
              <a:lnSpc>
                <a:spcPct val="80000"/>
              </a:lnSpc>
              <a:spcBef>
                <a:spcPts val="0"/>
              </a:spcBef>
            </a:pPr>
            <a:r>
              <a:rPr lang="en-US" dirty="0"/>
              <a:t>If more than 20 weeks gestation place on left lateral side while maintaining c-spine immobilization </a:t>
            </a:r>
          </a:p>
          <a:p>
            <a:pPr marL="1257300" lvl="2" indent="-342900">
              <a:lnSpc>
                <a:spcPct val="80000"/>
              </a:lnSpc>
              <a:spcBef>
                <a:spcPts val="0"/>
              </a:spcBef>
            </a:pPr>
            <a:r>
              <a:rPr lang="en-US" sz="2400" dirty="0"/>
              <a:t>This ensures blood can flow from lower body back to heart</a:t>
            </a:r>
          </a:p>
        </p:txBody>
      </p:sp>
      <p:sp>
        <p:nvSpPr>
          <p:cNvPr id="7" name="Rectangle 6"/>
          <p:cNvSpPr/>
          <p:nvPr/>
        </p:nvSpPr>
        <p:spPr>
          <a:xfrm>
            <a:off x="11005457" y="1027906"/>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399150"/>
            <a:ext cx="1076641" cy="1132074"/>
          </a:xfrm>
          <a:prstGeom prst="rect">
            <a:avLst/>
          </a:prstGeom>
        </p:spPr>
      </p:pic>
    </p:spTree>
    <p:extLst>
      <p:ext uri="{BB962C8B-B14F-4D97-AF65-F5344CB8AC3E}">
        <p14:creationId xmlns:p14="http://schemas.microsoft.com/office/powerpoint/2010/main" val="398597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Past Medical History</a:t>
            </a:r>
          </a:p>
        </p:txBody>
      </p:sp>
      <p:sp>
        <p:nvSpPr>
          <p:cNvPr id="5" name="Content Placeholder 2"/>
          <p:cNvSpPr>
            <a:spLocks noGrp="1"/>
          </p:cNvSpPr>
          <p:nvPr>
            <p:ph idx="1"/>
          </p:nvPr>
        </p:nvSpPr>
        <p:spPr>
          <a:xfrm>
            <a:off x="1075765" y="1825625"/>
            <a:ext cx="9692927" cy="4557922"/>
          </a:xfrm>
        </p:spPr>
        <p:txBody>
          <a:bodyPr>
            <a:normAutofit/>
          </a:bodyPr>
          <a:lstStyle/>
          <a:p>
            <a:r>
              <a:rPr lang="en-US" b="1" dirty="0"/>
              <a:t>ASK</a:t>
            </a:r>
            <a:endParaRPr lang="en-US" dirty="0"/>
          </a:p>
          <a:p>
            <a:pPr lvl="1">
              <a:spcBef>
                <a:spcPts val="0"/>
              </a:spcBef>
            </a:pPr>
            <a:r>
              <a:rPr lang="en-US" dirty="0"/>
              <a:t>When was their last tetanus vaccination?</a:t>
            </a:r>
          </a:p>
          <a:p>
            <a:pPr lvl="1"/>
            <a:endParaRPr lang="en-US" i="1" dirty="0"/>
          </a:p>
          <a:p>
            <a:pPr lvl="1"/>
            <a:endParaRPr lang="en-US" i="1" dirty="0"/>
          </a:p>
          <a:p>
            <a:pPr lvl="1"/>
            <a:endParaRPr lang="en-US" i="1" dirty="0"/>
          </a:p>
          <a:p>
            <a:r>
              <a:rPr lang="en-US" dirty="0">
                <a:solidFill>
                  <a:srgbClr val="FF0000"/>
                </a:solidFill>
              </a:rPr>
              <a:t>THINK</a:t>
            </a:r>
          </a:p>
          <a:p>
            <a:pPr marL="800100" lvl="1" indent="-342900">
              <a:lnSpc>
                <a:spcPct val="80000"/>
              </a:lnSpc>
              <a:spcBef>
                <a:spcPts val="0"/>
              </a:spcBef>
            </a:pPr>
            <a:r>
              <a:rPr lang="en-US" dirty="0"/>
              <a:t>If the person has not had a tetanus vaccination within the past five years and has a skin penetrating injury they need an updated vaccination </a:t>
            </a:r>
            <a:endParaRPr lang="en-US" sz="2400" dirty="0"/>
          </a:p>
        </p:txBody>
      </p:sp>
      <p:sp>
        <p:nvSpPr>
          <p:cNvPr id="7" name="Rectangle 6"/>
          <p:cNvSpPr/>
          <p:nvPr/>
        </p:nvSpPr>
        <p:spPr>
          <a:xfrm>
            <a:off x="11005457" y="1027906"/>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399150"/>
            <a:ext cx="1076641" cy="1132074"/>
          </a:xfrm>
          <a:prstGeom prst="rect">
            <a:avLst/>
          </a:prstGeom>
        </p:spPr>
      </p:pic>
    </p:spTree>
    <p:extLst>
      <p:ext uri="{BB962C8B-B14F-4D97-AF65-F5344CB8AC3E}">
        <p14:creationId xmlns:p14="http://schemas.microsoft.com/office/powerpoint/2010/main" val="1573003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Past Medical History</a:t>
            </a:r>
          </a:p>
        </p:txBody>
      </p:sp>
      <p:sp>
        <p:nvSpPr>
          <p:cNvPr id="5" name="Content Placeholder 2"/>
          <p:cNvSpPr>
            <a:spLocks noGrp="1"/>
          </p:cNvSpPr>
          <p:nvPr>
            <p:ph idx="1"/>
          </p:nvPr>
        </p:nvSpPr>
        <p:spPr>
          <a:xfrm>
            <a:off x="1075765" y="1825625"/>
            <a:ext cx="9692927" cy="4557922"/>
          </a:xfrm>
        </p:spPr>
        <p:txBody>
          <a:bodyPr>
            <a:normAutofit lnSpcReduction="10000"/>
          </a:bodyPr>
          <a:lstStyle/>
          <a:p>
            <a:r>
              <a:rPr lang="en-US" b="1" dirty="0"/>
              <a:t>ASK</a:t>
            </a:r>
            <a:endParaRPr lang="en-US" dirty="0"/>
          </a:p>
          <a:p>
            <a:pPr lvl="1">
              <a:spcBef>
                <a:spcPts val="0"/>
              </a:spcBef>
            </a:pPr>
            <a:r>
              <a:rPr lang="en-US" dirty="0"/>
              <a:t>About previous medical history that puts patients at a higher risk for poor outcomes. </a:t>
            </a:r>
            <a:endParaRPr lang="en-US" i="1" dirty="0"/>
          </a:p>
          <a:p>
            <a:pPr lvl="1"/>
            <a:endParaRPr lang="en-US" i="1" dirty="0"/>
          </a:p>
          <a:p>
            <a:r>
              <a:rPr lang="en-US" dirty="0">
                <a:solidFill>
                  <a:srgbClr val="FF0000"/>
                </a:solidFill>
              </a:rPr>
              <a:t>THINK</a:t>
            </a:r>
          </a:p>
          <a:p>
            <a:pPr marL="800100" lvl="1" indent="-342900">
              <a:lnSpc>
                <a:spcPct val="80000"/>
              </a:lnSpc>
              <a:spcBef>
                <a:spcPts val="0"/>
              </a:spcBef>
            </a:pPr>
            <a:r>
              <a:rPr lang="en-US" dirty="0"/>
              <a:t>Some conditions put patients at a higher risk for poor outcomes after an injury:</a:t>
            </a:r>
          </a:p>
          <a:p>
            <a:pPr marL="1257300" lvl="2" indent="-342900">
              <a:lnSpc>
                <a:spcPct val="80000"/>
              </a:lnSpc>
              <a:spcBef>
                <a:spcPts val="0"/>
              </a:spcBef>
            </a:pPr>
            <a:r>
              <a:rPr lang="en-US" sz="2400" dirty="0"/>
              <a:t>Age less than 5 years or greater than 55 years</a:t>
            </a:r>
          </a:p>
          <a:p>
            <a:pPr marL="1257300" lvl="2" indent="-342900">
              <a:lnSpc>
                <a:spcPct val="80000"/>
              </a:lnSpc>
              <a:spcBef>
                <a:spcPts val="0"/>
              </a:spcBef>
            </a:pPr>
            <a:r>
              <a:rPr lang="en-US" sz="2400" dirty="0"/>
              <a:t>Heart or lung disease</a:t>
            </a:r>
          </a:p>
          <a:p>
            <a:pPr marL="1257300" lvl="2" indent="-342900">
              <a:lnSpc>
                <a:spcPct val="80000"/>
              </a:lnSpc>
              <a:spcBef>
                <a:spcPts val="0"/>
              </a:spcBef>
            </a:pPr>
            <a:r>
              <a:rPr lang="en-US" sz="2400" dirty="0"/>
              <a:t>Diabetes</a:t>
            </a:r>
          </a:p>
          <a:p>
            <a:pPr marL="1257300" lvl="2" indent="-342900">
              <a:lnSpc>
                <a:spcPct val="80000"/>
              </a:lnSpc>
              <a:spcBef>
                <a:spcPts val="0"/>
              </a:spcBef>
            </a:pPr>
            <a:r>
              <a:rPr lang="en-US" sz="2400" dirty="0"/>
              <a:t>Liver failure (cirrhosis)</a:t>
            </a:r>
          </a:p>
          <a:p>
            <a:pPr marL="1257300" lvl="2" indent="-342900">
              <a:lnSpc>
                <a:spcPct val="80000"/>
              </a:lnSpc>
              <a:spcBef>
                <a:spcPts val="0"/>
              </a:spcBef>
            </a:pPr>
            <a:r>
              <a:rPr lang="en-US" sz="2400" dirty="0"/>
              <a:t>Severely overweight</a:t>
            </a:r>
          </a:p>
          <a:p>
            <a:pPr marL="1257300" lvl="2" indent="-342900">
              <a:lnSpc>
                <a:spcPct val="80000"/>
              </a:lnSpc>
              <a:spcBef>
                <a:spcPts val="0"/>
              </a:spcBef>
            </a:pPr>
            <a:r>
              <a:rPr lang="en-US" sz="2400" dirty="0"/>
              <a:t>Pregnant</a:t>
            </a:r>
          </a:p>
          <a:p>
            <a:pPr marL="1257300" lvl="2" indent="-342900">
              <a:lnSpc>
                <a:spcPct val="80000"/>
              </a:lnSpc>
              <a:spcBef>
                <a:spcPts val="0"/>
              </a:spcBef>
            </a:pPr>
            <a:r>
              <a:rPr lang="en-US" sz="2400" dirty="0"/>
              <a:t>Immunosuppression (including HIV)</a:t>
            </a:r>
          </a:p>
          <a:p>
            <a:pPr marL="1257300" lvl="2" indent="-342900">
              <a:lnSpc>
                <a:spcPct val="80000"/>
              </a:lnSpc>
              <a:spcBef>
                <a:spcPts val="0"/>
              </a:spcBef>
            </a:pPr>
            <a:r>
              <a:rPr lang="en-US" sz="2400" dirty="0"/>
              <a:t>Bleeding disorders or taking blood thinners </a:t>
            </a:r>
          </a:p>
        </p:txBody>
      </p:sp>
      <p:sp>
        <p:nvSpPr>
          <p:cNvPr id="7" name="Rectangle 6"/>
          <p:cNvSpPr/>
          <p:nvPr/>
        </p:nvSpPr>
        <p:spPr>
          <a:xfrm>
            <a:off x="11005457" y="1027906"/>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399150"/>
            <a:ext cx="1076641" cy="1132074"/>
          </a:xfrm>
          <a:prstGeom prst="rect">
            <a:avLst/>
          </a:prstGeom>
        </p:spPr>
      </p:pic>
    </p:spTree>
    <p:extLst>
      <p:ext uri="{BB962C8B-B14F-4D97-AF65-F5344CB8AC3E}">
        <p14:creationId xmlns:p14="http://schemas.microsoft.com/office/powerpoint/2010/main" val="1437040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 Last Oral Intake</a:t>
            </a:r>
          </a:p>
        </p:txBody>
      </p:sp>
      <p:sp>
        <p:nvSpPr>
          <p:cNvPr id="5" name="Content Placeholder 2"/>
          <p:cNvSpPr>
            <a:spLocks noGrp="1"/>
          </p:cNvSpPr>
          <p:nvPr>
            <p:ph idx="1"/>
          </p:nvPr>
        </p:nvSpPr>
        <p:spPr>
          <a:xfrm>
            <a:off x="1326776" y="1825625"/>
            <a:ext cx="9441916" cy="4351338"/>
          </a:xfrm>
        </p:spPr>
        <p:txBody>
          <a:bodyPr>
            <a:normAutofit/>
          </a:bodyPr>
          <a:lstStyle/>
          <a:p>
            <a:r>
              <a:rPr lang="en-US" b="1" dirty="0"/>
              <a:t>ASK</a:t>
            </a:r>
            <a:endParaRPr lang="en-US" dirty="0"/>
          </a:p>
          <a:p>
            <a:pPr lvl="1"/>
            <a:r>
              <a:rPr lang="en-US" dirty="0"/>
              <a:t>When did the patient last eat or drink?</a:t>
            </a:r>
          </a:p>
          <a:p>
            <a:pPr lvl="1"/>
            <a:endParaRPr lang="en-US" dirty="0"/>
          </a:p>
          <a:p>
            <a:pPr lvl="1"/>
            <a:endParaRPr lang="en-US" dirty="0"/>
          </a:p>
          <a:p>
            <a:pPr lvl="1"/>
            <a:endParaRPr lang="en-US" dirty="0"/>
          </a:p>
          <a:p>
            <a:pPr lvl="1"/>
            <a:endParaRPr lang="en-US" dirty="0"/>
          </a:p>
          <a:p>
            <a:r>
              <a:rPr lang="en-US" dirty="0">
                <a:solidFill>
                  <a:srgbClr val="FF0000"/>
                </a:solidFill>
              </a:rPr>
              <a:t>THINK</a:t>
            </a:r>
          </a:p>
          <a:p>
            <a:pPr lvl="1"/>
            <a:r>
              <a:rPr lang="en-US" dirty="0"/>
              <a:t>A full stomach increases the risk of vomiting and possible choking</a:t>
            </a:r>
          </a:p>
          <a:p>
            <a:pPr lvl="1"/>
            <a:r>
              <a:rPr lang="en-US" dirty="0"/>
              <a:t>This is very important when intubation is possible </a:t>
            </a:r>
          </a:p>
          <a:p>
            <a:pPr lvl="1"/>
            <a:endParaRPr lang="en-US" dirty="0"/>
          </a:p>
        </p:txBody>
      </p:sp>
      <p:sp>
        <p:nvSpPr>
          <p:cNvPr id="7" name="Rectangle 6"/>
          <p:cNvSpPr/>
          <p:nvPr/>
        </p:nvSpPr>
        <p:spPr>
          <a:xfrm>
            <a:off x="7931747" y="1027906"/>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37" y="4739809"/>
            <a:ext cx="1076641" cy="1132074"/>
          </a:xfrm>
          <a:prstGeom prst="rect">
            <a:avLst/>
          </a:prstGeom>
        </p:spPr>
      </p:pic>
    </p:spTree>
    <p:extLst>
      <p:ext uri="{BB962C8B-B14F-4D97-AF65-F5344CB8AC3E}">
        <p14:creationId xmlns:p14="http://schemas.microsoft.com/office/powerpoint/2010/main" val="1673871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Events Surrounding Illness </a:t>
            </a:r>
          </a:p>
        </p:txBody>
      </p:sp>
      <p:sp>
        <p:nvSpPr>
          <p:cNvPr id="4" name="Content Placeholder 2"/>
          <p:cNvSpPr txBox="1">
            <a:spLocks/>
          </p:cNvSpPr>
          <p:nvPr/>
        </p:nvSpPr>
        <p:spPr>
          <a:xfrm>
            <a:off x="1272988" y="1825625"/>
            <a:ext cx="109190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ASK</a:t>
            </a:r>
            <a:endParaRPr lang="en-US" dirty="0"/>
          </a:p>
          <a:p>
            <a:pPr lvl="1"/>
            <a:r>
              <a:rPr lang="en-US" dirty="0"/>
              <a:t>About the mechanism of injury</a:t>
            </a:r>
          </a:p>
          <a:p>
            <a:pPr lvl="1"/>
            <a:r>
              <a:rPr lang="en-US" dirty="0"/>
              <a:t>Ask about seatbelts in road traffic accidents</a:t>
            </a:r>
          </a:p>
          <a:p>
            <a:pPr lvl="1"/>
            <a:r>
              <a:rPr lang="en-US" dirty="0"/>
              <a:t>For assaults ask about the type of weapon(s)</a:t>
            </a:r>
          </a:p>
          <a:p>
            <a:pPr lvl="1"/>
            <a:r>
              <a:rPr lang="en-US" dirty="0"/>
              <a:t>Was there drugs or alcohol involved? </a:t>
            </a:r>
          </a:p>
          <a:p>
            <a:pPr lvl="1"/>
            <a:r>
              <a:rPr lang="en-US" dirty="0"/>
              <a:t>For burns ask about the type of burn (fire, scalding, chemical</a:t>
            </a:r>
            <a:r>
              <a:rPr lang="mr-IN" dirty="0"/>
              <a:t>…</a:t>
            </a:r>
            <a:r>
              <a:rPr lang="en-US" dirty="0"/>
              <a:t>)</a:t>
            </a:r>
          </a:p>
          <a:p>
            <a:pPr lvl="1"/>
            <a:endParaRPr lang="en-US" dirty="0"/>
          </a:p>
          <a:p>
            <a:r>
              <a:rPr lang="en-US" dirty="0">
                <a:solidFill>
                  <a:srgbClr val="FF0000"/>
                </a:solidFill>
              </a:rPr>
              <a:t>THINK</a:t>
            </a:r>
          </a:p>
          <a:p>
            <a:pPr lvl="1"/>
            <a:r>
              <a:rPr lang="en-US" dirty="0"/>
              <a:t>Certain mechanisms are a high risk even if the patient does not appear to be significantly injured or ill; consider hidden injuries</a:t>
            </a:r>
          </a:p>
          <a:p>
            <a:pPr lvl="2"/>
            <a:endParaRPr lang="en-US" dirty="0"/>
          </a:p>
          <a:p>
            <a:pPr lvl="2"/>
            <a:endParaRPr lang="en-US" dirty="0"/>
          </a:p>
          <a:p>
            <a:pPr lvl="1"/>
            <a:endParaRPr lang="en-US" dirty="0"/>
          </a:p>
          <a:p>
            <a:pPr lvl="1"/>
            <a:endParaRPr lang="en-US" dirty="0"/>
          </a:p>
        </p:txBody>
      </p:sp>
      <p:sp>
        <p:nvSpPr>
          <p:cNvPr id="6" name="Rectangle 5"/>
          <p:cNvSpPr/>
          <p:nvPr/>
        </p:nvSpPr>
        <p:spPr>
          <a:xfrm>
            <a:off x="9880573" y="1600637"/>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716805"/>
            <a:ext cx="1076641" cy="1132074"/>
          </a:xfrm>
          <a:prstGeom prst="rect">
            <a:avLst/>
          </a:prstGeom>
        </p:spPr>
      </p:pic>
    </p:spTree>
    <p:extLst>
      <p:ext uri="{BB962C8B-B14F-4D97-AF65-F5344CB8AC3E}">
        <p14:creationId xmlns:p14="http://schemas.microsoft.com/office/powerpoint/2010/main" val="164978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Events Surrounding Illness </a:t>
            </a:r>
          </a:p>
        </p:txBody>
      </p:sp>
      <p:sp>
        <p:nvSpPr>
          <p:cNvPr id="4" name="Content Placeholder 2"/>
          <p:cNvSpPr txBox="1">
            <a:spLocks/>
          </p:cNvSpPr>
          <p:nvPr/>
        </p:nvSpPr>
        <p:spPr>
          <a:xfrm>
            <a:off x="1272988" y="1825625"/>
            <a:ext cx="109190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ASK</a:t>
            </a:r>
            <a:endParaRPr lang="en-US" dirty="0"/>
          </a:p>
          <a:p>
            <a:pPr lvl="1"/>
            <a:r>
              <a:rPr lang="en-US" dirty="0"/>
              <a:t>Was there a fall from 3 meters or more?</a:t>
            </a:r>
          </a:p>
          <a:p>
            <a:pPr lvl="1"/>
            <a:r>
              <a:rPr lang="en-US" dirty="0"/>
              <a:t>Or twice the height in children? </a:t>
            </a:r>
          </a:p>
          <a:p>
            <a:pPr lvl="1"/>
            <a:endParaRPr lang="en-US" dirty="0"/>
          </a:p>
          <a:p>
            <a:r>
              <a:rPr lang="en-US" dirty="0">
                <a:solidFill>
                  <a:srgbClr val="FF0000"/>
                </a:solidFill>
              </a:rPr>
              <a:t>THINK</a:t>
            </a:r>
          </a:p>
          <a:p>
            <a:pPr lvl="1"/>
            <a:r>
              <a:rPr lang="en-US" dirty="0"/>
              <a:t>A greater distance fallen increases the chance of serious injury</a:t>
            </a:r>
          </a:p>
          <a:p>
            <a:pPr lvl="1"/>
            <a:r>
              <a:rPr lang="en-US" dirty="0"/>
              <a:t>Falls in adults are often associated with older age, alcohol intoxication, or failure of workplace equipment  </a:t>
            </a:r>
          </a:p>
          <a:p>
            <a:pPr lvl="1"/>
            <a:r>
              <a:rPr lang="en-US" dirty="0"/>
              <a:t>Falls in children are often from trees, windows or balconies </a:t>
            </a:r>
          </a:p>
          <a:p>
            <a:pPr lvl="2"/>
            <a:endParaRPr lang="en-US" dirty="0"/>
          </a:p>
          <a:p>
            <a:pPr lvl="2"/>
            <a:endParaRPr lang="en-US" dirty="0"/>
          </a:p>
          <a:p>
            <a:pPr lvl="1"/>
            <a:endParaRPr lang="en-US" dirty="0"/>
          </a:p>
          <a:p>
            <a:pPr lvl="1"/>
            <a:endParaRPr lang="en-US" dirty="0"/>
          </a:p>
        </p:txBody>
      </p:sp>
      <p:sp>
        <p:nvSpPr>
          <p:cNvPr id="6" name="Rectangle 5"/>
          <p:cNvSpPr/>
          <p:nvPr/>
        </p:nvSpPr>
        <p:spPr>
          <a:xfrm>
            <a:off x="7950173" y="1475542"/>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902" y="4412005"/>
            <a:ext cx="1076641" cy="1132074"/>
          </a:xfrm>
          <a:prstGeom prst="rect">
            <a:avLst/>
          </a:prstGeom>
        </p:spPr>
      </p:pic>
    </p:spTree>
    <p:extLst>
      <p:ext uri="{BB962C8B-B14F-4D97-AF65-F5344CB8AC3E}">
        <p14:creationId xmlns:p14="http://schemas.microsoft.com/office/powerpoint/2010/main" val="1221078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Events Surrounding Illness </a:t>
            </a:r>
          </a:p>
        </p:txBody>
      </p:sp>
      <p:sp>
        <p:nvSpPr>
          <p:cNvPr id="4" name="Content Placeholder 2"/>
          <p:cNvSpPr txBox="1">
            <a:spLocks/>
          </p:cNvSpPr>
          <p:nvPr/>
        </p:nvSpPr>
        <p:spPr>
          <a:xfrm>
            <a:off x="1272988" y="1825624"/>
            <a:ext cx="10919012" cy="461581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ASK</a:t>
            </a:r>
            <a:endParaRPr lang="en-US" dirty="0"/>
          </a:p>
          <a:p>
            <a:pPr lvl="1"/>
            <a:r>
              <a:rPr lang="en-US" sz="2600" dirty="0"/>
              <a:t>Was a pedestrian or cyclist hit by a vehicle? </a:t>
            </a:r>
          </a:p>
          <a:p>
            <a:pPr lvl="1"/>
            <a:r>
              <a:rPr lang="en-US" sz="2600" dirty="0"/>
              <a:t>Were they on a motorcycle?</a:t>
            </a:r>
          </a:p>
          <a:p>
            <a:pPr lvl="2"/>
            <a:r>
              <a:rPr lang="en-US" sz="2600" dirty="0"/>
              <a:t>Were they thrown?  How far? </a:t>
            </a:r>
          </a:p>
          <a:p>
            <a:pPr lvl="2"/>
            <a:r>
              <a:rPr lang="en-US" sz="2600" dirty="0"/>
              <a:t>Were they wearing a helmet?</a:t>
            </a:r>
            <a:endParaRPr lang="en-US" dirty="0">
              <a:solidFill>
                <a:srgbClr val="FF0000"/>
              </a:solidFill>
            </a:endParaRPr>
          </a:p>
          <a:p>
            <a:r>
              <a:rPr lang="en-US" dirty="0">
                <a:solidFill>
                  <a:srgbClr val="FF0000"/>
                </a:solidFill>
              </a:rPr>
              <a:t>THINK</a:t>
            </a:r>
          </a:p>
          <a:p>
            <a:pPr lvl="2"/>
            <a:r>
              <a:rPr lang="en-US" sz="2600" dirty="0"/>
              <a:t>Pedestrian or cyclists are always at high risk for serious injury</a:t>
            </a:r>
          </a:p>
          <a:p>
            <a:pPr lvl="2"/>
            <a:r>
              <a:rPr lang="en-US" sz="2600" dirty="0"/>
              <a:t>Young children may be less able to report events</a:t>
            </a:r>
          </a:p>
          <a:p>
            <a:pPr lvl="2"/>
            <a:r>
              <a:rPr lang="en-US" sz="2600" dirty="0"/>
              <a:t>Always consider possible unwitnessed trauma in young children</a:t>
            </a:r>
          </a:p>
          <a:p>
            <a:pPr lvl="2"/>
            <a:r>
              <a:rPr lang="en-US" sz="2600" dirty="0"/>
              <a:t>Consider multiple injuries from direct impact and secondary impact if they are thrown</a:t>
            </a:r>
          </a:p>
          <a:p>
            <a:pPr lvl="2"/>
            <a:r>
              <a:rPr lang="en-US" sz="2600" dirty="0"/>
              <a:t>Common injury sites for motorcycle collisions are head, spine, chest, abdomen and pelvis, (rider hitting handlebars) limbs and skin (rider hitting road) </a:t>
            </a:r>
          </a:p>
          <a:p>
            <a:pPr lvl="2"/>
            <a:endParaRPr lang="en-US" sz="2400" dirty="0"/>
          </a:p>
          <a:p>
            <a:pPr lvl="1"/>
            <a:endParaRPr lang="en-US" dirty="0"/>
          </a:p>
          <a:p>
            <a:pPr lvl="1"/>
            <a:endParaRPr lang="en-US" dirty="0"/>
          </a:p>
        </p:txBody>
      </p:sp>
      <p:sp>
        <p:nvSpPr>
          <p:cNvPr id="6" name="Rectangle 5"/>
          <p:cNvSpPr/>
          <p:nvPr/>
        </p:nvSpPr>
        <p:spPr>
          <a:xfrm>
            <a:off x="7950173" y="1475542"/>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582" y="4229125"/>
            <a:ext cx="1076641" cy="1132074"/>
          </a:xfrm>
          <a:prstGeom prst="rect">
            <a:avLst/>
          </a:prstGeom>
        </p:spPr>
      </p:pic>
    </p:spTree>
    <p:extLst>
      <p:ext uri="{BB962C8B-B14F-4D97-AF65-F5344CB8AC3E}">
        <p14:creationId xmlns:p14="http://schemas.microsoft.com/office/powerpoint/2010/main" val="1192802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Events Surrounding Illness </a:t>
            </a:r>
          </a:p>
        </p:txBody>
      </p:sp>
      <p:sp>
        <p:nvSpPr>
          <p:cNvPr id="4" name="Content Placeholder 2"/>
          <p:cNvSpPr txBox="1">
            <a:spLocks/>
          </p:cNvSpPr>
          <p:nvPr/>
        </p:nvSpPr>
        <p:spPr>
          <a:xfrm>
            <a:off x="1272988" y="1600637"/>
            <a:ext cx="10919012" cy="494240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ASK</a:t>
            </a:r>
            <a:endParaRPr lang="en-US" dirty="0"/>
          </a:p>
          <a:p>
            <a:pPr lvl="1"/>
            <a:r>
              <a:rPr lang="en-US" dirty="0"/>
              <a:t>Was there a road traffic crash at high speed?</a:t>
            </a:r>
          </a:p>
          <a:p>
            <a:pPr lvl="1"/>
            <a:r>
              <a:rPr lang="en-US" dirty="0"/>
              <a:t>Was the person thrown from or trapped inside a vehicle?</a:t>
            </a:r>
          </a:p>
          <a:p>
            <a:pPr lvl="1"/>
            <a:r>
              <a:rPr lang="en-US" dirty="0"/>
              <a:t>Did any occupants die in the crash?</a:t>
            </a:r>
          </a:p>
          <a:p>
            <a:pPr lvl="1"/>
            <a:r>
              <a:rPr lang="en-US" dirty="0"/>
              <a:t>Was the person wearing a seatbelt? </a:t>
            </a:r>
          </a:p>
          <a:p>
            <a:pPr lvl="1"/>
            <a:endParaRPr lang="en-US" dirty="0">
              <a:solidFill>
                <a:srgbClr val="FF0000"/>
              </a:solidFill>
            </a:endParaRPr>
          </a:p>
          <a:p>
            <a:r>
              <a:rPr lang="en-US" dirty="0">
                <a:solidFill>
                  <a:srgbClr val="FF0000"/>
                </a:solidFill>
              </a:rPr>
              <a:t>THINK</a:t>
            </a:r>
          </a:p>
          <a:p>
            <a:pPr lvl="2"/>
            <a:r>
              <a:rPr lang="en-US" sz="2400" dirty="0"/>
              <a:t>In higher-speed crashes, greater force is transmitted increasing injury risk </a:t>
            </a:r>
          </a:p>
          <a:p>
            <a:pPr lvl="2"/>
            <a:r>
              <a:rPr lang="en-US" sz="2400" dirty="0"/>
              <a:t>Injury may occur from impact with the windscreen or steering wheel</a:t>
            </a:r>
          </a:p>
          <a:p>
            <a:pPr lvl="2"/>
            <a:r>
              <a:rPr lang="en-US" sz="2400" dirty="0"/>
              <a:t>Injury may occur from sudden stopping of the vehicle</a:t>
            </a:r>
          </a:p>
          <a:p>
            <a:pPr lvl="2"/>
            <a:r>
              <a:rPr lang="en-US" sz="2400" dirty="0"/>
              <a:t>A person thrown is at high risk for injury</a:t>
            </a:r>
          </a:p>
          <a:p>
            <a:pPr lvl="2"/>
            <a:r>
              <a:rPr lang="en-US" sz="2400" dirty="0"/>
              <a:t>If a person was trapped, find out what part was trapped and for how long.  Consider crush injury</a:t>
            </a:r>
          </a:p>
          <a:p>
            <a:pPr lvl="2"/>
            <a:r>
              <a:rPr lang="en-US" sz="2400" dirty="0"/>
              <a:t>A death at the scene suggests significant force </a:t>
            </a:r>
          </a:p>
          <a:p>
            <a:pPr lvl="2"/>
            <a:r>
              <a:rPr lang="en-US" sz="2400" dirty="0"/>
              <a:t>Consider types of injuries more common if a person was or was not wearing a seatbelt </a:t>
            </a:r>
          </a:p>
          <a:p>
            <a:pPr lvl="2"/>
            <a:endParaRPr lang="en-US" sz="2400" dirty="0"/>
          </a:p>
          <a:p>
            <a:pPr lvl="2"/>
            <a:endParaRPr lang="en-US" sz="2400" dirty="0"/>
          </a:p>
          <a:p>
            <a:pPr lvl="1"/>
            <a:endParaRPr lang="en-US" dirty="0"/>
          </a:p>
          <a:p>
            <a:pPr lvl="1"/>
            <a:endParaRPr lang="en-US" dirty="0"/>
          </a:p>
        </p:txBody>
      </p:sp>
      <p:sp>
        <p:nvSpPr>
          <p:cNvPr id="6" name="Rectangle 5"/>
          <p:cNvSpPr/>
          <p:nvPr/>
        </p:nvSpPr>
        <p:spPr>
          <a:xfrm>
            <a:off x="9109914" y="1600637"/>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902" y="4147845"/>
            <a:ext cx="1076641" cy="1132074"/>
          </a:xfrm>
          <a:prstGeom prst="rect">
            <a:avLst/>
          </a:prstGeom>
        </p:spPr>
      </p:pic>
    </p:spTree>
    <p:extLst>
      <p:ext uri="{BB962C8B-B14F-4D97-AF65-F5344CB8AC3E}">
        <p14:creationId xmlns:p14="http://schemas.microsoft.com/office/powerpoint/2010/main" val="62448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70" y="365125"/>
            <a:ext cx="9392030" cy="1325563"/>
          </a:xfrm>
        </p:spPr>
        <p:txBody>
          <a:bodyPr/>
          <a:lstStyle/>
          <a:p>
            <a:r>
              <a:rPr lang="en-US" dirty="0"/>
              <a:t>Goals</a:t>
            </a:r>
          </a:p>
        </p:txBody>
      </p:sp>
      <p:sp>
        <p:nvSpPr>
          <p:cNvPr id="3" name="Content Placeholder 2"/>
          <p:cNvSpPr>
            <a:spLocks noGrp="1"/>
          </p:cNvSpPr>
          <p:nvPr>
            <p:ph idx="1"/>
          </p:nvPr>
        </p:nvSpPr>
        <p:spPr/>
        <p:txBody>
          <a:bodyPr>
            <a:normAutofit/>
          </a:bodyPr>
          <a:lstStyle/>
          <a:p>
            <a:pPr marL="0" lvl="0" indent="-69850">
              <a:lnSpc>
                <a:spcPct val="115000"/>
              </a:lnSpc>
              <a:spcBef>
                <a:spcPts val="0"/>
              </a:spcBef>
              <a:spcAft>
                <a:spcPts val="500"/>
              </a:spcAft>
              <a:buClr>
                <a:schemeClr val="dk1"/>
              </a:buClr>
              <a:buSzPct val="45833"/>
              <a:buNone/>
            </a:pPr>
            <a:r>
              <a:rPr lang="en-US" sz="3200" dirty="0">
                <a:ea typeface="Lato"/>
                <a:cs typeface="Lato"/>
                <a:sym typeface="Lato"/>
              </a:rPr>
              <a:t>The goal of </a:t>
            </a:r>
            <a:r>
              <a:rPr lang="en-US" sz="3200" u="sng" dirty="0">
                <a:ea typeface="Lato"/>
                <a:cs typeface="Lato"/>
                <a:sym typeface="Lato"/>
              </a:rPr>
              <a:t>initial assessment </a:t>
            </a:r>
            <a:r>
              <a:rPr lang="en-US" sz="3200" dirty="0">
                <a:ea typeface="Lato"/>
                <a:cs typeface="Lato"/>
                <a:sym typeface="Lato"/>
              </a:rPr>
              <a:t>is to identify life-threatening injuries</a:t>
            </a:r>
          </a:p>
          <a:p>
            <a:pPr marL="0" lvl="0" indent="-69850">
              <a:lnSpc>
                <a:spcPct val="115000"/>
              </a:lnSpc>
              <a:spcBef>
                <a:spcPts val="0"/>
              </a:spcBef>
              <a:spcAft>
                <a:spcPts val="500"/>
              </a:spcAft>
              <a:buClr>
                <a:schemeClr val="dk1"/>
              </a:buClr>
              <a:buSzPct val="45833"/>
              <a:buNone/>
            </a:pPr>
            <a:endParaRPr lang="en-US" sz="3200" dirty="0">
              <a:ea typeface="Lato"/>
              <a:cs typeface="Lato"/>
              <a:sym typeface="Lato"/>
            </a:endParaRPr>
          </a:p>
          <a:p>
            <a:pPr marL="0" lvl="0" indent="-69850">
              <a:lnSpc>
                <a:spcPct val="115000"/>
              </a:lnSpc>
              <a:spcBef>
                <a:spcPts val="0"/>
              </a:spcBef>
              <a:buClr>
                <a:schemeClr val="dk1"/>
              </a:buClr>
              <a:buSzPct val="45833"/>
              <a:buNone/>
            </a:pPr>
            <a:r>
              <a:rPr lang="en-US" sz="3200" dirty="0">
                <a:ea typeface="Lato"/>
                <a:cs typeface="Lato"/>
                <a:sym typeface="Lato"/>
              </a:rPr>
              <a:t>The goal of </a:t>
            </a:r>
            <a:r>
              <a:rPr lang="en-US" sz="3200" u="sng" dirty="0">
                <a:ea typeface="Lato"/>
                <a:cs typeface="Lato"/>
                <a:sym typeface="Lato"/>
              </a:rPr>
              <a:t>acute management </a:t>
            </a:r>
            <a:r>
              <a:rPr lang="en-US" sz="3200" dirty="0">
                <a:ea typeface="Lato"/>
                <a:cs typeface="Lato"/>
                <a:sym typeface="Lato"/>
              </a:rPr>
              <a:t>is to </a:t>
            </a:r>
            <a:r>
              <a:rPr lang="en-US" sz="3200" dirty="0">
                <a:solidFill>
                  <a:srgbClr val="FF0000"/>
                </a:solidFill>
                <a:ea typeface="Lato"/>
                <a:cs typeface="Lato"/>
                <a:sym typeface="Lato"/>
              </a:rPr>
              <a:t>prevent secondary injury </a:t>
            </a:r>
            <a:r>
              <a:rPr lang="en-US" sz="3200" dirty="0">
                <a:ea typeface="Lato"/>
                <a:cs typeface="Lato"/>
                <a:sym typeface="Lato"/>
              </a:rPr>
              <a:t>from poor oxygenation and decreased perfusion, to control pain and to plan ongoing care </a:t>
            </a:r>
          </a:p>
          <a:p>
            <a:endParaRPr lang="en-US" sz="3200" dirty="0"/>
          </a:p>
        </p:txBody>
      </p:sp>
      <p:pic>
        <p:nvPicPr>
          <p:cNvPr id="5" name="Picture 4"/>
          <p:cNvPicPr>
            <a:picLocks noChangeAspect="1"/>
          </p:cNvPicPr>
          <p:nvPr/>
        </p:nvPicPr>
        <p:blipFill>
          <a:blip r:embed="rId3"/>
          <a:stretch>
            <a:fillRect/>
          </a:stretch>
        </p:blipFill>
        <p:spPr>
          <a:xfrm>
            <a:off x="693584" y="445974"/>
            <a:ext cx="1268186" cy="1235668"/>
          </a:xfrm>
          <a:prstGeom prst="rect">
            <a:avLst/>
          </a:prstGeom>
        </p:spPr>
      </p:pic>
    </p:spTree>
    <p:extLst>
      <p:ext uri="{BB962C8B-B14F-4D97-AF65-F5344CB8AC3E}">
        <p14:creationId xmlns:p14="http://schemas.microsoft.com/office/powerpoint/2010/main" val="1520543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Events Surrounding Illness </a:t>
            </a:r>
          </a:p>
        </p:txBody>
      </p:sp>
      <p:sp>
        <p:nvSpPr>
          <p:cNvPr id="4" name="Content Placeholder 2"/>
          <p:cNvSpPr txBox="1">
            <a:spLocks/>
          </p:cNvSpPr>
          <p:nvPr/>
        </p:nvSpPr>
        <p:spPr>
          <a:xfrm>
            <a:off x="1272988" y="1825624"/>
            <a:ext cx="10919012" cy="5032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ASK</a:t>
            </a:r>
            <a:endParaRPr lang="en-US" dirty="0"/>
          </a:p>
          <a:p>
            <a:pPr lvl="1"/>
            <a:r>
              <a:rPr lang="en-US" dirty="0"/>
              <a:t>Was a weapon used?</a:t>
            </a:r>
          </a:p>
          <a:p>
            <a:pPr lvl="1"/>
            <a:r>
              <a:rPr lang="en-US" dirty="0"/>
              <a:t>What type of weapon? </a:t>
            </a:r>
          </a:p>
          <a:p>
            <a:pPr lvl="1"/>
            <a:endParaRPr lang="en-US" dirty="0">
              <a:solidFill>
                <a:srgbClr val="FF0000"/>
              </a:solidFill>
            </a:endParaRPr>
          </a:p>
          <a:p>
            <a:r>
              <a:rPr lang="en-US" dirty="0">
                <a:solidFill>
                  <a:srgbClr val="FF0000"/>
                </a:solidFill>
              </a:rPr>
              <a:t>THINK</a:t>
            </a:r>
          </a:p>
          <a:p>
            <a:pPr lvl="2"/>
            <a:r>
              <a:rPr lang="en-US" sz="2400" dirty="0"/>
              <a:t>A gunshot or stab wound patient may have multiple wounds</a:t>
            </a:r>
          </a:p>
          <a:p>
            <a:pPr lvl="2"/>
            <a:r>
              <a:rPr lang="en-US" sz="2400" dirty="0"/>
              <a:t>Always check the entire body for wounds </a:t>
            </a:r>
          </a:p>
          <a:p>
            <a:pPr lvl="3"/>
            <a:r>
              <a:rPr lang="en-US" sz="2400" dirty="0"/>
              <a:t>A bullet may not follow a direct path in the body</a:t>
            </a:r>
          </a:p>
          <a:p>
            <a:pPr lvl="3"/>
            <a:r>
              <a:rPr lang="en-US" sz="2400" dirty="0"/>
              <a:t>Many internal organs can be injured by one bullet</a:t>
            </a:r>
          </a:p>
          <a:p>
            <a:pPr lvl="3"/>
            <a:r>
              <a:rPr lang="en-US" sz="2400" dirty="0"/>
              <a:t>Consider length of blade used for stab wound</a:t>
            </a:r>
          </a:p>
          <a:p>
            <a:pPr lvl="2"/>
            <a:r>
              <a:rPr lang="en-US" sz="2400" dirty="0"/>
              <a:t>Injuries from blunt objects can cause damage to organs as well as bruises, lacerations and fractures </a:t>
            </a:r>
          </a:p>
          <a:p>
            <a:pPr lvl="1"/>
            <a:endParaRPr lang="en-US" dirty="0"/>
          </a:p>
          <a:p>
            <a:pPr lvl="1"/>
            <a:endParaRPr lang="en-US" dirty="0"/>
          </a:p>
        </p:txBody>
      </p:sp>
      <p:sp>
        <p:nvSpPr>
          <p:cNvPr id="6" name="Rectangle 5"/>
          <p:cNvSpPr/>
          <p:nvPr/>
        </p:nvSpPr>
        <p:spPr>
          <a:xfrm>
            <a:off x="5747657" y="1316157"/>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902" y="4147845"/>
            <a:ext cx="1076641" cy="1132074"/>
          </a:xfrm>
          <a:prstGeom prst="rect">
            <a:avLst/>
          </a:prstGeom>
        </p:spPr>
      </p:pic>
    </p:spTree>
    <p:extLst>
      <p:ext uri="{BB962C8B-B14F-4D97-AF65-F5344CB8AC3E}">
        <p14:creationId xmlns:p14="http://schemas.microsoft.com/office/powerpoint/2010/main" val="1137962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Events Surrounding Illness </a:t>
            </a:r>
          </a:p>
        </p:txBody>
      </p:sp>
      <p:sp>
        <p:nvSpPr>
          <p:cNvPr id="4" name="Content Placeholder 2"/>
          <p:cNvSpPr txBox="1">
            <a:spLocks/>
          </p:cNvSpPr>
          <p:nvPr/>
        </p:nvSpPr>
        <p:spPr>
          <a:xfrm>
            <a:off x="1083207" y="1503680"/>
            <a:ext cx="10919012" cy="53543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ASK</a:t>
            </a:r>
            <a:endParaRPr lang="en-US" dirty="0"/>
          </a:p>
          <a:p>
            <a:pPr lvl="1"/>
            <a:r>
              <a:rPr lang="en-US" dirty="0"/>
              <a:t>Was there a burn? </a:t>
            </a:r>
          </a:p>
          <a:p>
            <a:pPr lvl="1"/>
            <a:r>
              <a:rPr lang="en-US" dirty="0"/>
              <a:t>What type of burn was it?</a:t>
            </a:r>
          </a:p>
          <a:p>
            <a:pPr lvl="1"/>
            <a:r>
              <a:rPr lang="en-US" dirty="0"/>
              <a:t>Was first aid provided at the scene?</a:t>
            </a:r>
            <a:endParaRPr lang="en-US" dirty="0">
              <a:solidFill>
                <a:srgbClr val="FF0000"/>
              </a:solidFill>
            </a:endParaRPr>
          </a:p>
          <a:p>
            <a:r>
              <a:rPr lang="en-US" dirty="0">
                <a:solidFill>
                  <a:srgbClr val="FF0000"/>
                </a:solidFill>
              </a:rPr>
              <a:t>THINK</a:t>
            </a:r>
          </a:p>
          <a:p>
            <a:pPr lvl="2"/>
            <a:r>
              <a:rPr lang="en-US" sz="2400" dirty="0"/>
              <a:t>Flame burns in an enclosed space may cause inhalation or airway injury</a:t>
            </a:r>
          </a:p>
          <a:p>
            <a:pPr lvl="2"/>
            <a:r>
              <a:rPr lang="en-US" sz="2400" dirty="0"/>
              <a:t>Scald burns are common in children</a:t>
            </a:r>
          </a:p>
          <a:p>
            <a:pPr lvl="2"/>
            <a:r>
              <a:rPr lang="en-US" sz="2400" dirty="0"/>
              <a:t>Injuries from electrical burns may appear small but can cause extensive tissue and muscle damage</a:t>
            </a:r>
          </a:p>
          <a:p>
            <a:pPr lvl="2"/>
            <a:r>
              <a:rPr lang="en-US" sz="2400" dirty="0"/>
              <a:t>For chemical burns, it is important to learn the specifics to remove it properly</a:t>
            </a:r>
          </a:p>
          <a:p>
            <a:pPr lvl="2"/>
            <a:r>
              <a:rPr lang="en-US" sz="2400" dirty="0"/>
              <a:t>Consider if the burning process was stopped and if decontamination was performed</a:t>
            </a:r>
          </a:p>
          <a:p>
            <a:pPr lvl="2"/>
            <a:r>
              <a:rPr lang="en-US" sz="2400" dirty="0"/>
              <a:t>For burns &lt;3 hours old, wash the burn to stop the burning process</a:t>
            </a:r>
          </a:p>
          <a:p>
            <a:pPr lvl="2"/>
            <a:r>
              <a:rPr lang="en-US" sz="2400" dirty="0"/>
              <a:t>Protect yourself from chemical exposure </a:t>
            </a:r>
          </a:p>
          <a:p>
            <a:pPr lvl="2"/>
            <a:endParaRPr lang="en-US" sz="2400" dirty="0"/>
          </a:p>
          <a:p>
            <a:pPr lvl="2"/>
            <a:endParaRPr lang="en-US" sz="2400" dirty="0"/>
          </a:p>
          <a:p>
            <a:pPr lvl="2"/>
            <a:endParaRPr lang="en-US" sz="2400" dirty="0"/>
          </a:p>
          <a:p>
            <a:pPr lvl="1"/>
            <a:endParaRPr lang="en-US" dirty="0"/>
          </a:p>
          <a:p>
            <a:pPr lvl="1"/>
            <a:endParaRPr lang="en-US" dirty="0"/>
          </a:p>
        </p:txBody>
      </p:sp>
      <p:sp>
        <p:nvSpPr>
          <p:cNvPr id="6" name="Rectangle 5"/>
          <p:cNvSpPr/>
          <p:nvPr/>
        </p:nvSpPr>
        <p:spPr>
          <a:xfrm>
            <a:off x="6732494" y="1275517"/>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60" y="4046245"/>
            <a:ext cx="1076641" cy="1132074"/>
          </a:xfrm>
          <a:prstGeom prst="rect">
            <a:avLst/>
          </a:prstGeom>
        </p:spPr>
      </p:pic>
    </p:spTree>
    <p:extLst>
      <p:ext uri="{BB962C8B-B14F-4D97-AF65-F5344CB8AC3E}">
        <p14:creationId xmlns:p14="http://schemas.microsoft.com/office/powerpoint/2010/main" val="1151062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Events Surrounding Illness </a:t>
            </a:r>
          </a:p>
        </p:txBody>
      </p:sp>
      <p:sp>
        <p:nvSpPr>
          <p:cNvPr id="4" name="Content Placeholder 2"/>
          <p:cNvSpPr txBox="1">
            <a:spLocks/>
          </p:cNvSpPr>
          <p:nvPr/>
        </p:nvSpPr>
        <p:spPr>
          <a:xfrm>
            <a:off x="1272988" y="1402080"/>
            <a:ext cx="10919012" cy="52425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t>ASK</a:t>
            </a:r>
            <a:endParaRPr lang="en-US" dirty="0"/>
          </a:p>
          <a:p>
            <a:pPr lvl="1"/>
            <a:r>
              <a:rPr lang="en-US" dirty="0"/>
              <a:t>Did the person sustain a crush injury?</a:t>
            </a:r>
          </a:p>
          <a:p>
            <a:pPr lvl="2"/>
            <a:r>
              <a:rPr lang="en-US" dirty="0"/>
              <a:t>Is there pain or numbness?</a:t>
            </a:r>
          </a:p>
          <a:p>
            <a:pPr lvl="2"/>
            <a:r>
              <a:rPr lang="en-US" dirty="0"/>
              <a:t>Is there dark urine? </a:t>
            </a:r>
          </a:p>
          <a:p>
            <a:pPr lvl="2"/>
            <a:r>
              <a:rPr lang="en-US" dirty="0"/>
              <a:t>How long was the body part crushed?</a:t>
            </a:r>
          </a:p>
          <a:p>
            <a:pPr lvl="1"/>
            <a:r>
              <a:rPr lang="en-US" dirty="0"/>
              <a:t>Did the person sustain a blast injury?  </a:t>
            </a:r>
            <a:endParaRPr lang="en-US" dirty="0">
              <a:solidFill>
                <a:srgbClr val="FF0000"/>
              </a:solidFill>
            </a:endParaRPr>
          </a:p>
          <a:p>
            <a:r>
              <a:rPr lang="en-US" dirty="0">
                <a:solidFill>
                  <a:srgbClr val="FF0000"/>
                </a:solidFill>
              </a:rPr>
              <a:t>THINK</a:t>
            </a:r>
          </a:p>
          <a:p>
            <a:pPr lvl="2"/>
            <a:r>
              <a:rPr lang="en-US" sz="2400" dirty="0"/>
              <a:t>Crush injuries damage skin, muscle, blood vessels and bone</a:t>
            </a:r>
          </a:p>
          <a:p>
            <a:pPr lvl="2"/>
            <a:r>
              <a:rPr lang="en-US" sz="2400" dirty="0"/>
              <a:t>Dark urine can signify dangerous amounts of myoglobin released from the muscle </a:t>
            </a:r>
          </a:p>
          <a:p>
            <a:pPr lvl="2"/>
            <a:r>
              <a:rPr lang="en-US" sz="2400" dirty="0"/>
              <a:t>Swelling can build up pressure limiting blood flow to the muscles and nerves (compartment syndrome) </a:t>
            </a:r>
          </a:p>
          <a:p>
            <a:pPr lvl="2"/>
            <a:r>
              <a:rPr lang="en-US" sz="2400" dirty="0"/>
              <a:t>Blast injuries can involve all body systems, especially hollow organs</a:t>
            </a:r>
          </a:p>
          <a:p>
            <a:pPr lvl="3"/>
            <a:r>
              <a:rPr lang="en-US" sz="2400" dirty="0"/>
              <a:t>Common sites include the lungs, intestines and ears</a:t>
            </a:r>
          </a:p>
          <a:p>
            <a:pPr lvl="2"/>
            <a:r>
              <a:rPr lang="en-US" sz="2400" dirty="0"/>
              <a:t>For blast injuries, consider foreign body injuries, burns, chemical injury, toxin or radiation exposure </a:t>
            </a:r>
          </a:p>
          <a:p>
            <a:pPr lvl="2"/>
            <a:endParaRPr lang="en-US" sz="2400" dirty="0"/>
          </a:p>
          <a:p>
            <a:pPr lvl="2"/>
            <a:endParaRPr lang="en-US" sz="2400" dirty="0"/>
          </a:p>
          <a:p>
            <a:pPr lvl="1"/>
            <a:endParaRPr lang="en-US" dirty="0"/>
          </a:p>
          <a:p>
            <a:pPr lvl="1"/>
            <a:endParaRPr lang="en-US" dirty="0"/>
          </a:p>
        </p:txBody>
      </p:sp>
      <p:sp>
        <p:nvSpPr>
          <p:cNvPr id="6" name="Rectangle 5"/>
          <p:cNvSpPr/>
          <p:nvPr/>
        </p:nvSpPr>
        <p:spPr>
          <a:xfrm>
            <a:off x="7757160" y="1825624"/>
            <a:ext cx="348343" cy="2400657"/>
          </a:xfrm>
          <a:prstGeom prst="rect">
            <a:avLst/>
          </a:prstGeom>
          <a:noFill/>
        </p:spPr>
        <p:txBody>
          <a:bodyPr wrap="square" lIns="91440" tIns="45720" rIns="91440" bIns="45720">
            <a:spAutoFit/>
          </a:bodyPr>
          <a:lstStyle/>
          <a:p>
            <a:pPr algn="ctr"/>
            <a:r>
              <a:rPr lang="en-US" sz="1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667" y="4226281"/>
            <a:ext cx="1076641" cy="1132074"/>
          </a:xfrm>
          <a:prstGeom prst="rect">
            <a:avLst/>
          </a:prstGeom>
        </p:spPr>
      </p:pic>
    </p:spTree>
    <p:extLst>
      <p:ext uri="{BB962C8B-B14F-4D97-AF65-F5344CB8AC3E}">
        <p14:creationId xmlns:p14="http://schemas.microsoft.com/office/powerpoint/2010/main" val="1050072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Workbook Question 3</a:t>
            </a:r>
          </a:p>
        </p:txBody>
      </p:sp>
      <p:sp>
        <p:nvSpPr>
          <p:cNvPr id="3" name="Content Placeholder 2"/>
          <p:cNvSpPr>
            <a:spLocks noGrp="1"/>
          </p:cNvSpPr>
          <p:nvPr>
            <p:ph idx="1"/>
          </p:nvPr>
        </p:nvSpPr>
        <p:spPr>
          <a:xfrm>
            <a:off x="838200" y="2061881"/>
            <a:ext cx="10515600" cy="4115081"/>
          </a:xfrm>
        </p:spPr>
        <p:txBody>
          <a:bodyPr>
            <a:normAutofit lnSpcReduction="10000"/>
          </a:bodyPr>
          <a:lstStyle/>
          <a:p>
            <a:pPr marL="0" indent="0">
              <a:buNone/>
            </a:pPr>
            <a:r>
              <a:rPr lang="en-US" dirty="0"/>
              <a:t>Using the workbook section above, list five questions you would ask when taking a SAMPLE history from a person injured in a road traffic crash</a:t>
            </a:r>
          </a:p>
          <a:p>
            <a:pPr marL="0" indent="0">
              <a:buNone/>
            </a:pPr>
            <a:endParaRPr lang="en-US" dirty="0"/>
          </a:p>
          <a:p>
            <a:pPr marL="0" indent="0">
              <a:buNone/>
            </a:pPr>
            <a:r>
              <a:rPr lang="en-US" dirty="0"/>
              <a:t>1.</a:t>
            </a:r>
          </a:p>
          <a:p>
            <a:pPr marL="0" indent="0">
              <a:buNone/>
            </a:pPr>
            <a:r>
              <a:rPr lang="en-US" dirty="0"/>
              <a:t>2.</a:t>
            </a:r>
          </a:p>
          <a:p>
            <a:pPr marL="0" indent="0">
              <a:buNone/>
            </a:pPr>
            <a:r>
              <a:rPr lang="en-US" dirty="0"/>
              <a:t>3.</a:t>
            </a:r>
          </a:p>
          <a:p>
            <a:pPr marL="0" indent="0">
              <a:buNone/>
            </a:pPr>
            <a:r>
              <a:rPr lang="en-US" dirty="0"/>
              <a:t>4.</a:t>
            </a:r>
          </a:p>
          <a:p>
            <a:pPr marL="0" indent="0">
              <a:buNone/>
            </a:pPr>
            <a:r>
              <a:rPr lang="en-US" dirty="0"/>
              <a:t>5.</a:t>
            </a:r>
          </a:p>
          <a:p>
            <a:pPr marL="0" indent="0">
              <a:buNone/>
            </a:pPr>
            <a:endParaRPr lang="en-US" dirty="0"/>
          </a:p>
        </p:txBody>
      </p:sp>
      <p:pic>
        <p:nvPicPr>
          <p:cNvPr id="5" name="Picture 4"/>
          <p:cNvPicPr>
            <a:picLocks noChangeAspect="1"/>
          </p:cNvPicPr>
          <p:nvPr/>
        </p:nvPicPr>
        <p:blipFill>
          <a:blip r:embed="rId3"/>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1528807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 Secondary Survey</a:t>
            </a:r>
          </a:p>
        </p:txBody>
      </p:sp>
      <p:sp>
        <p:nvSpPr>
          <p:cNvPr id="3" name="Content Placeholder 2"/>
          <p:cNvSpPr>
            <a:spLocks noGrp="1"/>
          </p:cNvSpPr>
          <p:nvPr>
            <p:ph idx="1"/>
          </p:nvPr>
        </p:nvSpPr>
        <p:spPr/>
        <p:txBody>
          <a:bodyPr>
            <a:normAutofit/>
          </a:bodyPr>
          <a:lstStyle/>
          <a:p>
            <a:pPr marL="0" indent="0" algn="ctr">
              <a:buNone/>
            </a:pPr>
            <a:r>
              <a:rPr lang="en-US" sz="3500" b="1" dirty="0"/>
              <a:t>Look, listen and feel </a:t>
            </a:r>
          </a:p>
        </p:txBody>
      </p:sp>
      <p:sp>
        <p:nvSpPr>
          <p:cNvPr id="4" name="Rectangle 3"/>
          <p:cNvSpPr/>
          <p:nvPr/>
        </p:nvSpPr>
        <p:spPr>
          <a:xfrm>
            <a:off x="699746" y="2626406"/>
            <a:ext cx="9807388" cy="3914918"/>
          </a:xfrm>
          <a:prstGeom prst="rect">
            <a:avLst/>
          </a:prstGeom>
        </p:spPr>
        <p:txBody>
          <a:bodyPr wrap="square">
            <a:spAutoFit/>
          </a:bodyPr>
          <a:lstStyle/>
          <a:p>
            <a:pPr lvl="0">
              <a:lnSpc>
                <a:spcPct val="115000"/>
              </a:lnSpc>
              <a:buSzPct val="25000"/>
            </a:pPr>
            <a:r>
              <a:rPr lang="en-US" sz="2400" b="1" dirty="0">
                <a:ea typeface="Lato"/>
                <a:cs typeface="Lato"/>
                <a:sym typeface="Lato"/>
              </a:rPr>
              <a:t>*</a:t>
            </a:r>
            <a:r>
              <a:rPr lang="en-US" sz="2400" dirty="0">
                <a:solidFill>
                  <a:srgbClr val="FF0000"/>
                </a:solidFill>
                <a:ea typeface="Lato"/>
                <a:cs typeface="Lato"/>
                <a:sym typeface="Lato"/>
              </a:rPr>
              <a:t>Remember</a:t>
            </a:r>
            <a:r>
              <a:rPr lang="en-US" sz="2400" dirty="0">
                <a:ea typeface="Lato"/>
                <a:cs typeface="Lato"/>
                <a:sym typeface="Lato"/>
              </a:rPr>
              <a:t> you should have ALREADY</a:t>
            </a:r>
            <a:r>
              <a:rPr lang="en-US" sz="2400" b="1" dirty="0">
                <a:ea typeface="Lato"/>
                <a:cs typeface="Lato"/>
                <a:sym typeface="Lato"/>
              </a:rPr>
              <a:t> </a:t>
            </a:r>
            <a:r>
              <a:rPr lang="en-US" sz="2400" dirty="0">
                <a:ea typeface="Lato"/>
                <a:cs typeface="Lato"/>
                <a:sym typeface="Lato"/>
              </a:rPr>
              <a:t>completed the ABCDE Exam and treated life-threatening conditions BEFORE doing this extensive examination</a:t>
            </a:r>
          </a:p>
          <a:p>
            <a:pPr lvl="0">
              <a:lnSpc>
                <a:spcPct val="115000"/>
              </a:lnSpc>
              <a:buSzPct val="25000"/>
            </a:pPr>
            <a:endParaRPr lang="en-US" sz="2400" dirty="0">
              <a:ea typeface="Lato"/>
              <a:cs typeface="Lato"/>
              <a:sym typeface="Lato"/>
            </a:endParaRPr>
          </a:p>
          <a:p>
            <a:pPr lvl="0">
              <a:lnSpc>
                <a:spcPct val="115000"/>
              </a:lnSpc>
              <a:buSzPct val="25000"/>
            </a:pPr>
            <a:r>
              <a:rPr lang="en-US" sz="2400" dirty="0">
                <a:ea typeface="Lato"/>
                <a:cs typeface="Lato"/>
                <a:sym typeface="Lato"/>
              </a:rPr>
              <a:t>*Perform a detailed </a:t>
            </a:r>
            <a:r>
              <a:rPr lang="en-US" sz="2400" dirty="0">
                <a:solidFill>
                  <a:srgbClr val="FF0000"/>
                </a:solidFill>
                <a:ea typeface="Lato"/>
                <a:cs typeface="Lato"/>
                <a:sym typeface="Lato"/>
              </a:rPr>
              <a:t>head-to-toe examination </a:t>
            </a:r>
            <a:r>
              <a:rPr lang="en-US" sz="2400" dirty="0">
                <a:ea typeface="Lato"/>
                <a:cs typeface="Lato"/>
                <a:sym typeface="Lato"/>
              </a:rPr>
              <a:t>of the patient</a:t>
            </a:r>
          </a:p>
          <a:p>
            <a:pPr lvl="0">
              <a:lnSpc>
                <a:spcPct val="115000"/>
              </a:lnSpc>
              <a:buSzPct val="25000"/>
            </a:pPr>
            <a:endParaRPr lang="en-US" sz="2400" dirty="0">
              <a:ea typeface="Lato"/>
              <a:cs typeface="Lato"/>
              <a:sym typeface="Lato"/>
            </a:endParaRPr>
          </a:p>
          <a:p>
            <a:pPr lvl="0">
              <a:lnSpc>
                <a:spcPct val="115000"/>
              </a:lnSpc>
              <a:buSzPct val="25000"/>
            </a:pPr>
            <a:r>
              <a:rPr lang="en-US" sz="2400" dirty="0">
                <a:ea typeface="Lato"/>
                <a:cs typeface="Lato"/>
                <a:sym typeface="Lato"/>
              </a:rPr>
              <a:t>*Remember that very painful or frightening injuries may distract from others</a:t>
            </a:r>
          </a:p>
          <a:p>
            <a:pPr lvl="0">
              <a:lnSpc>
                <a:spcPct val="115000"/>
              </a:lnSpc>
              <a:buSzPct val="25000"/>
            </a:pPr>
            <a:endParaRPr lang="en-US" sz="2400" dirty="0">
              <a:ea typeface="Lato"/>
              <a:cs typeface="Lato"/>
              <a:sym typeface="Lato"/>
            </a:endParaRPr>
          </a:p>
          <a:p>
            <a:pPr>
              <a:lnSpc>
                <a:spcPct val="115000"/>
              </a:lnSpc>
              <a:buSzPct val="25000"/>
            </a:pPr>
            <a:r>
              <a:rPr lang="en-US" sz="2400" dirty="0">
                <a:ea typeface="Lato"/>
                <a:cs typeface="Lato"/>
                <a:sym typeface="Lato"/>
              </a:rPr>
              <a:t>*If the secondary exam identifies an ABCDE condition, </a:t>
            </a:r>
            <a:r>
              <a:rPr lang="en-US" sz="2400" u="sng" dirty="0">
                <a:ea typeface="Lato"/>
                <a:cs typeface="Lato"/>
                <a:sym typeface="Lato"/>
              </a:rPr>
              <a:t>STOP AND RETURN IMMEDIATELY TO ABCDE to manage it.</a:t>
            </a:r>
            <a:r>
              <a:rPr lang="en-US" sz="2400" dirty="0">
                <a:ea typeface="Lato"/>
                <a:cs typeface="Lato"/>
                <a:sym typeface="Lato"/>
              </a:rPr>
              <a:t> </a:t>
            </a:r>
            <a:endParaRPr lang="en-US" sz="2400" dirty="0">
              <a:solidFill>
                <a:schemeClr val="dk1"/>
              </a:solidFill>
              <a:ea typeface="Lato"/>
              <a:cs typeface="Lato"/>
              <a:sym typeface="Lato"/>
            </a:endParaRPr>
          </a:p>
        </p:txBody>
      </p:sp>
      <p:sp>
        <p:nvSpPr>
          <p:cNvPr id="5" name="Rectangle 4"/>
          <p:cNvSpPr/>
          <p:nvPr/>
        </p:nvSpPr>
        <p:spPr>
          <a:xfrm>
            <a:off x="10153227" y="1244646"/>
            <a:ext cx="1554480" cy="4324261"/>
          </a:xfrm>
          <a:prstGeom prst="rect">
            <a:avLst/>
          </a:prstGeom>
          <a:noFill/>
        </p:spPr>
        <p:txBody>
          <a:bodyPr wrap="square" lIns="91440" tIns="45720" rIns="91440" bIns="45720">
            <a:spAutoFit/>
          </a:bodyPr>
          <a:lstStyle/>
          <a:p>
            <a:pPr algn="ctr"/>
            <a:r>
              <a:rPr lang="en-US" sz="275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1249689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47400" cy="1325563"/>
          </a:xfrm>
        </p:spPr>
        <p:txBody>
          <a:bodyPr>
            <a:normAutofit fontScale="90000"/>
          </a:bodyPr>
          <a:lstStyle/>
          <a:p>
            <a:r>
              <a:rPr lang="en-US" dirty="0"/>
              <a:t>Secondary Exam Survey: </a:t>
            </a:r>
            <a:r>
              <a:rPr lang="en-US" sz="3100" dirty="0">
                <a:solidFill>
                  <a:srgbClr val="FF0000"/>
                </a:solidFill>
                <a:latin typeface="Calibri" charset="0"/>
                <a:ea typeface="Calibri" charset="0"/>
                <a:cs typeface="Calibri" charset="0"/>
              </a:rPr>
              <a:t>Head, Eyes, Ears, Nose, Throat (HEENT)</a:t>
            </a:r>
            <a:br>
              <a:rPr lang="en-US" sz="3100" dirty="0">
                <a:solidFill>
                  <a:srgbClr val="FF0000"/>
                </a:solidFill>
                <a:latin typeface="Calibri" charset="0"/>
                <a:ea typeface="Calibri" charset="0"/>
                <a:cs typeface="Calibri" charset="0"/>
              </a:rPr>
            </a:br>
            <a:endParaRPr lang="en-US" sz="3100" dirty="0"/>
          </a:p>
        </p:txBody>
      </p:sp>
      <p:sp>
        <p:nvSpPr>
          <p:cNvPr id="4" name="Content Placeholder 2"/>
          <p:cNvSpPr>
            <a:spLocks noGrp="1"/>
          </p:cNvSpPr>
          <p:nvPr>
            <p:ph idx="1"/>
          </p:nvPr>
        </p:nvSpPr>
        <p:spPr>
          <a:xfrm>
            <a:off x="838200" y="1097280"/>
            <a:ext cx="11353800" cy="5760720"/>
          </a:xfrm>
        </p:spPr>
        <p:txBody>
          <a:bodyPr>
            <a:normAutofit fontScale="85000" lnSpcReduction="20000"/>
          </a:bodyPr>
          <a:lstStyle/>
          <a:p>
            <a:r>
              <a:rPr lang="en-US" sz="2600" b="1" dirty="0">
                <a:latin typeface="Calibri" charset="0"/>
                <a:ea typeface="Calibri" charset="0"/>
                <a:cs typeface="Calibri" charset="0"/>
              </a:rPr>
              <a:t>Look for:</a:t>
            </a:r>
          </a:p>
          <a:p>
            <a:pPr lvl="1"/>
            <a:r>
              <a:rPr lang="en-US" sz="2600" dirty="0">
                <a:latin typeface="Calibri" charset="0"/>
                <a:ea typeface="Calibri" charset="0"/>
                <a:cs typeface="Calibri" charset="0"/>
              </a:rPr>
              <a:t>Scalp wounds or bruising</a:t>
            </a:r>
          </a:p>
          <a:p>
            <a:pPr lvl="1"/>
            <a:r>
              <a:rPr lang="en-US" sz="2600" dirty="0">
                <a:latin typeface="Calibri" charset="0"/>
                <a:ea typeface="Calibri" charset="0"/>
                <a:cs typeface="Calibri" charset="0"/>
              </a:rPr>
              <a:t>Skull deformities</a:t>
            </a:r>
          </a:p>
          <a:p>
            <a:pPr lvl="1"/>
            <a:r>
              <a:rPr lang="en-US" sz="2600" dirty="0">
                <a:latin typeface="Calibri" charset="0"/>
                <a:ea typeface="Calibri" charset="0"/>
                <a:cs typeface="Calibri" charset="0"/>
              </a:rPr>
              <a:t>Blood in the mouth or throat</a:t>
            </a:r>
          </a:p>
          <a:p>
            <a:pPr lvl="1"/>
            <a:r>
              <a:rPr lang="en-US" sz="2600" dirty="0">
                <a:latin typeface="Calibri" charset="0"/>
                <a:ea typeface="Calibri" charset="0"/>
                <a:cs typeface="Calibri" charset="0"/>
              </a:rPr>
              <a:t>Unequal or unresponsive pupils indicating head injury</a:t>
            </a:r>
          </a:p>
          <a:p>
            <a:pPr lvl="1"/>
            <a:r>
              <a:rPr lang="en-US" sz="2600" dirty="0">
                <a:latin typeface="Calibri" charset="0"/>
                <a:ea typeface="Calibri" charset="0"/>
                <a:cs typeface="Calibri" charset="0"/>
              </a:rPr>
              <a:t>Vision loss or changes and eye injuries</a:t>
            </a:r>
          </a:p>
          <a:p>
            <a:pPr lvl="1"/>
            <a:r>
              <a:rPr lang="en-US" sz="2600" dirty="0">
                <a:latin typeface="Calibri" charset="0"/>
                <a:ea typeface="Calibri" charset="0"/>
                <a:cs typeface="Calibri" charset="0"/>
              </a:rPr>
              <a:t>Any problems with eye movements</a:t>
            </a:r>
          </a:p>
          <a:p>
            <a:pPr lvl="1"/>
            <a:r>
              <a:rPr lang="en-US" sz="2600" dirty="0">
                <a:latin typeface="Calibri" charset="0"/>
                <a:ea typeface="Calibri" charset="0"/>
                <a:cs typeface="Calibri" charset="0"/>
              </a:rPr>
              <a:t>Blood or fluid from ear or nose indicating injury or open skull fracture</a:t>
            </a:r>
          </a:p>
          <a:p>
            <a:pPr lvl="1"/>
            <a:r>
              <a:rPr lang="en-US" sz="2600" dirty="0">
                <a:latin typeface="Calibri" charset="0"/>
                <a:ea typeface="Calibri" charset="0"/>
                <a:cs typeface="Calibri" charset="0"/>
              </a:rPr>
              <a:t>Tooth injury or poor alignment</a:t>
            </a:r>
          </a:p>
          <a:p>
            <a:pPr lvl="1"/>
            <a:r>
              <a:rPr lang="en-US" sz="2600" dirty="0">
                <a:latin typeface="Calibri" charset="0"/>
                <a:ea typeface="Calibri" charset="0"/>
                <a:cs typeface="Calibri" charset="0"/>
              </a:rPr>
              <a:t>Signs of airway burns: ash, singed nasal hairs or new or worsening lip or mouth swelling</a:t>
            </a:r>
          </a:p>
          <a:p>
            <a:r>
              <a:rPr lang="en-US" sz="2600" b="1" dirty="0">
                <a:latin typeface="Calibri" charset="0"/>
                <a:ea typeface="Calibri" charset="0"/>
                <a:cs typeface="Calibri" charset="0"/>
              </a:rPr>
              <a:t>Listen for </a:t>
            </a:r>
          </a:p>
          <a:p>
            <a:pPr lvl="1"/>
            <a:r>
              <a:rPr lang="en-US" sz="2600" dirty="0">
                <a:latin typeface="Calibri" charset="0"/>
                <a:ea typeface="Calibri" charset="0"/>
                <a:cs typeface="Calibri" charset="0"/>
              </a:rPr>
              <a:t>Stridor which could indicate airway obstruction </a:t>
            </a:r>
          </a:p>
          <a:p>
            <a:pPr lvl="1"/>
            <a:r>
              <a:rPr lang="en-US" sz="2600" dirty="0">
                <a:latin typeface="Calibri" charset="0"/>
                <a:ea typeface="Calibri" charset="0"/>
                <a:cs typeface="Calibri" charset="0"/>
              </a:rPr>
              <a:t>Gurgling indicating fluid in the airway</a:t>
            </a:r>
          </a:p>
          <a:p>
            <a:pPr lvl="1"/>
            <a:r>
              <a:rPr lang="en-US" sz="2600" dirty="0">
                <a:latin typeface="Calibri" charset="0"/>
                <a:ea typeface="Calibri" charset="0"/>
                <a:cs typeface="Calibri" charset="0"/>
              </a:rPr>
              <a:t>Changes in voice, which can indicate airway or vocal cord injury</a:t>
            </a:r>
          </a:p>
          <a:p>
            <a:r>
              <a:rPr lang="en-US" sz="2600" b="1" dirty="0">
                <a:latin typeface="Calibri" charset="0"/>
                <a:ea typeface="Calibri" charset="0"/>
                <a:cs typeface="Calibri" charset="0"/>
              </a:rPr>
              <a:t>Feel for </a:t>
            </a:r>
          </a:p>
          <a:p>
            <a:pPr lvl="1"/>
            <a:r>
              <a:rPr lang="en-US" sz="2600" dirty="0">
                <a:latin typeface="Calibri" charset="0"/>
                <a:ea typeface="Calibri" charset="0"/>
                <a:cs typeface="Calibri" charset="0"/>
              </a:rPr>
              <a:t>Tenderness or abnormal movement of facial bones</a:t>
            </a:r>
          </a:p>
          <a:p>
            <a:pPr lvl="1"/>
            <a:r>
              <a:rPr lang="en-US" sz="2600" dirty="0">
                <a:latin typeface="Calibri" charset="0"/>
                <a:ea typeface="Calibri" charset="0"/>
                <a:cs typeface="Calibri" charset="0"/>
              </a:rPr>
              <a:t>Loose teeth that could accidently be inhaled</a:t>
            </a:r>
          </a:p>
          <a:p>
            <a:pPr lvl="1"/>
            <a:r>
              <a:rPr lang="en-US" sz="2600" dirty="0">
                <a:latin typeface="Calibri" charset="0"/>
                <a:ea typeface="Calibri" charset="0"/>
                <a:cs typeface="Calibri" charset="0"/>
              </a:rPr>
              <a:t>Defects or crepitus in the skull or facial bones suggesting fracture</a:t>
            </a:r>
            <a:endParaRPr lang="en-US" sz="2600" b="1" dirty="0"/>
          </a:p>
          <a:p>
            <a:pPr lvl="1"/>
            <a:endParaRPr lang="en-US" sz="2600" dirty="0"/>
          </a:p>
          <a:p>
            <a:endParaRPr lang="en-US" sz="2600" dirty="0"/>
          </a:p>
        </p:txBody>
      </p:sp>
    </p:spTree>
    <p:extLst>
      <p:ext uri="{BB962C8B-B14F-4D97-AF65-F5344CB8AC3E}">
        <p14:creationId xmlns:p14="http://schemas.microsoft.com/office/powerpoint/2010/main" val="1314825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Exam Survey: </a:t>
            </a:r>
            <a:r>
              <a:rPr lang="en-US" dirty="0">
                <a:solidFill>
                  <a:srgbClr val="FF0000"/>
                </a:solidFill>
              </a:rPr>
              <a:t>Neck</a:t>
            </a:r>
          </a:p>
        </p:txBody>
      </p:sp>
      <p:sp>
        <p:nvSpPr>
          <p:cNvPr id="4" name="Content Placeholder 2"/>
          <p:cNvSpPr>
            <a:spLocks noGrp="1"/>
          </p:cNvSpPr>
          <p:nvPr>
            <p:ph idx="1"/>
          </p:nvPr>
        </p:nvSpPr>
        <p:spPr>
          <a:xfrm>
            <a:off x="838200" y="1385888"/>
            <a:ext cx="11353800" cy="5472112"/>
          </a:xfrm>
        </p:spPr>
        <p:txBody>
          <a:bodyPr>
            <a:normAutofit/>
          </a:bodyPr>
          <a:lstStyle/>
          <a:p>
            <a:r>
              <a:rPr lang="en-US" b="1" dirty="0">
                <a:latin typeface="Calibri" charset="0"/>
                <a:ea typeface="Calibri" charset="0"/>
                <a:cs typeface="Calibri" charset="0"/>
              </a:rPr>
              <a:t>Look for:</a:t>
            </a:r>
          </a:p>
          <a:p>
            <a:pPr lvl="1"/>
            <a:r>
              <a:rPr lang="en-US" sz="2800" dirty="0">
                <a:latin typeface="Calibri" charset="0"/>
                <a:ea typeface="Calibri" charset="0"/>
                <a:cs typeface="Calibri" charset="0"/>
              </a:rPr>
              <a:t>Reduced ability to move neck or pain on movement</a:t>
            </a:r>
          </a:p>
          <a:p>
            <a:pPr lvl="1"/>
            <a:r>
              <a:rPr lang="en-US" sz="2800" dirty="0">
                <a:latin typeface="Calibri" charset="0"/>
                <a:ea typeface="Calibri" charset="0"/>
                <a:cs typeface="Calibri" charset="0"/>
              </a:rPr>
              <a:t>Bruising, bleeding or swelling</a:t>
            </a:r>
          </a:p>
          <a:p>
            <a:pPr lvl="1"/>
            <a:r>
              <a:rPr lang="en-US" sz="2800" dirty="0" err="1">
                <a:latin typeface="Calibri" charset="0"/>
                <a:ea typeface="Calibri" charset="0"/>
                <a:cs typeface="Calibri" charset="0"/>
              </a:rPr>
              <a:t>Haematoma</a:t>
            </a:r>
            <a:r>
              <a:rPr lang="en-US" sz="2800" dirty="0">
                <a:latin typeface="Calibri" charset="0"/>
                <a:ea typeface="Calibri" charset="0"/>
                <a:cs typeface="Calibri" charset="0"/>
              </a:rPr>
              <a:t> that may eventually cause airway obstruction</a:t>
            </a:r>
          </a:p>
          <a:p>
            <a:pPr lvl="1"/>
            <a:r>
              <a:rPr lang="en-US" sz="2800" dirty="0">
                <a:latin typeface="Calibri" charset="0"/>
                <a:ea typeface="Calibri" charset="0"/>
                <a:cs typeface="Calibri" charset="0"/>
              </a:rPr>
              <a:t>Penetrating neck wounds</a:t>
            </a:r>
          </a:p>
          <a:p>
            <a:pPr lvl="1"/>
            <a:r>
              <a:rPr lang="en-US" sz="2800" dirty="0">
                <a:latin typeface="Calibri" charset="0"/>
                <a:ea typeface="Calibri" charset="0"/>
                <a:cs typeface="Calibri" charset="0"/>
              </a:rPr>
              <a:t>Distended neck veins (may indicate tension pneumothorax or tamponade)</a:t>
            </a:r>
          </a:p>
          <a:p>
            <a:r>
              <a:rPr lang="en-US" b="1" dirty="0">
                <a:latin typeface="Calibri" charset="0"/>
                <a:ea typeface="Calibri" charset="0"/>
                <a:cs typeface="Calibri" charset="0"/>
              </a:rPr>
              <a:t>Feel for:</a:t>
            </a:r>
          </a:p>
          <a:p>
            <a:pPr lvl="1"/>
            <a:r>
              <a:rPr lang="en-US" sz="2800" dirty="0">
                <a:latin typeface="Calibri" charset="0"/>
                <a:ea typeface="Calibri" charset="0"/>
                <a:cs typeface="Calibri" charset="0"/>
              </a:rPr>
              <a:t>Air in the skin or soft tissue (concern for pneumothorax)</a:t>
            </a:r>
            <a:endParaRPr lang="en-US" sz="2800" dirty="0"/>
          </a:p>
          <a:p>
            <a:pPr lvl="1"/>
            <a:r>
              <a:rPr lang="en-US" sz="2800" dirty="0">
                <a:latin typeface="Calibri" charset="0"/>
                <a:ea typeface="Calibri" charset="0"/>
                <a:cs typeface="Calibri" charset="0"/>
              </a:rPr>
              <a:t>Tenderness or deformity along the spine</a:t>
            </a:r>
          </a:p>
        </p:txBody>
      </p:sp>
    </p:spTree>
    <p:extLst>
      <p:ext uri="{BB962C8B-B14F-4D97-AF65-F5344CB8AC3E}">
        <p14:creationId xmlns:p14="http://schemas.microsoft.com/office/powerpoint/2010/main" val="1550862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Exam Survey: </a:t>
            </a:r>
            <a:r>
              <a:rPr lang="en-US" dirty="0">
                <a:solidFill>
                  <a:srgbClr val="FF0000"/>
                </a:solidFill>
              </a:rPr>
              <a:t>Chest</a:t>
            </a:r>
          </a:p>
        </p:txBody>
      </p:sp>
      <p:sp>
        <p:nvSpPr>
          <p:cNvPr id="4" name="Content Placeholder 2"/>
          <p:cNvSpPr>
            <a:spLocks noGrp="1"/>
          </p:cNvSpPr>
          <p:nvPr>
            <p:ph idx="1"/>
          </p:nvPr>
        </p:nvSpPr>
        <p:spPr>
          <a:xfrm>
            <a:off x="838200" y="1385888"/>
            <a:ext cx="11353800" cy="5472112"/>
          </a:xfrm>
        </p:spPr>
        <p:txBody>
          <a:bodyPr>
            <a:normAutofit/>
          </a:bodyPr>
          <a:lstStyle/>
          <a:p>
            <a:r>
              <a:rPr lang="en-US" sz="2600" b="1" dirty="0">
                <a:latin typeface="Calibri" charset="0"/>
                <a:ea typeface="Calibri" charset="0"/>
                <a:cs typeface="Calibri" charset="0"/>
              </a:rPr>
              <a:t>Look for:</a:t>
            </a:r>
          </a:p>
          <a:p>
            <a:pPr lvl="1"/>
            <a:r>
              <a:rPr lang="en-US" sz="2600" dirty="0">
                <a:latin typeface="Calibri" charset="0"/>
                <a:ea typeface="Calibri" charset="0"/>
                <a:cs typeface="Calibri" charset="0"/>
              </a:rPr>
              <a:t>Bruising, deformity or wounds</a:t>
            </a:r>
          </a:p>
          <a:p>
            <a:pPr lvl="1"/>
            <a:r>
              <a:rPr lang="en-US" sz="2600" dirty="0">
                <a:latin typeface="Calibri" charset="0"/>
                <a:ea typeface="Calibri" charset="0"/>
                <a:cs typeface="Calibri" charset="0"/>
              </a:rPr>
              <a:t>Uneven chest wall movement (concern for pneumothorax or flail chest)</a:t>
            </a:r>
          </a:p>
          <a:p>
            <a:pPr lvl="1"/>
            <a:r>
              <a:rPr lang="en-US" sz="2600" dirty="0">
                <a:latin typeface="Calibri" charset="0"/>
                <a:ea typeface="Calibri" charset="0"/>
                <a:cs typeface="Calibri" charset="0"/>
              </a:rPr>
              <a:t>Burns around the entire chest (circumferential) which can cause difficulty in breathing</a:t>
            </a:r>
          </a:p>
          <a:p>
            <a:r>
              <a:rPr lang="en-US" sz="2600" b="1" dirty="0">
                <a:latin typeface="Calibri" charset="0"/>
                <a:ea typeface="Calibri" charset="0"/>
                <a:cs typeface="Calibri" charset="0"/>
              </a:rPr>
              <a:t>Listen for</a:t>
            </a:r>
            <a:r>
              <a:rPr lang="en-US" sz="2600" dirty="0">
                <a:latin typeface="Calibri" charset="0"/>
                <a:ea typeface="Calibri" charset="0"/>
                <a:cs typeface="Calibri" charset="0"/>
              </a:rPr>
              <a:t>:</a:t>
            </a:r>
          </a:p>
          <a:p>
            <a:pPr lvl="1"/>
            <a:r>
              <a:rPr lang="en-US" sz="2600" dirty="0">
                <a:latin typeface="Calibri" charset="0"/>
                <a:ea typeface="Calibri" charset="0"/>
                <a:cs typeface="Calibri" charset="0"/>
              </a:rPr>
              <a:t>Breath sounds (decreased, unequal, absent, wheezing or rhonchi)</a:t>
            </a:r>
          </a:p>
          <a:p>
            <a:pPr lvl="1"/>
            <a:r>
              <a:rPr lang="en-US" sz="2600" dirty="0">
                <a:latin typeface="Calibri" charset="0"/>
                <a:ea typeface="Calibri" charset="0"/>
                <a:cs typeface="Calibri" charset="0"/>
              </a:rPr>
              <a:t>Muffled heart sounds (concern for pericardial tamponade) </a:t>
            </a:r>
          </a:p>
          <a:p>
            <a:r>
              <a:rPr lang="en-US" sz="2600" b="1" dirty="0">
                <a:latin typeface="Calibri" charset="0"/>
                <a:ea typeface="Calibri" charset="0"/>
                <a:cs typeface="Calibri" charset="0"/>
              </a:rPr>
              <a:t>Feel for: </a:t>
            </a:r>
          </a:p>
          <a:p>
            <a:pPr lvl="1"/>
            <a:r>
              <a:rPr lang="en-US" sz="2600" dirty="0">
                <a:latin typeface="Calibri" charset="0"/>
                <a:ea typeface="Calibri" charset="0"/>
                <a:cs typeface="Calibri" charset="0"/>
              </a:rPr>
              <a:t>Tenderness</a:t>
            </a:r>
          </a:p>
          <a:p>
            <a:pPr lvl="1"/>
            <a:r>
              <a:rPr lang="en-US" sz="2600" dirty="0">
                <a:latin typeface="Calibri" charset="0"/>
                <a:ea typeface="Calibri" charset="0"/>
                <a:cs typeface="Calibri" charset="0"/>
              </a:rPr>
              <a:t>Crepitus (concern for fracture or pneumothorax) </a:t>
            </a:r>
            <a:endParaRPr lang="en-US" sz="2600" b="1" dirty="0"/>
          </a:p>
          <a:p>
            <a:endParaRPr lang="en-US" sz="2600" dirty="0"/>
          </a:p>
        </p:txBody>
      </p:sp>
    </p:spTree>
    <p:extLst>
      <p:ext uri="{BB962C8B-B14F-4D97-AF65-F5344CB8AC3E}">
        <p14:creationId xmlns:p14="http://schemas.microsoft.com/office/powerpoint/2010/main" val="255377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Exam Survey: </a:t>
            </a:r>
            <a:r>
              <a:rPr lang="en-US" dirty="0">
                <a:solidFill>
                  <a:srgbClr val="FF0000"/>
                </a:solidFill>
              </a:rPr>
              <a:t>Abdomen</a:t>
            </a:r>
            <a:endParaRPr lang="en-US" dirty="0"/>
          </a:p>
        </p:txBody>
      </p:sp>
      <p:sp>
        <p:nvSpPr>
          <p:cNvPr id="4" name="Content Placeholder 2"/>
          <p:cNvSpPr>
            <a:spLocks noGrp="1"/>
          </p:cNvSpPr>
          <p:nvPr>
            <p:ph idx="1"/>
          </p:nvPr>
        </p:nvSpPr>
        <p:spPr>
          <a:xfrm>
            <a:off x="838200" y="1385888"/>
            <a:ext cx="11353800" cy="5472112"/>
          </a:xfrm>
        </p:spPr>
        <p:txBody>
          <a:bodyPr>
            <a:normAutofit/>
          </a:bodyPr>
          <a:lstStyle/>
          <a:p>
            <a:r>
              <a:rPr lang="en-US" sz="2400" b="1" dirty="0">
                <a:latin typeface="Calibri" charset="0"/>
                <a:ea typeface="Calibri" charset="0"/>
                <a:cs typeface="Calibri" charset="0"/>
              </a:rPr>
              <a:t>Look for</a:t>
            </a:r>
            <a:r>
              <a:rPr lang="en-US" sz="2400" dirty="0">
                <a:latin typeface="Calibri" charset="0"/>
                <a:ea typeface="Calibri" charset="0"/>
                <a:cs typeface="Calibri" charset="0"/>
              </a:rPr>
              <a:t> </a:t>
            </a:r>
          </a:p>
          <a:p>
            <a:pPr lvl="1"/>
            <a:r>
              <a:rPr lang="en-US" dirty="0">
                <a:latin typeface="Calibri" charset="0"/>
                <a:ea typeface="Calibri" charset="0"/>
                <a:cs typeface="Calibri" charset="0"/>
              </a:rPr>
              <a:t>Abdominal distension</a:t>
            </a:r>
          </a:p>
          <a:p>
            <a:pPr lvl="1"/>
            <a:r>
              <a:rPr lang="en-US" dirty="0">
                <a:latin typeface="Calibri" charset="0"/>
                <a:ea typeface="Calibri" charset="0"/>
                <a:cs typeface="Calibri" charset="0"/>
              </a:rPr>
              <a:t>Visible wounds, bruising or abrasions</a:t>
            </a:r>
          </a:p>
          <a:p>
            <a:pPr lvl="1"/>
            <a:r>
              <a:rPr lang="en-US" dirty="0">
                <a:latin typeface="Calibri" charset="0"/>
                <a:ea typeface="Calibri" charset="0"/>
                <a:cs typeface="Calibri" charset="0"/>
              </a:rPr>
              <a:t>Bruising on back or sides which may indicate bleeding into the abdomen</a:t>
            </a:r>
          </a:p>
          <a:p>
            <a:pPr lvl="1"/>
            <a:r>
              <a:rPr lang="en-US" dirty="0">
                <a:latin typeface="Calibri" charset="0"/>
                <a:ea typeface="Calibri" charset="0"/>
                <a:cs typeface="Calibri" charset="0"/>
              </a:rPr>
              <a:t>Circumferential burns to the abdomen (concern for breathing problems)</a:t>
            </a:r>
          </a:p>
          <a:p>
            <a:r>
              <a:rPr lang="en-US" sz="2400" b="1" dirty="0">
                <a:latin typeface="Calibri" charset="0"/>
                <a:ea typeface="Calibri" charset="0"/>
                <a:cs typeface="Calibri" charset="0"/>
              </a:rPr>
              <a:t>Feel for </a:t>
            </a:r>
          </a:p>
          <a:p>
            <a:pPr lvl="1"/>
            <a:r>
              <a:rPr lang="en-US" dirty="0">
                <a:latin typeface="Calibri" charset="0"/>
                <a:ea typeface="Calibri" charset="0"/>
                <a:cs typeface="Calibri" charset="0"/>
              </a:rPr>
              <a:t>Rebound tenderness or guarding</a:t>
            </a:r>
          </a:p>
          <a:p>
            <a:pPr lvl="1"/>
            <a:r>
              <a:rPr lang="en-US" dirty="0">
                <a:latin typeface="Calibri" charset="0"/>
                <a:ea typeface="Calibri" charset="0"/>
                <a:cs typeface="Calibri" charset="0"/>
              </a:rPr>
              <a:t>Abdominal tenderness in all quadrants which may indicate organ or blood vessel injury</a:t>
            </a:r>
            <a:endParaRPr lang="en-US" b="1" dirty="0"/>
          </a:p>
          <a:p>
            <a:endParaRPr lang="en-US" sz="22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4960" y="4673392"/>
            <a:ext cx="4233332" cy="2184608"/>
          </a:xfrm>
          <a:prstGeom prst="rect">
            <a:avLst/>
          </a:prstGeom>
        </p:spPr>
      </p:pic>
    </p:spTree>
    <p:extLst>
      <p:ext uri="{BB962C8B-B14F-4D97-AF65-F5344CB8AC3E}">
        <p14:creationId xmlns:p14="http://schemas.microsoft.com/office/powerpoint/2010/main" val="132938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Secondary Exam Survey: </a:t>
            </a:r>
            <a:r>
              <a:rPr lang="en-US" dirty="0">
                <a:solidFill>
                  <a:srgbClr val="FF0000"/>
                </a:solidFill>
                <a:latin typeface="Calibri" charset="0"/>
                <a:ea typeface="Calibri" charset="0"/>
                <a:cs typeface="Calibri" charset="0"/>
              </a:rPr>
              <a:t>Pelvis and Genitourinary</a:t>
            </a:r>
            <a:br>
              <a:rPr lang="en-US" dirty="0">
                <a:solidFill>
                  <a:srgbClr val="FF0000"/>
                </a:solidFill>
                <a:latin typeface="Calibri" charset="0"/>
                <a:ea typeface="Calibri" charset="0"/>
                <a:cs typeface="Calibri" charset="0"/>
              </a:rPr>
            </a:br>
            <a:endParaRPr lang="en-US" dirty="0"/>
          </a:p>
        </p:txBody>
      </p:sp>
      <p:sp>
        <p:nvSpPr>
          <p:cNvPr id="4" name="Content Placeholder 2"/>
          <p:cNvSpPr>
            <a:spLocks noGrp="1"/>
          </p:cNvSpPr>
          <p:nvPr>
            <p:ph idx="1"/>
          </p:nvPr>
        </p:nvSpPr>
        <p:spPr>
          <a:xfrm>
            <a:off x="838200" y="1117600"/>
            <a:ext cx="11353800" cy="5740400"/>
          </a:xfrm>
        </p:spPr>
        <p:txBody>
          <a:bodyPr>
            <a:normAutofit/>
          </a:bodyPr>
          <a:lstStyle/>
          <a:p>
            <a:r>
              <a:rPr lang="en-US" sz="2600" b="1" dirty="0">
                <a:latin typeface="Calibri" charset="0"/>
                <a:ea typeface="Calibri" charset="0"/>
                <a:cs typeface="Calibri" charset="0"/>
              </a:rPr>
              <a:t>Look for</a:t>
            </a:r>
            <a:r>
              <a:rPr lang="en-US" sz="2600" dirty="0">
                <a:latin typeface="Calibri" charset="0"/>
                <a:ea typeface="Calibri" charset="0"/>
                <a:cs typeface="Calibri" charset="0"/>
              </a:rPr>
              <a:t> </a:t>
            </a:r>
          </a:p>
          <a:p>
            <a:pPr lvl="1"/>
            <a:r>
              <a:rPr lang="en-US" sz="2600" dirty="0">
                <a:latin typeface="Calibri" charset="0"/>
                <a:ea typeface="Calibri" charset="0"/>
                <a:cs typeface="Calibri" charset="0"/>
              </a:rPr>
              <a:t>Bruising/lacerations to pelvis </a:t>
            </a:r>
          </a:p>
          <a:p>
            <a:pPr lvl="1"/>
            <a:r>
              <a:rPr lang="en-US" sz="2600" dirty="0">
                <a:latin typeface="Calibri" charset="0"/>
                <a:ea typeface="Calibri" charset="0"/>
                <a:cs typeface="Calibri" charset="0"/>
              </a:rPr>
              <a:t>Blood at the opening of the penis or vagina</a:t>
            </a:r>
          </a:p>
          <a:p>
            <a:pPr lvl="1"/>
            <a:r>
              <a:rPr lang="en-US" sz="2600" dirty="0">
                <a:latin typeface="Calibri" charset="0"/>
                <a:ea typeface="Calibri" charset="0"/>
                <a:cs typeface="Calibri" charset="0"/>
              </a:rPr>
              <a:t>Vaginal lacerations or bleeding</a:t>
            </a:r>
          </a:p>
          <a:p>
            <a:pPr lvl="2"/>
            <a:r>
              <a:rPr lang="en-US" sz="2600" dirty="0">
                <a:latin typeface="Calibri" charset="0"/>
                <a:ea typeface="Calibri" charset="0"/>
                <a:cs typeface="Calibri" charset="0"/>
              </a:rPr>
              <a:t>May indicate pelvic fracture, injury to uterus or a source of blood loss, or sign of sexual assault </a:t>
            </a:r>
          </a:p>
          <a:p>
            <a:pPr lvl="2"/>
            <a:r>
              <a:rPr lang="en-US" sz="2600" dirty="0">
                <a:latin typeface="Calibri" charset="0"/>
                <a:ea typeface="Calibri" charset="0"/>
                <a:cs typeface="Calibri" charset="0"/>
              </a:rPr>
              <a:t>Penile lacerations</a:t>
            </a:r>
          </a:p>
          <a:p>
            <a:pPr lvl="2"/>
            <a:r>
              <a:rPr lang="en-US" sz="2600" dirty="0">
                <a:latin typeface="Calibri" charset="0"/>
                <a:ea typeface="Calibri" charset="0"/>
                <a:cs typeface="Calibri" charset="0"/>
              </a:rPr>
              <a:t>Priapism (can indicate spinal injury)</a:t>
            </a:r>
          </a:p>
          <a:p>
            <a:pPr lvl="2"/>
            <a:r>
              <a:rPr lang="en-US" sz="2600" dirty="0">
                <a:latin typeface="Calibri" charset="0"/>
                <a:ea typeface="Calibri" charset="0"/>
                <a:cs typeface="Calibri" charset="0"/>
              </a:rPr>
              <a:t>Urine </a:t>
            </a:r>
            <a:r>
              <a:rPr lang="en-US" sz="2600" dirty="0" err="1">
                <a:latin typeface="Calibri" charset="0"/>
                <a:ea typeface="Calibri" charset="0"/>
                <a:cs typeface="Calibri" charset="0"/>
              </a:rPr>
              <a:t>colour</a:t>
            </a:r>
            <a:r>
              <a:rPr lang="en-US" sz="2600" dirty="0">
                <a:latin typeface="Calibri" charset="0"/>
                <a:ea typeface="Calibri" charset="0"/>
                <a:cs typeface="Calibri" charset="0"/>
              </a:rPr>
              <a:t> changes (dark or obvious blood) that may indicate muscle breakdown or kidney injury</a:t>
            </a:r>
          </a:p>
          <a:p>
            <a:r>
              <a:rPr lang="en-US" sz="2600" b="1" dirty="0">
                <a:latin typeface="Calibri" charset="0"/>
                <a:ea typeface="Calibri" charset="0"/>
                <a:cs typeface="Calibri" charset="0"/>
              </a:rPr>
              <a:t>Feel for</a:t>
            </a:r>
          </a:p>
          <a:p>
            <a:pPr lvl="1"/>
            <a:r>
              <a:rPr lang="en-US" sz="2600" dirty="0">
                <a:latin typeface="Calibri" charset="0"/>
                <a:ea typeface="Calibri" charset="0"/>
                <a:cs typeface="Calibri" charset="0"/>
              </a:rPr>
              <a:t>Tenderness or abnormal movement in pelvis </a:t>
            </a:r>
            <a:endParaRPr lang="en-US" sz="2600" b="1" dirty="0">
              <a:latin typeface="Calibri" charset="0"/>
              <a:ea typeface="Calibri" charset="0"/>
              <a:cs typeface="Calibri" charset="0"/>
            </a:endParaRPr>
          </a:p>
          <a:p>
            <a:endParaRPr lang="en-US" sz="2600" b="1" dirty="0"/>
          </a:p>
          <a:p>
            <a:endParaRPr lang="en-US" sz="2600" dirty="0"/>
          </a:p>
        </p:txBody>
      </p:sp>
    </p:spTree>
    <p:extLst>
      <p:ext uri="{BB962C8B-B14F-4D97-AF65-F5344CB8AC3E}">
        <p14:creationId xmlns:p14="http://schemas.microsoft.com/office/powerpoint/2010/main" val="1374220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70" y="365125"/>
            <a:ext cx="9392030" cy="1325563"/>
          </a:xfrm>
        </p:spPr>
        <p:txBody>
          <a:bodyPr/>
          <a:lstStyle/>
          <a:p>
            <a:r>
              <a:rPr lang="en-US" dirty="0"/>
              <a:t>The Approach to Trauma </a:t>
            </a:r>
          </a:p>
        </p:txBody>
      </p:sp>
      <p:sp>
        <p:nvSpPr>
          <p:cNvPr id="3" name="Content Placeholder 2"/>
          <p:cNvSpPr>
            <a:spLocks noGrp="1"/>
          </p:cNvSpPr>
          <p:nvPr>
            <p:ph idx="1"/>
          </p:nvPr>
        </p:nvSpPr>
        <p:spPr>
          <a:xfrm>
            <a:off x="838200" y="1690688"/>
            <a:ext cx="10515600" cy="448627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a:t>Three phases:</a:t>
            </a:r>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a:p>
          <a:p>
            <a:pPr>
              <a:lnSpc>
                <a:spcPct val="100000"/>
              </a:lnSpc>
              <a:spcBef>
                <a:spcPts val="0"/>
              </a:spcBef>
            </a:pPr>
            <a:r>
              <a:rPr lang="en-US" sz="2200" dirty="0"/>
              <a:t>Trauma primary survey</a:t>
            </a:r>
          </a:p>
          <a:p>
            <a:pPr lvl="1">
              <a:lnSpc>
                <a:spcPct val="100000"/>
              </a:lnSpc>
              <a:spcBef>
                <a:spcPts val="0"/>
              </a:spcBef>
            </a:pPr>
            <a:r>
              <a:rPr lang="en-US" sz="2200" dirty="0"/>
              <a:t>The ABCDE approach</a:t>
            </a:r>
          </a:p>
          <a:p>
            <a:pPr lvl="1">
              <a:lnSpc>
                <a:spcPct val="100000"/>
              </a:lnSpc>
              <a:spcBef>
                <a:spcPts val="0"/>
              </a:spcBef>
            </a:pPr>
            <a:endParaRPr lang="en-US" sz="2200" dirty="0"/>
          </a:p>
          <a:p>
            <a:pPr>
              <a:lnSpc>
                <a:spcPct val="100000"/>
              </a:lnSpc>
              <a:spcBef>
                <a:spcPts val="0"/>
              </a:spcBef>
            </a:pPr>
            <a:r>
              <a:rPr lang="en-US" sz="2200" dirty="0"/>
              <a:t>SAMPLE history</a:t>
            </a:r>
          </a:p>
          <a:p>
            <a:pPr>
              <a:lnSpc>
                <a:spcPct val="100000"/>
              </a:lnSpc>
              <a:spcBef>
                <a:spcPts val="0"/>
              </a:spcBef>
            </a:pPr>
            <a:endParaRPr lang="en-US" sz="2200" dirty="0"/>
          </a:p>
          <a:p>
            <a:pPr>
              <a:lnSpc>
                <a:spcPct val="100000"/>
              </a:lnSpc>
              <a:spcBef>
                <a:spcPts val="0"/>
              </a:spcBef>
            </a:pPr>
            <a:r>
              <a:rPr lang="en-US" sz="2200" dirty="0"/>
              <a:t>Trauma secondary survey</a:t>
            </a:r>
          </a:p>
          <a:p>
            <a:pPr lvl="1">
              <a:lnSpc>
                <a:spcPct val="100000"/>
              </a:lnSpc>
              <a:spcBef>
                <a:spcPts val="0"/>
              </a:spcBef>
            </a:pPr>
            <a:r>
              <a:rPr lang="en-US" sz="2200" dirty="0"/>
              <a:t>A complete head-to-toe examination looking for injuries not identified during the trauma primary survey</a:t>
            </a:r>
          </a:p>
          <a:p>
            <a:pPr lvl="1">
              <a:lnSpc>
                <a:spcPct val="100000"/>
              </a:lnSpc>
              <a:spcBef>
                <a:spcPts val="0"/>
              </a:spcBef>
            </a:pPr>
            <a:endParaRPr lang="en-US" sz="2200" dirty="0"/>
          </a:p>
          <a:p>
            <a:pPr lvl="1">
              <a:lnSpc>
                <a:spcPct val="100000"/>
              </a:lnSpc>
              <a:spcBef>
                <a:spcPts val="0"/>
              </a:spcBef>
            </a:pPr>
            <a:endParaRPr lang="en-US" dirty="0"/>
          </a:p>
        </p:txBody>
      </p:sp>
      <p:sp>
        <p:nvSpPr>
          <p:cNvPr id="4" name="Rectangle 3"/>
          <p:cNvSpPr/>
          <p:nvPr/>
        </p:nvSpPr>
        <p:spPr>
          <a:xfrm>
            <a:off x="0" y="5746076"/>
            <a:ext cx="12192000" cy="461665"/>
          </a:xfrm>
          <a:prstGeom prst="rect">
            <a:avLst/>
          </a:prstGeom>
        </p:spPr>
        <p:txBody>
          <a:bodyPr wrap="square">
            <a:spAutoFit/>
          </a:bodyPr>
          <a:lstStyle/>
          <a:p>
            <a:pPr algn="ctr"/>
            <a:r>
              <a:rPr lang="en-US" sz="2400" b="1" dirty="0">
                <a:latin typeface="Calibri" charset="0"/>
                <a:ea typeface="Calibri" charset="0"/>
                <a:cs typeface="Calibri" charset="0"/>
                <a:sym typeface="Lato"/>
              </a:rPr>
              <a:t>During assessment, if life-threatening problems are identified, </a:t>
            </a:r>
            <a:r>
              <a:rPr lang="en-US" sz="2400" b="1" dirty="0">
                <a:solidFill>
                  <a:srgbClr val="FF0000"/>
                </a:solidFill>
                <a:latin typeface="Calibri" charset="0"/>
                <a:ea typeface="Calibri" charset="0"/>
                <a:cs typeface="Calibri" charset="0"/>
                <a:sym typeface="Lato"/>
              </a:rPr>
              <a:t>stop</a:t>
            </a:r>
            <a:r>
              <a:rPr lang="en-US" sz="2400" b="1" dirty="0">
                <a:latin typeface="Calibri" charset="0"/>
                <a:ea typeface="Calibri" charset="0"/>
                <a:cs typeface="Calibri" charset="0"/>
                <a:sym typeface="Lato"/>
              </a:rPr>
              <a:t> and </a:t>
            </a:r>
            <a:r>
              <a:rPr lang="en-US" sz="2400" b="1" dirty="0">
                <a:solidFill>
                  <a:srgbClr val="FF0000"/>
                </a:solidFill>
                <a:latin typeface="Calibri" charset="0"/>
                <a:ea typeface="Calibri" charset="0"/>
                <a:cs typeface="Calibri" charset="0"/>
                <a:sym typeface="Lato"/>
              </a:rPr>
              <a:t>manage</a:t>
            </a:r>
            <a:r>
              <a:rPr lang="en-US" sz="2400" b="1" dirty="0">
                <a:latin typeface="Calibri" charset="0"/>
                <a:ea typeface="Calibri" charset="0"/>
                <a:cs typeface="Calibri" charset="0"/>
                <a:sym typeface="Lato"/>
              </a:rPr>
              <a:t> them  </a:t>
            </a:r>
            <a:endParaRPr lang="en-US" sz="2400" b="1" dirty="0"/>
          </a:p>
        </p:txBody>
      </p:sp>
      <p:pic>
        <p:nvPicPr>
          <p:cNvPr id="7" name="Picture 6"/>
          <p:cNvPicPr>
            <a:picLocks noChangeAspect="1"/>
          </p:cNvPicPr>
          <p:nvPr/>
        </p:nvPicPr>
        <p:blipFill>
          <a:blip r:embed="rId3"/>
          <a:stretch>
            <a:fillRect/>
          </a:stretch>
        </p:blipFill>
        <p:spPr>
          <a:xfrm>
            <a:off x="693584" y="445974"/>
            <a:ext cx="1268186" cy="1235668"/>
          </a:xfrm>
          <a:prstGeom prst="rect">
            <a:avLst/>
          </a:prstGeom>
        </p:spPr>
      </p:pic>
    </p:spTree>
    <p:extLst>
      <p:ext uri="{BB962C8B-B14F-4D97-AF65-F5344CB8AC3E}">
        <p14:creationId xmlns:p14="http://schemas.microsoft.com/office/powerpoint/2010/main" val="1064619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Exam Survey: </a:t>
            </a:r>
            <a:r>
              <a:rPr lang="en-US" dirty="0">
                <a:solidFill>
                  <a:srgbClr val="FF0000"/>
                </a:solidFill>
              </a:rPr>
              <a:t>Extremities</a:t>
            </a:r>
            <a:endParaRPr lang="en-US" dirty="0"/>
          </a:p>
        </p:txBody>
      </p:sp>
      <p:sp>
        <p:nvSpPr>
          <p:cNvPr id="4" name="Content Placeholder 2"/>
          <p:cNvSpPr>
            <a:spLocks noGrp="1"/>
          </p:cNvSpPr>
          <p:nvPr>
            <p:ph idx="1"/>
          </p:nvPr>
        </p:nvSpPr>
        <p:spPr>
          <a:xfrm>
            <a:off x="838200" y="1504422"/>
            <a:ext cx="11353800" cy="4913311"/>
          </a:xfrm>
        </p:spPr>
        <p:txBody>
          <a:bodyPr>
            <a:normAutofit fontScale="92500" lnSpcReduction="10000"/>
          </a:bodyPr>
          <a:lstStyle/>
          <a:p>
            <a:r>
              <a:rPr lang="en-US" sz="2600" b="1" dirty="0">
                <a:latin typeface="Calibri" charset="0"/>
                <a:ea typeface="Calibri" charset="0"/>
                <a:cs typeface="Calibri" charset="0"/>
              </a:rPr>
              <a:t>Look for</a:t>
            </a:r>
            <a:r>
              <a:rPr lang="en-US" sz="2600" dirty="0">
                <a:latin typeface="Calibri" charset="0"/>
                <a:ea typeface="Calibri" charset="0"/>
                <a:cs typeface="Calibri" charset="0"/>
              </a:rPr>
              <a:t> </a:t>
            </a:r>
          </a:p>
          <a:p>
            <a:pPr lvl="1"/>
            <a:r>
              <a:rPr lang="en-US" sz="2600" dirty="0">
                <a:latin typeface="Calibri" charset="0"/>
                <a:ea typeface="Calibri" charset="0"/>
                <a:cs typeface="Calibri" charset="0"/>
              </a:rPr>
              <a:t>Swelling or bruising</a:t>
            </a:r>
          </a:p>
          <a:p>
            <a:pPr lvl="1"/>
            <a:r>
              <a:rPr lang="en-US" sz="2600" dirty="0">
                <a:latin typeface="Calibri" charset="0"/>
                <a:ea typeface="Calibri" charset="0"/>
                <a:cs typeface="Calibri" charset="0"/>
              </a:rPr>
              <a:t>Deformity </a:t>
            </a:r>
          </a:p>
          <a:p>
            <a:pPr lvl="1"/>
            <a:r>
              <a:rPr lang="en-US" sz="2600" dirty="0">
                <a:latin typeface="Calibri" charset="0"/>
                <a:ea typeface="Calibri" charset="0"/>
                <a:cs typeface="Calibri" charset="0"/>
              </a:rPr>
              <a:t>Open fractures</a:t>
            </a:r>
          </a:p>
          <a:p>
            <a:pPr lvl="1"/>
            <a:r>
              <a:rPr lang="en-US" sz="2600" dirty="0">
                <a:latin typeface="Calibri" charset="0"/>
                <a:ea typeface="Calibri" charset="0"/>
                <a:cs typeface="Calibri" charset="0"/>
              </a:rPr>
              <a:t>Amputations</a:t>
            </a:r>
          </a:p>
          <a:p>
            <a:pPr lvl="1"/>
            <a:r>
              <a:rPr lang="en-US" sz="2600" dirty="0">
                <a:latin typeface="Calibri" charset="0"/>
                <a:ea typeface="Calibri" charset="0"/>
                <a:cs typeface="Calibri" charset="0"/>
              </a:rPr>
              <a:t>Circumferential burns</a:t>
            </a:r>
          </a:p>
          <a:p>
            <a:pPr lvl="1"/>
            <a:r>
              <a:rPr lang="en-US" sz="2600" dirty="0">
                <a:latin typeface="Calibri" charset="0"/>
                <a:ea typeface="Calibri" charset="0"/>
                <a:cs typeface="Calibri" charset="0"/>
              </a:rPr>
              <a:t>Pale skin(could indicate loss of blood flow) </a:t>
            </a:r>
          </a:p>
          <a:p>
            <a:r>
              <a:rPr lang="en-US" sz="2600" b="1" dirty="0">
                <a:latin typeface="Calibri" charset="0"/>
                <a:ea typeface="Calibri" charset="0"/>
                <a:cs typeface="Calibri" charset="0"/>
              </a:rPr>
              <a:t>Feel for</a:t>
            </a:r>
            <a:r>
              <a:rPr lang="en-US" sz="2600" dirty="0">
                <a:latin typeface="Calibri" charset="0"/>
                <a:ea typeface="Calibri" charset="0"/>
                <a:cs typeface="Calibri" charset="0"/>
              </a:rPr>
              <a:t> </a:t>
            </a:r>
          </a:p>
          <a:p>
            <a:pPr lvl="1"/>
            <a:r>
              <a:rPr lang="en-US" sz="2600" dirty="0">
                <a:latin typeface="Calibri" charset="0"/>
                <a:ea typeface="Calibri" charset="0"/>
                <a:cs typeface="Calibri" charset="0"/>
              </a:rPr>
              <a:t>Absent or weak pulses</a:t>
            </a:r>
          </a:p>
          <a:p>
            <a:pPr lvl="1"/>
            <a:r>
              <a:rPr lang="en-US" sz="2600" dirty="0"/>
              <a:t>Cold extremities </a:t>
            </a:r>
            <a:r>
              <a:rPr lang="en-US" sz="2600" dirty="0">
                <a:latin typeface="Calibri" charset="0"/>
                <a:ea typeface="Calibri" charset="0"/>
                <a:cs typeface="Calibri" charset="0"/>
              </a:rPr>
              <a:t>(could indicate loss of blood flow) </a:t>
            </a:r>
          </a:p>
          <a:p>
            <a:pPr lvl="1"/>
            <a:r>
              <a:rPr lang="en-US" sz="2600" dirty="0">
                <a:latin typeface="Calibri" charset="0"/>
                <a:ea typeface="Calibri" charset="0"/>
                <a:cs typeface="Calibri" charset="0"/>
              </a:rPr>
              <a:t>Tenderness</a:t>
            </a:r>
          </a:p>
          <a:p>
            <a:pPr lvl="1"/>
            <a:r>
              <a:rPr lang="en-US" sz="2600" dirty="0">
                <a:latin typeface="Calibri" charset="0"/>
                <a:ea typeface="Calibri" charset="0"/>
                <a:cs typeface="Calibri" charset="0"/>
              </a:rPr>
              <a:t>Abnormally firm, painful muscular compartments (could indicate compartment syndrome) </a:t>
            </a:r>
            <a:endParaRPr lang="en-US" sz="2600" b="1" dirty="0"/>
          </a:p>
          <a:p>
            <a:endParaRPr lang="en-US" sz="2600" dirty="0"/>
          </a:p>
        </p:txBody>
      </p:sp>
    </p:spTree>
    <p:extLst>
      <p:ext uri="{BB962C8B-B14F-4D97-AF65-F5344CB8AC3E}">
        <p14:creationId xmlns:p14="http://schemas.microsoft.com/office/powerpoint/2010/main" val="538397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Exam Survey: </a:t>
            </a:r>
            <a:r>
              <a:rPr lang="en-US" dirty="0">
                <a:solidFill>
                  <a:srgbClr val="FF0000"/>
                </a:solidFill>
              </a:rPr>
              <a:t>Spine</a:t>
            </a:r>
          </a:p>
        </p:txBody>
      </p:sp>
      <p:sp>
        <p:nvSpPr>
          <p:cNvPr id="4" name="Content Placeholder 2"/>
          <p:cNvSpPr>
            <a:spLocks noGrp="1"/>
          </p:cNvSpPr>
          <p:nvPr>
            <p:ph idx="1"/>
          </p:nvPr>
        </p:nvSpPr>
        <p:spPr>
          <a:xfrm>
            <a:off x="838200" y="1504422"/>
            <a:ext cx="11353800" cy="4913311"/>
          </a:xfrm>
        </p:spPr>
        <p:txBody>
          <a:bodyPr>
            <a:normAutofit/>
          </a:bodyPr>
          <a:lstStyle/>
          <a:p>
            <a:pPr marL="0" indent="0">
              <a:buNone/>
            </a:pPr>
            <a:r>
              <a:rPr lang="en-US" sz="2600" dirty="0"/>
              <a:t>LOG ROLL the person with assistance, then:</a:t>
            </a:r>
          </a:p>
          <a:p>
            <a:r>
              <a:rPr lang="en-US" sz="2600" b="1" dirty="0"/>
              <a:t>Look for:</a:t>
            </a:r>
          </a:p>
          <a:p>
            <a:pPr lvl="1"/>
            <a:r>
              <a:rPr lang="en-US" sz="2600" dirty="0"/>
              <a:t>Bruising </a:t>
            </a:r>
          </a:p>
          <a:p>
            <a:pPr lvl="1"/>
            <a:r>
              <a:rPr lang="en-US" sz="2600" dirty="0"/>
              <a:t>Deformity</a:t>
            </a:r>
          </a:p>
          <a:p>
            <a:r>
              <a:rPr lang="en-US" sz="2600" b="1" dirty="0"/>
              <a:t>Feel for:</a:t>
            </a:r>
          </a:p>
          <a:p>
            <a:pPr lvl="1"/>
            <a:r>
              <a:rPr lang="en-US" sz="2600" dirty="0"/>
              <a:t>Tenderness, crepitus and alignment along the entire spine (upper neck to lower back) </a:t>
            </a:r>
          </a:p>
          <a:p>
            <a:pPr lvl="1"/>
            <a:r>
              <a:rPr lang="en-US" sz="2600" dirty="0"/>
              <a:t>Tenderness, crepitus or misalignment over any other areas with visible evidence of trauma</a:t>
            </a:r>
          </a:p>
          <a:p>
            <a:pPr marL="0" indent="0">
              <a:buNone/>
            </a:pPr>
            <a:endParaRPr lang="en-US" sz="2600" dirty="0"/>
          </a:p>
        </p:txBody>
      </p:sp>
      <p:sp>
        <p:nvSpPr>
          <p:cNvPr id="3" name="Rectangle 2"/>
          <p:cNvSpPr/>
          <p:nvPr/>
        </p:nvSpPr>
        <p:spPr>
          <a:xfrm>
            <a:off x="419100" y="5479422"/>
            <a:ext cx="10934700" cy="424732"/>
          </a:xfrm>
          <a:prstGeom prst="rect">
            <a:avLst/>
          </a:prstGeom>
        </p:spPr>
        <p:txBody>
          <a:bodyPr wrap="square">
            <a:spAutoFit/>
          </a:bodyPr>
          <a:lstStyle/>
          <a:p>
            <a:pPr lvl="0" algn="ctr">
              <a:lnSpc>
                <a:spcPct val="90000"/>
              </a:lnSpc>
              <a:buClr>
                <a:schemeClr val="dk1"/>
              </a:buClr>
              <a:buSzPct val="25000"/>
            </a:pPr>
            <a:r>
              <a:rPr lang="en-US" sz="2400" dirty="0">
                <a:solidFill>
                  <a:srgbClr val="FF0000"/>
                </a:solidFill>
                <a:latin typeface="Calibri" charset="0"/>
                <a:ea typeface="Calibri" charset="0"/>
                <a:cs typeface="Calibri" charset="0"/>
                <a:sym typeface="Lato"/>
              </a:rPr>
              <a:t>If concern for spinal injury, check and document the level where the findings start</a:t>
            </a:r>
          </a:p>
        </p:txBody>
      </p:sp>
      <p:sp>
        <p:nvSpPr>
          <p:cNvPr id="5" name="Rectangle 4"/>
          <p:cNvSpPr/>
          <p:nvPr/>
        </p:nvSpPr>
        <p:spPr>
          <a:xfrm>
            <a:off x="10576560" y="5030068"/>
            <a:ext cx="1554480" cy="1323439"/>
          </a:xfrm>
          <a:prstGeom prst="rect">
            <a:avLst/>
          </a:prstGeom>
          <a:noFill/>
        </p:spPr>
        <p:txBody>
          <a:bodyPr wrap="square" lIns="91440" tIns="45720" rIns="91440" bIns="45720">
            <a:spAutoFit/>
          </a:bodyPr>
          <a:lstStyle/>
          <a:p>
            <a:pPr algn="ctr"/>
            <a:r>
              <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393928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Exam Survey: </a:t>
            </a:r>
            <a:r>
              <a:rPr lang="en-US" dirty="0">
                <a:solidFill>
                  <a:srgbClr val="FF0000"/>
                </a:solidFill>
              </a:rPr>
              <a:t>Skin</a:t>
            </a:r>
            <a:endParaRPr lang="en-US" dirty="0"/>
          </a:p>
        </p:txBody>
      </p:sp>
      <p:sp>
        <p:nvSpPr>
          <p:cNvPr id="4" name="Content Placeholder 2"/>
          <p:cNvSpPr>
            <a:spLocks noGrp="1"/>
          </p:cNvSpPr>
          <p:nvPr>
            <p:ph idx="1"/>
          </p:nvPr>
        </p:nvSpPr>
        <p:spPr>
          <a:xfrm>
            <a:off x="838200" y="1504422"/>
            <a:ext cx="11353800" cy="4913311"/>
          </a:xfrm>
        </p:spPr>
        <p:txBody>
          <a:bodyPr>
            <a:normAutofit/>
          </a:bodyPr>
          <a:lstStyle/>
          <a:p>
            <a:r>
              <a:rPr lang="en-US" sz="2600" b="1" dirty="0">
                <a:latin typeface="Calibri" charset="0"/>
                <a:ea typeface="Calibri" charset="0"/>
                <a:cs typeface="Calibri" charset="0"/>
              </a:rPr>
              <a:t>Look for:</a:t>
            </a:r>
          </a:p>
          <a:p>
            <a:pPr lvl="1"/>
            <a:r>
              <a:rPr lang="en-US" sz="2600" dirty="0">
                <a:latin typeface="Calibri" charset="0"/>
                <a:ea typeface="Calibri" charset="0"/>
                <a:cs typeface="Calibri" charset="0"/>
              </a:rPr>
              <a:t>Bruising</a:t>
            </a:r>
          </a:p>
          <a:p>
            <a:pPr lvl="1"/>
            <a:r>
              <a:rPr lang="en-US" sz="2600" dirty="0">
                <a:latin typeface="Calibri" charset="0"/>
                <a:ea typeface="Calibri" charset="0"/>
                <a:cs typeface="Calibri" charset="0"/>
              </a:rPr>
              <a:t>Abrasions</a:t>
            </a:r>
          </a:p>
          <a:p>
            <a:pPr lvl="1"/>
            <a:r>
              <a:rPr lang="en-US" sz="2600" dirty="0">
                <a:latin typeface="Calibri" charset="0"/>
                <a:ea typeface="Calibri" charset="0"/>
                <a:cs typeface="Calibri" charset="0"/>
              </a:rPr>
              <a:t>Lacerations</a:t>
            </a:r>
          </a:p>
          <a:p>
            <a:pPr lvl="1"/>
            <a:r>
              <a:rPr lang="en-US" sz="2600" dirty="0"/>
              <a:t>Burns</a:t>
            </a:r>
          </a:p>
          <a:p>
            <a:pPr lvl="2"/>
            <a:r>
              <a:rPr lang="en-US" sz="2600" dirty="0"/>
              <a:t>Circumferential burns on the chest can cause difficulty in breathing</a:t>
            </a:r>
          </a:p>
          <a:p>
            <a:pPr lvl="2"/>
            <a:r>
              <a:rPr lang="en-US" sz="2600" dirty="0"/>
              <a:t>Extremity burns can cause compartment syndrome</a:t>
            </a:r>
          </a:p>
          <a:p>
            <a:r>
              <a:rPr lang="en-US" sz="2600" b="1" dirty="0"/>
              <a:t>Feel for:</a:t>
            </a:r>
          </a:p>
          <a:p>
            <a:pPr lvl="1"/>
            <a:r>
              <a:rPr lang="en-US" sz="2600" dirty="0"/>
              <a:t>Peripheral pulses in all extremities </a:t>
            </a:r>
          </a:p>
        </p:txBody>
      </p:sp>
    </p:spTree>
    <p:extLst>
      <p:ext uri="{BB962C8B-B14F-4D97-AF65-F5344CB8AC3E}">
        <p14:creationId xmlns:p14="http://schemas.microsoft.com/office/powerpoint/2010/main" val="2133402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Exam Survey: </a:t>
            </a:r>
            <a:r>
              <a:rPr lang="en-US" dirty="0">
                <a:solidFill>
                  <a:srgbClr val="FF0000"/>
                </a:solidFill>
              </a:rPr>
              <a:t>Neurologic </a:t>
            </a:r>
          </a:p>
        </p:txBody>
      </p:sp>
      <p:sp>
        <p:nvSpPr>
          <p:cNvPr id="4" name="Content Placeholder 2"/>
          <p:cNvSpPr>
            <a:spLocks noGrp="1"/>
          </p:cNvSpPr>
          <p:nvPr>
            <p:ph idx="1"/>
          </p:nvPr>
        </p:nvSpPr>
        <p:spPr>
          <a:xfrm>
            <a:off x="838200" y="1504422"/>
            <a:ext cx="11353800" cy="4913311"/>
          </a:xfrm>
        </p:spPr>
        <p:txBody>
          <a:bodyPr>
            <a:normAutofit/>
          </a:bodyPr>
          <a:lstStyle/>
          <a:p>
            <a:r>
              <a:rPr lang="en-US" sz="2600" b="1" dirty="0">
                <a:latin typeface="Calibri" charset="0"/>
                <a:ea typeface="Calibri" charset="0"/>
                <a:cs typeface="Calibri" charset="0"/>
              </a:rPr>
              <a:t>Check</a:t>
            </a:r>
            <a:r>
              <a:rPr lang="en-US" sz="2600" dirty="0">
                <a:latin typeface="Calibri" charset="0"/>
                <a:ea typeface="Calibri" charset="0"/>
                <a:cs typeface="Calibri" charset="0"/>
              </a:rPr>
              <a:t> </a:t>
            </a:r>
            <a:r>
              <a:rPr lang="en-US" sz="2600" b="1" dirty="0">
                <a:latin typeface="Calibri" charset="0"/>
                <a:ea typeface="Calibri" charset="0"/>
                <a:cs typeface="Calibri" charset="0"/>
              </a:rPr>
              <a:t>for</a:t>
            </a:r>
            <a:r>
              <a:rPr lang="en-US" sz="2600" dirty="0">
                <a:latin typeface="Calibri" charset="0"/>
                <a:ea typeface="Calibri" charset="0"/>
                <a:cs typeface="Calibri" charset="0"/>
              </a:rPr>
              <a:t> </a:t>
            </a:r>
          </a:p>
          <a:p>
            <a:pPr lvl="1"/>
            <a:r>
              <a:rPr lang="en-US" sz="2600" dirty="0">
                <a:latin typeface="Calibri" charset="0"/>
                <a:ea typeface="Calibri" charset="0"/>
                <a:cs typeface="Calibri" charset="0"/>
              </a:rPr>
              <a:t>Decreasing level of consciousness (AVPU or GCS)</a:t>
            </a:r>
          </a:p>
          <a:p>
            <a:pPr lvl="1"/>
            <a:r>
              <a:rPr lang="en-US" sz="2600" dirty="0">
                <a:latin typeface="Calibri" charset="0"/>
                <a:ea typeface="Calibri" charset="0"/>
                <a:cs typeface="Calibri" charset="0"/>
              </a:rPr>
              <a:t>Agitation or seizures/convulsions (consider serious head injury)</a:t>
            </a:r>
          </a:p>
          <a:p>
            <a:pPr lvl="1"/>
            <a:r>
              <a:rPr lang="en-US" sz="2600" dirty="0">
                <a:latin typeface="Calibri" charset="0"/>
                <a:ea typeface="Calibri" charset="0"/>
                <a:cs typeface="Calibri" charset="0"/>
              </a:rPr>
              <a:t>Movement and strength in each limb</a:t>
            </a:r>
          </a:p>
          <a:p>
            <a:pPr lvl="1"/>
            <a:r>
              <a:rPr lang="en-US" sz="2600" dirty="0">
                <a:latin typeface="Calibri" charset="0"/>
                <a:ea typeface="Calibri" charset="0"/>
                <a:cs typeface="Calibri" charset="0"/>
              </a:rPr>
              <a:t>Sensation on face, chest, abdomen and limbs.  If there is deficit, identify the level it begins</a:t>
            </a:r>
          </a:p>
          <a:p>
            <a:pPr lvl="1"/>
            <a:r>
              <a:rPr lang="en-US" sz="2600" dirty="0">
                <a:latin typeface="Calibri" charset="0"/>
                <a:ea typeface="Calibri" charset="0"/>
                <a:cs typeface="Calibri" charset="0"/>
              </a:rPr>
              <a:t>Priapism (consider spinal injury)</a:t>
            </a:r>
          </a:p>
          <a:p>
            <a:pPr lvl="1"/>
            <a:r>
              <a:rPr lang="en-US" sz="2600" dirty="0">
                <a:latin typeface="Calibri" charset="0"/>
                <a:ea typeface="Calibri" charset="0"/>
                <a:cs typeface="Calibri" charset="0"/>
              </a:rPr>
              <a:t>Decreased sensation, decreased strength or priapism (consider spinal injury) </a:t>
            </a:r>
          </a:p>
        </p:txBody>
      </p:sp>
    </p:spTree>
    <p:extLst>
      <p:ext uri="{BB962C8B-B14F-4D97-AF65-F5344CB8AC3E}">
        <p14:creationId xmlns:p14="http://schemas.microsoft.com/office/powerpoint/2010/main" val="540255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Workbook Question 4</a:t>
            </a:r>
          </a:p>
        </p:txBody>
      </p:sp>
      <p:sp>
        <p:nvSpPr>
          <p:cNvPr id="3" name="Content Placeholder 2"/>
          <p:cNvSpPr>
            <a:spLocks noGrp="1"/>
          </p:cNvSpPr>
          <p:nvPr>
            <p:ph idx="1"/>
          </p:nvPr>
        </p:nvSpPr>
        <p:spPr>
          <a:xfrm>
            <a:off x="838200" y="1354667"/>
            <a:ext cx="9159240" cy="4822296"/>
          </a:xfrm>
        </p:spPr>
        <p:txBody>
          <a:bodyPr/>
          <a:lstStyle/>
          <a:p>
            <a:pPr marL="0" indent="0">
              <a:buNone/>
            </a:pPr>
            <a:r>
              <a:rPr lang="en-US" dirty="0"/>
              <a:t>Using the workbook section above, list one way that you ASSESS the following systems </a:t>
            </a:r>
          </a:p>
          <a:p>
            <a:pPr marL="0" indent="0">
              <a:buNone/>
            </a:pPr>
            <a:endParaRPr lang="en-US" dirty="0"/>
          </a:p>
        </p:txBody>
      </p:sp>
      <p:pic>
        <p:nvPicPr>
          <p:cNvPr id="5" name="Picture 4"/>
          <p:cNvPicPr>
            <a:picLocks noChangeAspect="1"/>
          </p:cNvPicPr>
          <p:nvPr/>
        </p:nvPicPr>
        <p:blipFill>
          <a:blip r:embed="rId3"/>
          <a:stretch>
            <a:fillRect/>
          </a:stretch>
        </p:blipFill>
        <p:spPr>
          <a:xfrm>
            <a:off x="9735399" y="365124"/>
            <a:ext cx="2170852" cy="169675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879909935"/>
              </p:ext>
            </p:extLst>
          </p:nvPr>
        </p:nvGraphicFramePr>
        <p:xfrm>
          <a:off x="474131" y="2397761"/>
          <a:ext cx="11057468" cy="3621243"/>
        </p:xfrm>
        <a:graphic>
          <a:graphicData uri="http://schemas.openxmlformats.org/drawingml/2006/table">
            <a:tbl>
              <a:tblPr firstRow="1" bandRow="1">
                <a:tableStyleId>{2D5ABB26-0587-4C30-8999-92F81FD0307C}</a:tableStyleId>
              </a:tblPr>
              <a:tblGrid>
                <a:gridCol w="2764367">
                  <a:extLst>
                    <a:ext uri="{9D8B030D-6E8A-4147-A177-3AD203B41FA5}">
                      <a16:colId xmlns:a16="http://schemas.microsoft.com/office/drawing/2014/main" val="20000"/>
                    </a:ext>
                  </a:extLst>
                </a:gridCol>
                <a:gridCol w="2764367">
                  <a:extLst>
                    <a:ext uri="{9D8B030D-6E8A-4147-A177-3AD203B41FA5}">
                      <a16:colId xmlns:a16="http://schemas.microsoft.com/office/drawing/2014/main" val="20001"/>
                    </a:ext>
                  </a:extLst>
                </a:gridCol>
                <a:gridCol w="2764367">
                  <a:extLst>
                    <a:ext uri="{9D8B030D-6E8A-4147-A177-3AD203B41FA5}">
                      <a16:colId xmlns:a16="http://schemas.microsoft.com/office/drawing/2014/main" val="20002"/>
                    </a:ext>
                  </a:extLst>
                </a:gridCol>
                <a:gridCol w="2764367">
                  <a:extLst>
                    <a:ext uri="{9D8B030D-6E8A-4147-A177-3AD203B41FA5}">
                      <a16:colId xmlns:a16="http://schemas.microsoft.com/office/drawing/2014/main" val="20003"/>
                    </a:ext>
                  </a:extLst>
                </a:gridCol>
              </a:tblGrid>
              <a:tr h="432596">
                <a:tc>
                  <a:txBody>
                    <a:bodyPr/>
                    <a:lstStyle/>
                    <a:p>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Listen 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Look  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Feel 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54681">
                <a:tc>
                  <a:txBody>
                    <a:bodyPr/>
                    <a:lstStyle/>
                    <a:p>
                      <a:r>
                        <a:rPr lang="en-US" b="1" dirty="0"/>
                        <a:t>Head/ eyes/ ears/ nose/  throat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4681">
                <a:tc>
                  <a:txBody>
                    <a:bodyPr/>
                    <a:lstStyle/>
                    <a:p>
                      <a:r>
                        <a:rPr lang="en-US" b="1" dirty="0"/>
                        <a:t>Chest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54681">
                <a:tc>
                  <a:txBody>
                    <a:bodyPr/>
                    <a:lstStyle/>
                    <a:p>
                      <a:r>
                        <a:rPr lang="en-US" b="1" dirty="0"/>
                        <a:t>Pelvis and Genitourinary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Rectangle 5"/>
          <p:cNvSpPr/>
          <p:nvPr/>
        </p:nvSpPr>
        <p:spPr>
          <a:xfrm>
            <a:off x="3251200" y="4937760"/>
            <a:ext cx="2743200" cy="10812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46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2765425"/>
            <a:ext cx="7451807" cy="1325563"/>
          </a:xfrm>
        </p:spPr>
        <p:txBody>
          <a:bodyPr>
            <a:normAutofit fontScale="90000"/>
          </a:bodyPr>
          <a:lstStyle/>
          <a:p>
            <a:r>
              <a:rPr lang="en-US" dirty="0"/>
              <a:t>Important Conditions to Recognize and Manage Based on History and Secondary Survey</a:t>
            </a:r>
            <a:endParaRPr lang="en-US" dirty="0">
              <a:solidFill>
                <a:srgbClr val="7030A0"/>
              </a:solidFill>
            </a:endParaRPr>
          </a:p>
        </p:txBody>
      </p:sp>
      <p:sp>
        <p:nvSpPr>
          <p:cNvPr id="3" name="TextBox 2"/>
          <p:cNvSpPr txBox="1"/>
          <p:nvPr/>
        </p:nvSpPr>
        <p:spPr>
          <a:xfrm>
            <a:off x="7239000" y="1276350"/>
            <a:ext cx="4324350" cy="4133850"/>
          </a:xfrm>
          <a:prstGeom prst="rect">
            <a:avLst/>
          </a:prstGeom>
          <a:noFill/>
        </p:spPr>
        <p:txBody>
          <a:bodyPr wrap="square" rtlCol="0">
            <a:spAutoFit/>
          </a:bodyPr>
          <a:lstStyle/>
          <a:p>
            <a:endParaRPr lang="en-US"/>
          </a:p>
        </p:txBody>
      </p:sp>
      <p:pic>
        <p:nvPicPr>
          <p:cNvPr id="5" name="Picture 4"/>
          <p:cNvPicPr>
            <a:picLocks noChangeAspect="1"/>
          </p:cNvPicPr>
          <p:nvPr/>
        </p:nvPicPr>
        <p:blipFill>
          <a:blip r:embed="rId3"/>
          <a:stretch>
            <a:fillRect/>
          </a:stretch>
        </p:blipFill>
        <p:spPr>
          <a:xfrm>
            <a:off x="8213807" y="2271283"/>
            <a:ext cx="2374736" cy="2313845"/>
          </a:xfrm>
          <a:prstGeom prst="rect">
            <a:avLst/>
          </a:prstGeom>
        </p:spPr>
      </p:pic>
    </p:spTree>
    <p:extLst>
      <p:ext uri="{BB962C8B-B14F-4D97-AF65-F5344CB8AC3E}">
        <p14:creationId xmlns:p14="http://schemas.microsoft.com/office/powerpoint/2010/main" val="1234243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Head Injury</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098640518"/>
              </p:ext>
            </p:extLst>
          </p:nvPr>
        </p:nvGraphicFramePr>
        <p:xfrm>
          <a:off x="426719" y="1397175"/>
          <a:ext cx="11427771" cy="457200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31492">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18353">
                <a:tc>
                  <a:txBody>
                    <a:bodyPr/>
                    <a:lstStyle/>
                    <a:p>
                      <a:pPr marL="342900" lvl="0" indent="-342900">
                        <a:buFont typeface="Arial" charset="0"/>
                        <a:buChar char="•"/>
                      </a:pPr>
                      <a:r>
                        <a:rPr lang="en-US" sz="2200" dirty="0">
                          <a:latin typeface="Calibri" charset="0"/>
                          <a:ea typeface="Calibri" charset="0"/>
                          <a:cs typeface="Calibri" charset="0"/>
                        </a:rPr>
                        <a:t>Headache</a:t>
                      </a:r>
                    </a:p>
                    <a:p>
                      <a:pPr marL="342900" lvl="0" indent="-342900">
                        <a:buFont typeface="Arial" charset="0"/>
                        <a:buChar char="•"/>
                      </a:pPr>
                      <a:r>
                        <a:rPr lang="en-US" sz="2200" dirty="0">
                          <a:latin typeface="Calibri" charset="0"/>
                          <a:ea typeface="Calibri" charset="0"/>
                          <a:cs typeface="Calibri" charset="0"/>
                        </a:rPr>
                        <a:t>Altered mental status</a:t>
                      </a:r>
                    </a:p>
                    <a:p>
                      <a:pPr marL="342900" lvl="0" indent="-342900">
                        <a:buFont typeface="Arial" charset="0"/>
                        <a:buChar char="•"/>
                      </a:pPr>
                      <a:r>
                        <a:rPr lang="en-US" sz="2200" dirty="0">
                          <a:latin typeface="Calibri" charset="0"/>
                          <a:ea typeface="Calibri" charset="0"/>
                          <a:cs typeface="Calibri" charset="0"/>
                        </a:rPr>
                        <a:t>Abnormal pupils</a:t>
                      </a:r>
                    </a:p>
                    <a:p>
                      <a:pPr marL="342900" lvl="0" indent="-342900">
                        <a:buFont typeface="Arial" charset="0"/>
                        <a:buChar char="•"/>
                      </a:pPr>
                      <a:r>
                        <a:rPr lang="en-US" sz="2200" dirty="0">
                          <a:latin typeface="Calibri" charset="0"/>
                          <a:ea typeface="Calibri" charset="0"/>
                          <a:cs typeface="Calibri" charset="0"/>
                        </a:rPr>
                        <a:t>Scalp lacerations and/or skull fractures</a:t>
                      </a:r>
                    </a:p>
                    <a:p>
                      <a:pPr marL="342900" lvl="0" indent="-342900">
                        <a:buFont typeface="Arial" charset="0"/>
                        <a:buChar char="•"/>
                      </a:pPr>
                      <a:r>
                        <a:rPr lang="en-US" sz="2200" dirty="0">
                          <a:latin typeface="Calibri" charset="0"/>
                          <a:ea typeface="Calibri" charset="0"/>
                          <a:cs typeface="Calibri" charset="0"/>
                        </a:rPr>
                        <a:t>Bruising around eyes or behind ears</a:t>
                      </a:r>
                    </a:p>
                    <a:p>
                      <a:pPr marL="342900" lvl="0" indent="-342900">
                        <a:buFont typeface="Arial" charset="0"/>
                        <a:buChar char="•"/>
                      </a:pPr>
                      <a:r>
                        <a:rPr lang="en-US" sz="2200" dirty="0">
                          <a:latin typeface="Calibri" charset="0"/>
                          <a:ea typeface="Calibri" charset="0"/>
                          <a:cs typeface="Calibri" charset="0"/>
                        </a:rPr>
                        <a:t>Blood or clear fluid from nose or ears</a:t>
                      </a:r>
                    </a:p>
                    <a:p>
                      <a:pPr marL="342900" lvl="0" indent="-342900">
                        <a:buFont typeface="Arial" charset="0"/>
                        <a:buChar char="•"/>
                      </a:pPr>
                      <a:r>
                        <a:rPr lang="en-US" sz="2200" dirty="0">
                          <a:latin typeface="Calibri" charset="0"/>
                          <a:ea typeface="Calibri" charset="0"/>
                          <a:cs typeface="Calibri" charset="0"/>
                        </a:rPr>
                        <a:t>Weakness on one side of the body</a:t>
                      </a:r>
                    </a:p>
                    <a:p>
                      <a:pPr marL="342900" lvl="0" indent="-342900">
                        <a:buFont typeface="Arial" charset="0"/>
                        <a:buChar char="•"/>
                      </a:pPr>
                      <a:r>
                        <a:rPr lang="en-US" sz="2200" dirty="0">
                          <a:latin typeface="Calibri" charset="0"/>
                          <a:ea typeface="Calibri" charset="0"/>
                          <a:cs typeface="Calibri" charset="0"/>
                        </a:rPr>
                        <a:t>Seizures</a:t>
                      </a:r>
                    </a:p>
                    <a:p>
                      <a:pPr marL="342900" lvl="0" indent="-342900">
                        <a:buFont typeface="Arial" charset="0"/>
                        <a:buChar char="•"/>
                      </a:pPr>
                      <a:r>
                        <a:rPr lang="en-US" sz="2200" dirty="0">
                          <a:latin typeface="Calibri" charset="0"/>
                          <a:ea typeface="Calibri" charset="0"/>
                          <a:cs typeface="Calibri" charset="0"/>
                        </a:rPr>
                        <a:t>Visual changes</a:t>
                      </a:r>
                    </a:p>
                    <a:p>
                      <a:pPr marL="342900" lvl="0" indent="-342900">
                        <a:buFont typeface="Arial" charset="0"/>
                        <a:buChar char="•"/>
                      </a:pPr>
                      <a:r>
                        <a:rPr lang="en-US" sz="2200" dirty="0">
                          <a:latin typeface="Calibri" charset="0"/>
                          <a:ea typeface="Calibri" charset="0"/>
                          <a:cs typeface="Calibri" charset="0"/>
                        </a:rPr>
                        <a:t>Loss of memory</a:t>
                      </a:r>
                    </a:p>
                    <a:p>
                      <a:pPr marL="342900" lvl="0" indent="-342900">
                        <a:buFont typeface="Arial" charset="0"/>
                        <a:buChar char="•"/>
                      </a:pPr>
                      <a:r>
                        <a:rPr lang="en-US" sz="2200" dirty="0">
                          <a:latin typeface="Calibri" charset="0"/>
                          <a:ea typeface="Calibri" charset="0"/>
                          <a:cs typeface="Calibri" charset="0"/>
                        </a:rPr>
                        <a:t>Vomiting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lvl="0" indent="-457200">
                        <a:buFont typeface="Arial" charset="0"/>
                        <a:buChar char="•"/>
                      </a:pPr>
                      <a:r>
                        <a:rPr lang="en-US" sz="2200" dirty="0">
                          <a:latin typeface="Calibri" charset="0"/>
                          <a:ea typeface="Calibri" charset="0"/>
                          <a:cs typeface="Calibri" charset="0"/>
                        </a:rPr>
                        <a:t>MONITOR level of consciousness using GCS</a:t>
                      </a:r>
                    </a:p>
                    <a:p>
                      <a:pPr marL="457200" lvl="0" indent="-457200">
                        <a:buFont typeface="Arial" charset="0"/>
                        <a:buChar char="•"/>
                      </a:pPr>
                      <a:r>
                        <a:rPr lang="en-US" sz="2200" dirty="0">
                          <a:latin typeface="Calibri" charset="0"/>
                          <a:ea typeface="Calibri" charset="0"/>
                          <a:cs typeface="Calibri" charset="0"/>
                        </a:rPr>
                        <a:t>IMMOBILIZE SPINE (any patient with significant head injury is at risk for spine injuries)</a:t>
                      </a:r>
                    </a:p>
                    <a:p>
                      <a:pPr marL="914400" lvl="1" indent="-457200">
                        <a:buFont typeface="Arial" charset="0"/>
                        <a:buChar char="•"/>
                      </a:pPr>
                      <a:r>
                        <a:rPr lang="en-US" sz="2200" dirty="0">
                          <a:latin typeface="Calibri" charset="0"/>
                          <a:ea typeface="Calibri" charset="0"/>
                          <a:cs typeface="Calibri" charset="0"/>
                        </a:rPr>
                        <a:t>MONITOR for vomiting and possible aspiration </a:t>
                      </a:r>
                    </a:p>
                    <a:p>
                      <a:pPr marL="457200" lvl="0" indent="-457200">
                        <a:buFont typeface="Arial" charset="0"/>
                        <a:buChar char="•"/>
                      </a:pPr>
                      <a:r>
                        <a:rPr lang="en-US" sz="2200" dirty="0">
                          <a:latin typeface="Calibri" charset="0"/>
                          <a:ea typeface="Calibri" charset="0"/>
                          <a:cs typeface="Calibri" charset="0"/>
                        </a:rPr>
                        <a:t>If there is concern for open skull fracture, give ANTIBIOTICS</a:t>
                      </a:r>
                    </a:p>
                    <a:p>
                      <a:pPr marL="457200" lvl="0" indent="-457200">
                        <a:buFont typeface="Arial" charset="0"/>
                        <a:buChar char="•"/>
                      </a:pPr>
                      <a:r>
                        <a:rPr lang="en-US" sz="2200" dirty="0">
                          <a:latin typeface="Calibri" charset="0"/>
                          <a:ea typeface="Calibri" charset="0"/>
                          <a:cs typeface="Calibri" charset="0"/>
                        </a:rPr>
                        <a:t>Check blood glucose and give GLUCOSE if less than 3.5mmol/L or unable to measure</a:t>
                      </a:r>
                    </a:p>
                    <a:p>
                      <a:pPr marL="457200" lvl="0" indent="-457200">
                        <a:buFont typeface="Arial" charset="0"/>
                        <a:buChar char="•"/>
                      </a:pPr>
                      <a:r>
                        <a:rPr lang="en-US" sz="2200" dirty="0">
                          <a:latin typeface="Calibri" charset="0"/>
                          <a:ea typeface="Calibri" charset="0"/>
                          <a:cs typeface="Calibri" charset="0"/>
                        </a:rPr>
                        <a:t>Any patient with GCS less than 9 should have a CT scan within two hours of injury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426717" y="5969175"/>
            <a:ext cx="9274843" cy="769441"/>
          </a:xfrm>
          <a:prstGeom prst="rect">
            <a:avLst/>
          </a:prstGeom>
        </p:spPr>
        <p:txBody>
          <a:bodyPr wrap="square">
            <a:spAutoFit/>
          </a:bodyPr>
          <a:lstStyle/>
          <a:p>
            <a:pPr marL="152400" lvl="0">
              <a:buSzPct val="100000"/>
            </a:pPr>
            <a:r>
              <a:rPr lang="en-US" sz="2200" dirty="0"/>
              <a:t>Because the brain is encased in the rigid skull, any swelling or bleeding caused by brain injury can become life-threatening</a:t>
            </a:r>
          </a:p>
        </p:txBody>
      </p:sp>
    </p:spTree>
    <p:extLst>
      <p:ext uri="{BB962C8B-B14F-4D97-AF65-F5344CB8AC3E}">
        <p14:creationId xmlns:p14="http://schemas.microsoft.com/office/powerpoint/2010/main" val="63766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Facial Fractures</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507788482"/>
              </p:ext>
            </p:extLst>
          </p:nvPr>
        </p:nvGraphicFramePr>
        <p:xfrm>
          <a:off x="426719" y="1397175"/>
          <a:ext cx="11427771" cy="457200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31492">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18353">
                <a:tc>
                  <a:txBody>
                    <a:bodyPr/>
                    <a:lstStyle/>
                    <a:p>
                      <a:pPr marL="342900" lvl="0" indent="-342900">
                        <a:buFont typeface="Arial" charset="0"/>
                        <a:buChar char="•"/>
                      </a:pPr>
                      <a:r>
                        <a:rPr lang="en-US" sz="2200" dirty="0">
                          <a:latin typeface="Calibri" charset="0"/>
                          <a:ea typeface="Calibri" charset="0"/>
                          <a:cs typeface="Calibri" charset="0"/>
                        </a:rPr>
                        <a:t>Deformities or unusual movements in the facial bones</a:t>
                      </a:r>
                    </a:p>
                    <a:p>
                      <a:pPr marL="342900" lvl="0" indent="-342900">
                        <a:buFont typeface="Arial" charset="0"/>
                        <a:buChar char="•"/>
                      </a:pPr>
                      <a:r>
                        <a:rPr lang="en-US" sz="2200" dirty="0">
                          <a:latin typeface="Calibri" charset="0"/>
                          <a:ea typeface="Calibri" charset="0"/>
                          <a:cs typeface="Calibri" charset="0"/>
                        </a:rPr>
                        <a:t>Jaw not closing properly </a:t>
                      </a:r>
                    </a:p>
                    <a:p>
                      <a:pPr marL="342900" lvl="0" indent="-342900">
                        <a:buFont typeface="Arial" charset="0"/>
                        <a:buChar char="•"/>
                      </a:pPr>
                      <a:r>
                        <a:rPr lang="en-US" sz="2200" dirty="0">
                          <a:latin typeface="Calibri" charset="0"/>
                          <a:ea typeface="Calibri" charset="0"/>
                          <a:cs typeface="Calibri" charset="0"/>
                        </a:rPr>
                        <a:t>Problems with eye movement</a:t>
                      </a:r>
                    </a:p>
                    <a:p>
                      <a:pPr marL="342900" lvl="0" indent="-342900">
                        <a:buFont typeface="Arial" charset="0"/>
                        <a:buChar char="•"/>
                      </a:pPr>
                      <a:endParaRPr lang="en-US" sz="2200" dirty="0">
                        <a:latin typeface="Calibri" charset="0"/>
                        <a:ea typeface="Calibri" charset="0"/>
                        <a:cs typeface="Calibri" charset="0"/>
                      </a:endParaRPr>
                    </a:p>
                    <a:p>
                      <a:pPr marL="342900" lvl="0" indent="-342900">
                        <a:buFont typeface="Arial" charset="0"/>
                        <a:buChar char="•"/>
                      </a:pPr>
                      <a:endParaRPr lang="en-US" sz="2200" dirty="0">
                        <a:latin typeface="Calibri" charset="0"/>
                        <a:ea typeface="Calibri" charset="0"/>
                        <a:cs typeface="Calibri" charset="0"/>
                      </a:endParaRPr>
                    </a:p>
                    <a:p>
                      <a:pPr marL="342900" lvl="0" indent="-342900">
                        <a:buFont typeface="Arial" charset="0"/>
                        <a:buChar char="•"/>
                      </a:pPr>
                      <a:endParaRPr lang="en-US" sz="2200" dirty="0">
                        <a:latin typeface="Calibri" charset="0"/>
                        <a:ea typeface="Calibri" charset="0"/>
                        <a:cs typeface="Calibri" charset="0"/>
                      </a:endParaRPr>
                    </a:p>
                    <a:p>
                      <a:pPr marL="342900" lvl="0" indent="-342900">
                        <a:buFont typeface="Arial" charset="0"/>
                        <a:buChar char="•"/>
                      </a:pPr>
                      <a:endParaRPr lang="en-US" sz="2200" dirty="0">
                        <a:latin typeface="Calibri" charset="0"/>
                        <a:ea typeface="Calibri" charset="0"/>
                        <a:cs typeface="Calibri" charset="0"/>
                      </a:endParaRPr>
                    </a:p>
                    <a:p>
                      <a:pPr marL="342900" lvl="0" indent="-342900">
                        <a:buFont typeface="Arial" charset="0"/>
                        <a:buChar char="•"/>
                      </a:pPr>
                      <a:endParaRPr lang="en-US" sz="2200" dirty="0">
                        <a:latin typeface="Calibri" charset="0"/>
                        <a:ea typeface="Calibri" charset="0"/>
                        <a:cs typeface="Calibri" charset="0"/>
                      </a:endParaRPr>
                    </a:p>
                    <a:p>
                      <a:pPr marL="342900" lvl="0" indent="-342900">
                        <a:buFont typeface="Arial" charset="0"/>
                        <a:buChar char="•"/>
                      </a:pPr>
                      <a:endParaRPr lang="en-US" sz="2200" dirty="0">
                        <a:latin typeface="Calibri" charset="0"/>
                        <a:ea typeface="Calibri" charset="0"/>
                        <a:cs typeface="Calibri" charset="0"/>
                      </a:endParaRPr>
                    </a:p>
                    <a:p>
                      <a:pPr marL="342900" lvl="0" indent="-342900">
                        <a:buFont typeface="Arial" charset="0"/>
                        <a:buChar char="•"/>
                      </a:pPr>
                      <a:endParaRPr lang="en-US" sz="2200" dirty="0">
                        <a:latin typeface="Calibri" charset="0"/>
                        <a:ea typeface="Calibri" charset="0"/>
                        <a:cs typeface="Calibri" charset="0"/>
                      </a:endParaRPr>
                    </a:p>
                    <a:p>
                      <a:pPr marL="342900" lvl="0" indent="-342900">
                        <a:buFont typeface="Arial" charset="0"/>
                        <a:buChar char="•"/>
                      </a:pPr>
                      <a:endParaRPr lang="en-US" sz="22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200" dirty="0">
                          <a:latin typeface="Calibri" charset="0"/>
                          <a:ea typeface="Calibri" charset="0"/>
                          <a:cs typeface="Calibri" charset="0"/>
                        </a:rPr>
                        <a:t>Give ANTIBIOTICS for open facial fractures</a:t>
                      </a:r>
                    </a:p>
                    <a:p>
                      <a:pPr marL="342900" lvl="0" indent="-342900">
                        <a:buFont typeface="Arial" charset="0"/>
                        <a:buChar char="•"/>
                      </a:pPr>
                      <a:r>
                        <a:rPr lang="en-US" sz="2200" dirty="0">
                          <a:latin typeface="Calibri" charset="0"/>
                          <a:ea typeface="Calibri" charset="0"/>
                          <a:cs typeface="Calibri" charset="0"/>
                        </a:rPr>
                        <a:t>Update TETANUS vaccination if needed</a:t>
                      </a:r>
                    </a:p>
                    <a:p>
                      <a:pPr marL="342900" lvl="0" indent="-342900">
                        <a:buFont typeface="Arial" charset="0"/>
                        <a:buChar char="•"/>
                      </a:pPr>
                      <a:r>
                        <a:rPr lang="en-US" sz="2200" dirty="0">
                          <a:latin typeface="Calibri" charset="0"/>
                          <a:ea typeface="Calibri" charset="0"/>
                          <a:cs typeface="Calibri" charset="0"/>
                        </a:rPr>
                        <a:t>Suspect head injury or c-spine injury and IMMOBILIZE the c-spine</a:t>
                      </a:r>
                    </a:p>
                    <a:p>
                      <a:pPr marL="342900" lvl="0" indent="-342900">
                        <a:buFont typeface="Arial" charset="0"/>
                        <a:buChar char="•"/>
                      </a:pPr>
                      <a:r>
                        <a:rPr lang="en-US" sz="2200" dirty="0">
                          <a:latin typeface="Calibri" charset="0"/>
                          <a:ea typeface="Calibri" charset="0"/>
                          <a:cs typeface="Calibri" charset="0"/>
                        </a:rPr>
                        <a:t>Position patient to keep blood from entering airway</a:t>
                      </a:r>
                    </a:p>
                    <a:p>
                      <a:pPr marL="342900" lvl="0" indent="-342900">
                        <a:buFont typeface="Arial" charset="0"/>
                        <a:buChar char="•"/>
                      </a:pPr>
                      <a:r>
                        <a:rPr lang="en-US" sz="2200" dirty="0">
                          <a:latin typeface="Calibri" charset="0"/>
                          <a:ea typeface="Calibri" charset="0"/>
                          <a:cs typeface="Calibri" charset="0"/>
                        </a:rPr>
                        <a:t>Avoid nasal airways and nasogastric tubes if suspected facial fracture </a:t>
                      </a:r>
                    </a:p>
                    <a:p>
                      <a:pPr lvl="1"/>
                      <a:endParaRPr lang="en-US" sz="2200" dirty="0">
                        <a:latin typeface="Calibri" charset="0"/>
                        <a:ea typeface="Calibri" charset="0"/>
                        <a:cs typeface="Calibri" charset="0"/>
                      </a:endParaRPr>
                    </a:p>
                    <a:p>
                      <a:pPr lvl="1"/>
                      <a:endParaRPr lang="en-US" sz="2200" dirty="0">
                        <a:latin typeface="Calibri" charset="0"/>
                        <a:ea typeface="Calibri" charset="0"/>
                        <a:cs typeface="Calibri" charset="0"/>
                      </a:endParaRPr>
                    </a:p>
                    <a:p>
                      <a:pPr lvl="1"/>
                      <a:endParaRPr lang="en-US" sz="2200" dirty="0">
                        <a:latin typeface="Calibri" charset="0"/>
                        <a:ea typeface="Calibri" charset="0"/>
                        <a:cs typeface="Calibri" charset="0"/>
                      </a:endParaRPr>
                    </a:p>
                    <a:p>
                      <a:pPr marL="457200" lvl="0" indent="-457200">
                        <a:buFont typeface="Arial" charset="0"/>
                        <a:buChar char="•"/>
                      </a:pPr>
                      <a:endParaRPr lang="en-US" sz="22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6288" y="3389971"/>
            <a:ext cx="2171962" cy="2579204"/>
          </a:xfrm>
          <a:prstGeom prst="rect">
            <a:avLst/>
          </a:prstGeom>
        </p:spPr>
      </p:pic>
    </p:spTree>
    <p:extLst>
      <p:ext uri="{BB962C8B-B14F-4D97-AF65-F5344CB8AC3E}">
        <p14:creationId xmlns:p14="http://schemas.microsoft.com/office/powerpoint/2010/main" val="142632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Penetrating Eye Injury</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726986021"/>
              </p:ext>
            </p:extLst>
          </p:nvPr>
        </p:nvGraphicFramePr>
        <p:xfrm>
          <a:off x="426719" y="1397175"/>
          <a:ext cx="11427771" cy="3875553"/>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31492">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18353">
                <a:tc>
                  <a:txBody>
                    <a:bodyPr/>
                    <a:lstStyle/>
                    <a:p>
                      <a:pPr marL="342900" lvl="0" indent="-342900">
                        <a:buFont typeface="Arial" charset="0"/>
                        <a:buChar char="•"/>
                      </a:pPr>
                      <a:r>
                        <a:rPr lang="en-US" sz="2400" dirty="0">
                          <a:latin typeface="Calibri" charset="0"/>
                          <a:ea typeface="Calibri" charset="0"/>
                          <a:cs typeface="Calibri" charset="0"/>
                        </a:rPr>
                        <a:t>Object stuck in the eye</a:t>
                      </a:r>
                    </a:p>
                    <a:p>
                      <a:pPr marL="342900" lvl="0" indent="-342900">
                        <a:buFont typeface="Arial" charset="0"/>
                        <a:buChar char="•"/>
                      </a:pPr>
                      <a:r>
                        <a:rPr lang="en-US" sz="2400" dirty="0">
                          <a:latin typeface="Calibri" charset="0"/>
                          <a:ea typeface="Calibri" charset="0"/>
                          <a:cs typeface="Calibri" charset="0"/>
                        </a:rPr>
                        <a:t>Painful red eye or a reported feeling of something in eye</a:t>
                      </a:r>
                    </a:p>
                    <a:p>
                      <a:pPr marL="342900" lvl="0" indent="-342900">
                        <a:buFont typeface="Arial" charset="0"/>
                        <a:buChar char="•"/>
                      </a:pPr>
                      <a:r>
                        <a:rPr lang="en-US" sz="2400" dirty="0">
                          <a:latin typeface="Calibri" charset="0"/>
                          <a:ea typeface="Calibri" charset="0"/>
                          <a:cs typeface="Calibri" charset="0"/>
                        </a:rPr>
                        <a:t>Problems with vision</a:t>
                      </a:r>
                    </a:p>
                    <a:p>
                      <a:pPr marL="342900" lvl="0" indent="-342900">
                        <a:buFont typeface="Arial" charset="0"/>
                        <a:buChar char="•"/>
                      </a:pPr>
                      <a:r>
                        <a:rPr lang="en-US" sz="2400" dirty="0">
                          <a:latin typeface="Calibri" charset="0"/>
                          <a:ea typeface="Calibri" charset="0"/>
                          <a:cs typeface="Calibri" charset="0"/>
                        </a:rPr>
                        <a:t>Abnormally shaped pupil </a:t>
                      </a:r>
                    </a:p>
                    <a:p>
                      <a:pPr marL="342900" lvl="0" indent="-342900">
                        <a:buFont typeface="Arial" charset="0"/>
                        <a:buChar char="•"/>
                      </a:pPr>
                      <a:r>
                        <a:rPr lang="en-US" sz="2400" dirty="0">
                          <a:latin typeface="Calibri" charset="0"/>
                          <a:ea typeface="Calibri" charset="0"/>
                          <a:cs typeface="Calibri" charset="0"/>
                        </a:rPr>
                        <a:t>Clear liquid draining from the eye</a:t>
                      </a:r>
                    </a:p>
                    <a:p>
                      <a:pPr marL="342900" lvl="0" indent="-342900">
                        <a:buFont typeface="Arial" charset="0"/>
                        <a:buChar char="•"/>
                      </a:pPr>
                      <a:r>
                        <a:rPr lang="en-US" sz="2400" dirty="0">
                          <a:latin typeface="Calibri" charset="0"/>
                          <a:ea typeface="Calibri" charset="0"/>
                          <a:cs typeface="Calibri" charset="0"/>
                        </a:rPr>
                        <a:t>Signs of trauma around the eye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dirty="0">
                          <a:latin typeface="Calibri" charset="0"/>
                          <a:ea typeface="Calibri" charset="0"/>
                          <a:cs typeface="Calibri" charset="0"/>
                        </a:rPr>
                        <a:t>Do </a:t>
                      </a:r>
                      <a:r>
                        <a:rPr lang="en-US" sz="2400" u="sng" dirty="0">
                          <a:solidFill>
                            <a:srgbClr val="FF0000"/>
                          </a:solidFill>
                          <a:latin typeface="Calibri" charset="0"/>
                          <a:ea typeface="Calibri" charset="0"/>
                          <a:cs typeface="Calibri" charset="0"/>
                        </a:rPr>
                        <a:t>not</a:t>
                      </a:r>
                      <a:r>
                        <a:rPr lang="en-US" sz="2400" dirty="0">
                          <a:latin typeface="Calibri" charset="0"/>
                          <a:ea typeface="Calibri" charset="0"/>
                          <a:cs typeface="Calibri" charset="0"/>
                        </a:rPr>
                        <a:t> push on the eye</a:t>
                      </a:r>
                    </a:p>
                    <a:p>
                      <a:pPr marL="342900" lvl="0" indent="-342900">
                        <a:buFont typeface="Arial" charset="0"/>
                        <a:buChar char="•"/>
                      </a:pPr>
                      <a:r>
                        <a:rPr lang="en-US" sz="2400" dirty="0">
                          <a:latin typeface="Calibri" charset="0"/>
                          <a:ea typeface="Calibri" charset="0"/>
                          <a:cs typeface="Calibri" charset="0"/>
                        </a:rPr>
                        <a:t>Do </a:t>
                      </a:r>
                      <a:r>
                        <a:rPr lang="en-US" sz="2400" u="sng" dirty="0">
                          <a:solidFill>
                            <a:srgbClr val="FF0000"/>
                          </a:solidFill>
                          <a:latin typeface="Calibri" charset="0"/>
                          <a:ea typeface="Calibri" charset="0"/>
                          <a:cs typeface="Calibri" charset="0"/>
                        </a:rPr>
                        <a:t>not</a:t>
                      </a:r>
                      <a:r>
                        <a:rPr lang="en-US" sz="2400" dirty="0">
                          <a:latin typeface="Calibri" charset="0"/>
                          <a:ea typeface="Calibri" charset="0"/>
                          <a:cs typeface="Calibri" charset="0"/>
                        </a:rPr>
                        <a:t> remove objects penetrating the eye</a:t>
                      </a:r>
                    </a:p>
                    <a:p>
                      <a:pPr marL="342900" lvl="0" indent="-342900">
                        <a:buFont typeface="Arial" charset="0"/>
                        <a:buChar char="•"/>
                      </a:pPr>
                      <a:r>
                        <a:rPr lang="en-US" sz="2400" dirty="0">
                          <a:latin typeface="Calibri" charset="0"/>
                          <a:ea typeface="Calibri" charset="0"/>
                          <a:cs typeface="Calibri" charset="0"/>
                        </a:rPr>
                        <a:t>Give ANTIBIOTICS</a:t>
                      </a:r>
                    </a:p>
                    <a:p>
                      <a:pPr marL="342900" lvl="0" indent="-342900">
                        <a:buFont typeface="Arial" charset="0"/>
                        <a:buChar char="•"/>
                      </a:pPr>
                      <a:r>
                        <a:rPr lang="en-US" sz="2400" dirty="0">
                          <a:latin typeface="Calibri" charset="0"/>
                          <a:ea typeface="Calibri" charset="0"/>
                          <a:cs typeface="Calibri" charset="0"/>
                        </a:rPr>
                        <a:t>Update TEATANUS vaccination if needed</a:t>
                      </a:r>
                    </a:p>
                    <a:p>
                      <a:pPr marL="342900" lvl="0" indent="-342900">
                        <a:buFont typeface="Arial" charset="0"/>
                        <a:buChar char="•"/>
                      </a:pPr>
                      <a:r>
                        <a:rPr lang="en-US" sz="2400" dirty="0">
                          <a:latin typeface="Calibri" charset="0"/>
                          <a:ea typeface="Calibri" charset="0"/>
                          <a:cs typeface="Calibri" charset="0"/>
                        </a:rPr>
                        <a:t>Elevate the head of the bed and place a patch over </a:t>
                      </a:r>
                      <a:r>
                        <a:rPr lang="en-US" sz="2400" u="sng" dirty="0">
                          <a:solidFill>
                            <a:srgbClr val="FF0000"/>
                          </a:solidFill>
                          <a:latin typeface="Calibri" charset="0"/>
                          <a:ea typeface="Calibri" charset="0"/>
                          <a:cs typeface="Calibri" charset="0"/>
                        </a:rPr>
                        <a:t>both</a:t>
                      </a:r>
                      <a:r>
                        <a:rPr lang="en-US" sz="2400" dirty="0">
                          <a:latin typeface="Calibri" charset="0"/>
                          <a:ea typeface="Calibri" charset="0"/>
                          <a:cs typeface="Calibri" charset="0"/>
                        </a:rPr>
                        <a:t> eyes </a:t>
                      </a:r>
                    </a:p>
                    <a:p>
                      <a:pPr marL="342900" lvl="0" indent="-342900">
                        <a:buFont typeface="Arial" charset="0"/>
                        <a:buChar char="•"/>
                      </a:pPr>
                      <a:r>
                        <a:rPr lang="en-US" sz="2400" dirty="0">
                          <a:latin typeface="Calibri" charset="0"/>
                          <a:ea typeface="Calibri" charset="0"/>
                          <a:cs typeface="Calibri" charset="0"/>
                        </a:rPr>
                        <a:t>Plan for HANDOVER/TRANSFER </a:t>
                      </a:r>
                    </a:p>
                    <a:p>
                      <a:pPr marL="457200" lvl="0" indent="-457200">
                        <a:buFont typeface="Arial" charset="0"/>
                        <a:buChar char="•"/>
                      </a:pPr>
                      <a:endParaRPr lang="en-US" sz="24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44922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Penetrating Neck Wound</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965968377"/>
              </p:ext>
            </p:extLst>
          </p:nvPr>
        </p:nvGraphicFramePr>
        <p:xfrm>
          <a:off x="426719" y="1397175"/>
          <a:ext cx="11427771" cy="384048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08118">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46570">
                <a:tc>
                  <a:txBody>
                    <a:bodyPr/>
                    <a:lstStyle/>
                    <a:p>
                      <a:pPr marL="342900" lvl="0" indent="-342900">
                        <a:buFont typeface="Arial" charset="0"/>
                        <a:buChar char="•"/>
                      </a:pPr>
                      <a:r>
                        <a:rPr lang="en-US" sz="2400" dirty="0">
                          <a:latin typeface="Calibri" charset="0"/>
                          <a:ea typeface="Calibri" charset="0"/>
                          <a:cs typeface="Calibri" charset="0"/>
                        </a:rPr>
                        <a:t>Lacerations or punctures to the neck</a:t>
                      </a:r>
                    </a:p>
                    <a:p>
                      <a:pPr marL="342900" lvl="0" indent="-342900">
                        <a:buFont typeface="Arial" charset="0"/>
                        <a:buChar char="•"/>
                      </a:pPr>
                      <a:r>
                        <a:rPr lang="en-US" sz="2400" dirty="0">
                          <a:latin typeface="Calibri" charset="0"/>
                          <a:ea typeface="Calibri" charset="0"/>
                          <a:cs typeface="Calibri" charset="0"/>
                        </a:rPr>
                        <a:t>Swelling (suggesting </a:t>
                      </a:r>
                      <a:r>
                        <a:rPr lang="en-US" sz="2400" dirty="0" err="1">
                          <a:latin typeface="Calibri" charset="0"/>
                          <a:ea typeface="Calibri" charset="0"/>
                          <a:cs typeface="Calibri" charset="0"/>
                        </a:rPr>
                        <a:t>haematoma</a:t>
                      </a:r>
                      <a:r>
                        <a:rPr lang="en-US" sz="2400" dirty="0">
                          <a:latin typeface="Calibri" charset="0"/>
                          <a:ea typeface="Calibri" charset="0"/>
                          <a:cs typeface="Calibri" charset="0"/>
                        </a:rPr>
                        <a:t>)</a:t>
                      </a:r>
                    </a:p>
                    <a:p>
                      <a:pPr marL="342900" lvl="0" indent="-342900">
                        <a:buFont typeface="Arial" charset="0"/>
                        <a:buChar char="•"/>
                      </a:pPr>
                      <a:r>
                        <a:rPr lang="en-US" sz="2400" dirty="0">
                          <a:latin typeface="Calibri" charset="0"/>
                          <a:ea typeface="Calibri" charset="0"/>
                          <a:cs typeface="Calibri" charset="0"/>
                        </a:rPr>
                        <a:t>Look carefully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dirty="0">
                          <a:latin typeface="Calibri" charset="0"/>
                          <a:ea typeface="Calibri" charset="0"/>
                          <a:cs typeface="Calibri" charset="0"/>
                        </a:rPr>
                        <a:t>Maintain CERVICAL</a:t>
                      </a:r>
                      <a:r>
                        <a:rPr lang="en-US" sz="2400" baseline="0" dirty="0">
                          <a:latin typeface="Calibri" charset="0"/>
                          <a:ea typeface="Calibri" charset="0"/>
                          <a:cs typeface="Calibri" charset="0"/>
                        </a:rPr>
                        <a:t> SPINE PRECAUTIONS</a:t>
                      </a:r>
                      <a:endParaRPr lang="en-US" sz="2400" dirty="0">
                        <a:latin typeface="Calibri" charset="0"/>
                        <a:ea typeface="Calibri" charset="0"/>
                        <a:cs typeface="Calibri" charset="0"/>
                      </a:endParaRPr>
                    </a:p>
                    <a:p>
                      <a:pPr marL="342900" lvl="0" indent="-342900">
                        <a:buFont typeface="Arial" charset="0"/>
                        <a:buChar char="•"/>
                      </a:pPr>
                      <a:r>
                        <a:rPr lang="en-US" sz="2400" dirty="0">
                          <a:latin typeface="Calibri" charset="0"/>
                          <a:ea typeface="Calibri" charset="0"/>
                          <a:cs typeface="Calibri" charset="0"/>
                        </a:rPr>
                        <a:t>Stabilize</a:t>
                      </a:r>
                      <a:r>
                        <a:rPr lang="en-US" sz="2400" baseline="0" dirty="0">
                          <a:latin typeface="Calibri" charset="0"/>
                          <a:ea typeface="Calibri" charset="0"/>
                          <a:cs typeface="Calibri" charset="0"/>
                        </a:rPr>
                        <a:t> but do </a:t>
                      </a:r>
                      <a:r>
                        <a:rPr lang="en-US" sz="2400" u="sng" baseline="0" dirty="0">
                          <a:solidFill>
                            <a:srgbClr val="FF0000"/>
                          </a:solidFill>
                          <a:latin typeface="Calibri" charset="0"/>
                          <a:ea typeface="Calibri" charset="0"/>
                          <a:cs typeface="Calibri" charset="0"/>
                        </a:rPr>
                        <a:t>not</a:t>
                      </a:r>
                      <a:r>
                        <a:rPr lang="en-US" sz="2400" baseline="0" dirty="0">
                          <a:latin typeface="Calibri" charset="0"/>
                          <a:ea typeface="Calibri" charset="0"/>
                          <a:cs typeface="Calibri" charset="0"/>
                        </a:rPr>
                        <a:t> remove object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dirty="0">
                          <a:latin typeface="Calibri" charset="0"/>
                          <a:ea typeface="Calibri" charset="0"/>
                          <a:cs typeface="Calibri" charset="0"/>
                        </a:rPr>
                        <a:t>APPLY firm pressure to bleeding sites</a:t>
                      </a:r>
                      <a:r>
                        <a:rPr lang="en-US" sz="2400" baseline="0" dirty="0">
                          <a:latin typeface="Calibri" charset="0"/>
                          <a:ea typeface="Calibri" charset="0"/>
                          <a:cs typeface="Calibri" charset="0"/>
                        </a:rPr>
                        <a:t> (do not block airway)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dirty="0">
                          <a:latin typeface="Calibri" charset="0"/>
                          <a:ea typeface="Calibri" charset="0"/>
                          <a:cs typeface="Calibri" charset="0"/>
                        </a:rPr>
                        <a:t>Do </a:t>
                      </a:r>
                      <a:r>
                        <a:rPr lang="en-US" sz="2400" u="sng" dirty="0">
                          <a:solidFill>
                            <a:srgbClr val="FF0000"/>
                          </a:solidFill>
                          <a:latin typeface="Calibri" charset="0"/>
                          <a:ea typeface="Calibri" charset="0"/>
                          <a:cs typeface="Calibri" charset="0"/>
                        </a:rPr>
                        <a:t>not</a:t>
                      </a:r>
                      <a:r>
                        <a:rPr lang="en-US" sz="2400" dirty="0">
                          <a:latin typeface="Calibri" charset="0"/>
                          <a:ea typeface="Calibri" charset="0"/>
                          <a:cs typeface="Calibri" charset="0"/>
                        </a:rPr>
                        <a:t> insert anything into the wound</a:t>
                      </a:r>
                    </a:p>
                    <a:p>
                      <a:pPr marL="342900" lvl="0" indent="-342900">
                        <a:buFont typeface="Arial" charset="0"/>
                        <a:buChar char="•"/>
                      </a:pPr>
                      <a:r>
                        <a:rPr lang="en-US" sz="2400" dirty="0">
                          <a:latin typeface="Calibri" charset="0"/>
                          <a:ea typeface="Calibri" charset="0"/>
                          <a:cs typeface="Calibri" charset="0"/>
                        </a:rPr>
                        <a:t>Plan for rapid HANDOVER/TRANSFER to a </a:t>
                      </a:r>
                      <a:r>
                        <a:rPr lang="en-US" sz="2400" dirty="0" err="1">
                          <a:latin typeface="Calibri" charset="0"/>
                          <a:ea typeface="Calibri" charset="0"/>
                          <a:cs typeface="Calibri" charset="0"/>
                        </a:rPr>
                        <a:t>centre</a:t>
                      </a:r>
                      <a:r>
                        <a:rPr lang="en-US" sz="2400" dirty="0">
                          <a:latin typeface="Calibri" charset="0"/>
                          <a:ea typeface="Calibri" charset="0"/>
                          <a:cs typeface="Calibri" charset="0"/>
                        </a:rPr>
                        <a:t> with advanced airway management and surgical capabilities </a:t>
                      </a:r>
                    </a:p>
                    <a:p>
                      <a:pPr lvl="1"/>
                      <a:endParaRPr lang="en-US" sz="24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426719" y="5393772"/>
            <a:ext cx="11427771" cy="1200329"/>
          </a:xfrm>
          <a:prstGeom prst="rect">
            <a:avLst/>
          </a:prstGeom>
        </p:spPr>
        <p:txBody>
          <a:bodyPr wrap="square">
            <a:spAutoFit/>
          </a:bodyPr>
          <a:lstStyle/>
          <a:p>
            <a:pPr>
              <a:defRPr/>
            </a:pPr>
            <a:r>
              <a:rPr lang="en-US" sz="2400" dirty="0"/>
              <a:t>Patients with penetrating neck wounds are at risk of airway obstruction</a:t>
            </a:r>
          </a:p>
          <a:p>
            <a:pPr>
              <a:defRPr/>
            </a:pPr>
            <a:endParaRPr lang="en-US" sz="2400" dirty="0"/>
          </a:p>
          <a:p>
            <a:pPr>
              <a:defRPr/>
            </a:pPr>
            <a:r>
              <a:rPr lang="en-US" sz="2400" dirty="0"/>
              <a:t>Neck wounds may cause significant bleeding</a:t>
            </a:r>
          </a:p>
        </p:txBody>
      </p:sp>
    </p:spTree>
    <p:extLst>
      <p:ext uri="{BB962C8B-B14F-4D97-AF65-F5344CB8AC3E}">
        <p14:creationId xmlns:p14="http://schemas.microsoft.com/office/powerpoint/2010/main" val="1667253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ABCDE Approach </a:t>
            </a:r>
          </a:p>
        </p:txBody>
      </p:sp>
      <p:sp>
        <p:nvSpPr>
          <p:cNvPr id="3" name="Content Placeholder 2"/>
          <p:cNvSpPr>
            <a:spLocks noGrp="1"/>
          </p:cNvSpPr>
          <p:nvPr>
            <p:ph idx="1"/>
          </p:nvPr>
        </p:nvSpPr>
        <p:spPr>
          <a:xfrm>
            <a:off x="838200" y="2128996"/>
            <a:ext cx="10515600" cy="4351338"/>
          </a:xfrm>
        </p:spPr>
        <p:txBody>
          <a:bodyPr/>
          <a:lstStyle/>
          <a:p>
            <a:pPr marL="0" lvl="0" indent="0">
              <a:spcBef>
                <a:spcPts val="0"/>
              </a:spcBef>
              <a:buClr>
                <a:schemeClr val="dk1"/>
              </a:buClr>
              <a:buSzPct val="25000"/>
              <a:buNone/>
            </a:pPr>
            <a:r>
              <a:rPr lang="en-US" sz="3200" b="1" dirty="0">
                <a:solidFill>
                  <a:srgbClr val="FF0000"/>
                </a:solidFill>
                <a:latin typeface="Calibri" charset="0"/>
                <a:ea typeface="Calibri" charset="0"/>
                <a:cs typeface="Calibri" charset="0"/>
                <a:sym typeface="Calibri"/>
              </a:rPr>
              <a:t>R</a:t>
            </a:r>
            <a:r>
              <a:rPr lang="en-US" b="1" dirty="0">
                <a:solidFill>
                  <a:srgbClr val="FF0000"/>
                </a:solidFill>
                <a:latin typeface="Calibri" charset="0"/>
                <a:ea typeface="Calibri" charset="0"/>
                <a:cs typeface="Calibri" charset="0"/>
                <a:sym typeface="Lato"/>
              </a:rPr>
              <a:t>EMEMBER</a:t>
            </a:r>
            <a:r>
              <a:rPr lang="en-US" dirty="0">
                <a:solidFill>
                  <a:schemeClr val="dk1"/>
                </a:solidFill>
                <a:latin typeface="Calibri" charset="0"/>
                <a:ea typeface="Calibri" charset="0"/>
                <a:cs typeface="Calibri" charset="0"/>
                <a:sym typeface="Lato"/>
              </a:rPr>
              <a:t> </a:t>
            </a:r>
            <a:r>
              <a:rPr lang="en-US" dirty="0">
                <a:latin typeface="Calibri" charset="0"/>
                <a:ea typeface="Calibri" charset="0"/>
                <a:cs typeface="Calibri" charset="0"/>
                <a:sym typeface="Lato"/>
              </a:rPr>
              <a:t>…………</a:t>
            </a:r>
          </a:p>
          <a:p>
            <a:pPr marL="0" lvl="0" indent="0">
              <a:spcBef>
                <a:spcPts val="0"/>
              </a:spcBef>
              <a:buClr>
                <a:schemeClr val="dk1"/>
              </a:buClr>
              <a:buSzPct val="25000"/>
              <a:buNone/>
            </a:pPr>
            <a:endParaRPr lang="en-US" dirty="0">
              <a:latin typeface="Calibri" charset="0"/>
              <a:ea typeface="Calibri" charset="0"/>
              <a:cs typeface="Calibri" charset="0"/>
              <a:sym typeface="Lato"/>
            </a:endParaRPr>
          </a:p>
          <a:p>
            <a:pPr marL="177800" lvl="0" indent="0">
              <a:spcBef>
                <a:spcPts val="0"/>
              </a:spcBef>
              <a:buClr>
                <a:schemeClr val="dk1"/>
              </a:buClr>
              <a:buSzPct val="25000"/>
              <a:buNone/>
            </a:pPr>
            <a:r>
              <a:rPr lang="en" dirty="0">
                <a:solidFill>
                  <a:schemeClr val="dk1"/>
                </a:solidFill>
                <a:latin typeface="Calibri" charset="0"/>
                <a:ea typeface="Calibri" charset="0"/>
                <a:cs typeface="Calibri" charset="0"/>
                <a:sym typeface="Lato"/>
              </a:rPr>
              <a:t>People who initially appear uninjured may have hidden life-threatening injuries, such as internal bleeding.  It is very important to re</a:t>
            </a:r>
            <a:r>
              <a:rPr lang="en-US" dirty="0">
                <a:solidFill>
                  <a:schemeClr val="dk1"/>
                </a:solidFill>
                <a:latin typeface="Calibri" charset="0"/>
                <a:ea typeface="Calibri" charset="0"/>
                <a:cs typeface="Calibri" charset="0"/>
                <a:sym typeface="Lato"/>
              </a:rPr>
              <a:t>-</a:t>
            </a:r>
            <a:r>
              <a:rPr lang="en" dirty="0">
                <a:solidFill>
                  <a:schemeClr val="dk1"/>
                </a:solidFill>
                <a:latin typeface="Calibri" charset="0"/>
                <a:ea typeface="Calibri" charset="0"/>
                <a:cs typeface="Calibri" charset="0"/>
                <a:sym typeface="Lato"/>
              </a:rPr>
              <a:t>assess trauma patients multiple times and, in particular, any time the patient’s condition worsens.</a:t>
            </a:r>
          </a:p>
        </p:txBody>
      </p:sp>
      <p:sp>
        <p:nvSpPr>
          <p:cNvPr id="7" name="Rectangle 6"/>
          <p:cNvSpPr/>
          <p:nvPr/>
        </p:nvSpPr>
        <p:spPr>
          <a:xfrm>
            <a:off x="10216171" y="0"/>
            <a:ext cx="1554480" cy="3939540"/>
          </a:xfrm>
          <a:prstGeom prst="rect">
            <a:avLst/>
          </a:prstGeom>
          <a:noFill/>
        </p:spPr>
        <p:txBody>
          <a:bodyPr wrap="square" lIns="91440" tIns="45720" rIns="91440" bIns="45720">
            <a:spAutoFit/>
          </a:bodyPr>
          <a:lstStyle/>
          <a:p>
            <a:pPr algn="ctr"/>
            <a:r>
              <a:rPr lang="en-US" sz="25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1968383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Chest injury</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779107782"/>
              </p:ext>
            </p:extLst>
          </p:nvPr>
        </p:nvGraphicFramePr>
        <p:xfrm>
          <a:off x="426719" y="1397175"/>
          <a:ext cx="11427771" cy="384048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08118">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46570">
                <a:tc>
                  <a:txBody>
                    <a:bodyPr/>
                    <a:lstStyle/>
                    <a:p>
                      <a:pPr marL="342900" lvl="0" indent="-342900">
                        <a:buFont typeface="Arial" charset="0"/>
                        <a:buChar char="•"/>
                      </a:pPr>
                      <a:r>
                        <a:rPr lang="en-US" sz="2400" dirty="0">
                          <a:latin typeface="Calibri" charset="0"/>
                          <a:ea typeface="Calibri" charset="0"/>
                          <a:cs typeface="Calibri" charset="0"/>
                        </a:rPr>
                        <a:t>Difficulty in breathing</a:t>
                      </a:r>
                    </a:p>
                    <a:p>
                      <a:pPr marL="342900" lvl="0" indent="-342900">
                        <a:buFont typeface="Arial" charset="0"/>
                        <a:buChar char="•"/>
                      </a:pPr>
                      <a:r>
                        <a:rPr lang="en-US" sz="2400" dirty="0">
                          <a:latin typeface="Calibri" charset="0"/>
                          <a:ea typeface="Calibri" charset="0"/>
                          <a:cs typeface="Calibri" charset="0"/>
                        </a:rPr>
                        <a:t>Crepitus or tenderness with palpation to the ribs</a:t>
                      </a:r>
                    </a:p>
                    <a:p>
                      <a:pPr marL="342900" lvl="0" indent="-342900">
                        <a:buFont typeface="Arial" charset="0"/>
                        <a:buChar char="•"/>
                      </a:pPr>
                      <a:r>
                        <a:rPr lang="en-US" sz="2400" dirty="0">
                          <a:latin typeface="Calibri" charset="0"/>
                          <a:ea typeface="Calibri" charset="0"/>
                          <a:cs typeface="Calibri" charset="0"/>
                        </a:rPr>
                        <a:t>Uneven chest wall movements or unequal breath sounds</a:t>
                      </a:r>
                    </a:p>
                    <a:p>
                      <a:pPr lvl="1"/>
                      <a:endParaRPr lang="en-US" sz="22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dirty="0">
                          <a:latin typeface="Calibri" charset="0"/>
                          <a:ea typeface="Calibri" charset="0"/>
                          <a:cs typeface="Calibri" charset="0"/>
                        </a:rPr>
                        <a:t>For patients with pneumothorax, give OXYGEN and monitor for signs of tension pneumothorax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400" dirty="0">
                          <a:latin typeface="Calibri" charset="0"/>
                          <a:ea typeface="Calibri" charset="0"/>
                          <a:cs typeface="Calibri" charset="0"/>
                        </a:rPr>
                        <a:t>If suspected rib fractures (crepitus or tenderness), consider underlying chest or abdominal injury</a:t>
                      </a:r>
                    </a:p>
                    <a:p>
                      <a:pPr marL="342900" lvl="0" indent="-342900">
                        <a:buFont typeface="Arial" charset="0"/>
                        <a:buChar char="•"/>
                      </a:pPr>
                      <a:r>
                        <a:rPr lang="en-US" sz="2400" dirty="0">
                          <a:latin typeface="Calibri" charset="0"/>
                          <a:ea typeface="Calibri" charset="0"/>
                          <a:cs typeface="Calibri" charset="0"/>
                        </a:rPr>
                        <a:t>Plan for rapid HANDOVER/TRANSFER for chest tube in pneumothorax</a:t>
                      </a:r>
                      <a:r>
                        <a:rPr lang="en-US" sz="2400" baseline="0" dirty="0">
                          <a:latin typeface="Calibri" charset="0"/>
                          <a:ea typeface="Calibri" charset="0"/>
                          <a:cs typeface="Calibri" charset="0"/>
                        </a:rPr>
                        <a:t> or advanced airway and breathing management </a:t>
                      </a:r>
                      <a:endParaRPr lang="en-US" sz="24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426719" y="5447298"/>
            <a:ext cx="11427771" cy="1200329"/>
          </a:xfrm>
          <a:prstGeom prst="rect">
            <a:avLst/>
          </a:prstGeom>
        </p:spPr>
        <p:txBody>
          <a:bodyPr wrap="square">
            <a:spAutoFit/>
          </a:bodyPr>
          <a:lstStyle/>
          <a:p>
            <a:pPr>
              <a:defRPr/>
            </a:pPr>
            <a:r>
              <a:rPr lang="en-US" sz="2400" dirty="0"/>
              <a:t>Difficulty in breathing due to lung injury can develop over time, monitor closely </a:t>
            </a:r>
          </a:p>
          <a:p>
            <a:pPr>
              <a:defRPr/>
            </a:pPr>
            <a:endParaRPr lang="en-US" sz="2400" dirty="0"/>
          </a:p>
          <a:p>
            <a:pPr>
              <a:defRPr/>
            </a:pPr>
            <a:r>
              <a:rPr lang="en-US" sz="2400" dirty="0"/>
              <a:t>Simple pneumothorax can develop into a tension pneumothorax over time</a:t>
            </a:r>
          </a:p>
        </p:txBody>
      </p:sp>
    </p:spTree>
    <p:extLst>
      <p:ext uri="{BB962C8B-B14F-4D97-AF65-F5344CB8AC3E}">
        <p14:creationId xmlns:p14="http://schemas.microsoft.com/office/powerpoint/2010/main" val="18954979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Abdominal Injury</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355061212"/>
              </p:ext>
            </p:extLst>
          </p:nvPr>
        </p:nvGraphicFramePr>
        <p:xfrm>
          <a:off x="426719" y="1397175"/>
          <a:ext cx="11427771" cy="457200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08118">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46570">
                <a:tc>
                  <a:txBody>
                    <a:bodyPr/>
                    <a:lstStyle/>
                    <a:p>
                      <a:pPr marL="342900" lvl="0" indent="-342900">
                        <a:buFont typeface="Arial" charset="0"/>
                        <a:buChar char="•"/>
                      </a:pPr>
                      <a:r>
                        <a:rPr lang="en-US" sz="2400" dirty="0">
                          <a:latin typeface="Calibri" charset="0"/>
                          <a:ea typeface="Calibri" charset="0"/>
                          <a:cs typeface="Calibri" charset="0"/>
                        </a:rPr>
                        <a:t>Abdominal pain or vomiting</a:t>
                      </a:r>
                    </a:p>
                    <a:p>
                      <a:pPr marL="342900" lvl="0" indent="-342900">
                        <a:buFont typeface="Arial" charset="0"/>
                        <a:buChar char="•"/>
                      </a:pPr>
                      <a:r>
                        <a:rPr lang="en-US" sz="2400" dirty="0">
                          <a:latin typeface="Calibri" charset="0"/>
                          <a:ea typeface="Calibri" charset="0"/>
                          <a:cs typeface="Calibri" charset="0"/>
                        </a:rPr>
                        <a:t>Tender, firm or distended abdomen</a:t>
                      </a:r>
                    </a:p>
                    <a:p>
                      <a:pPr marL="342900" lvl="0" indent="-342900">
                        <a:buFont typeface="Arial" charset="0"/>
                        <a:buChar char="•"/>
                      </a:pPr>
                      <a:r>
                        <a:rPr lang="en-US" sz="2400" dirty="0">
                          <a:latin typeface="Calibri" charset="0"/>
                          <a:ea typeface="Calibri" charset="0"/>
                          <a:cs typeface="Calibri" charset="0"/>
                        </a:rPr>
                        <a:t>Strong abdominal wall muscle</a:t>
                      </a:r>
                      <a:r>
                        <a:rPr lang="en-US" sz="2400" baseline="0" dirty="0">
                          <a:latin typeface="Calibri" charset="0"/>
                          <a:ea typeface="Calibri" charset="0"/>
                          <a:cs typeface="Calibri" charset="0"/>
                        </a:rPr>
                        <a:t> </a:t>
                      </a:r>
                      <a:r>
                        <a:rPr lang="en-US" sz="2400" dirty="0">
                          <a:latin typeface="Calibri" charset="0"/>
                          <a:ea typeface="Calibri" charset="0"/>
                          <a:cs typeface="Calibri" charset="0"/>
                        </a:rPr>
                        <a:t>contractions when touched (guarding)</a:t>
                      </a:r>
                    </a:p>
                    <a:p>
                      <a:pPr marL="342900" lvl="0" indent="-342900">
                        <a:buFont typeface="Arial" charset="0"/>
                        <a:buChar char="•"/>
                      </a:pPr>
                      <a:r>
                        <a:rPr lang="en-US" sz="2400" dirty="0">
                          <a:latin typeface="Calibri" charset="0"/>
                          <a:ea typeface="Calibri" charset="0"/>
                          <a:cs typeface="Calibri" charset="0"/>
                        </a:rPr>
                        <a:t>Few or no bowel sounds </a:t>
                      </a:r>
                    </a:p>
                    <a:p>
                      <a:pPr marL="342900" lvl="0" indent="-342900">
                        <a:buFont typeface="Arial" charset="0"/>
                        <a:buChar char="•"/>
                      </a:pPr>
                      <a:r>
                        <a:rPr lang="en-US" sz="2400" dirty="0">
                          <a:latin typeface="Calibri" charset="0"/>
                          <a:ea typeface="Calibri" charset="0"/>
                          <a:cs typeface="Calibri" charset="0"/>
                        </a:rPr>
                        <a:t>Rectal bleeding</a:t>
                      </a:r>
                    </a:p>
                    <a:p>
                      <a:pPr marL="342900" lvl="0" indent="-342900">
                        <a:buFont typeface="Arial" charset="0"/>
                        <a:buChar char="•"/>
                      </a:pPr>
                      <a:r>
                        <a:rPr lang="en-US" sz="2400" dirty="0">
                          <a:latin typeface="Calibri" charset="0"/>
                          <a:ea typeface="Calibri" charset="0"/>
                          <a:cs typeface="Calibri" charset="0"/>
                        </a:rPr>
                        <a:t>Obvious injury or exposed bowel</a:t>
                      </a:r>
                    </a:p>
                    <a:p>
                      <a:pPr marL="342900" lvl="0" indent="-342900">
                        <a:buFont typeface="Arial" charset="0"/>
                        <a:buChar char="•"/>
                      </a:pPr>
                      <a:r>
                        <a:rPr lang="en-US" sz="2400" dirty="0">
                          <a:latin typeface="Calibri" charset="0"/>
                          <a:ea typeface="Calibri" charset="0"/>
                          <a:cs typeface="Calibri" charset="0"/>
                        </a:rPr>
                        <a:t>Bruising around umbilicus or over flanks (suggest internal bleeding) </a:t>
                      </a:r>
                    </a:p>
                    <a:p>
                      <a:pPr lvl="1"/>
                      <a:endParaRPr lang="en-US" sz="24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dirty="0">
                          <a:latin typeface="Calibri" charset="0"/>
                          <a:ea typeface="Calibri" charset="0"/>
                          <a:cs typeface="Calibri" charset="0"/>
                        </a:rPr>
                        <a:t>If you suspect abdominal injury, give IV FLUIDS</a:t>
                      </a:r>
                    </a:p>
                    <a:p>
                      <a:pPr marL="342900" lvl="0" indent="-342900">
                        <a:buFont typeface="Arial" charset="0"/>
                        <a:buChar char="•"/>
                      </a:pPr>
                      <a:r>
                        <a:rPr lang="en-US" sz="2400" dirty="0">
                          <a:latin typeface="Calibri" charset="0"/>
                          <a:ea typeface="Calibri" charset="0"/>
                          <a:cs typeface="Calibri" charset="0"/>
                        </a:rPr>
                        <a:t>Do </a:t>
                      </a:r>
                      <a:r>
                        <a:rPr lang="en-US" sz="2400" u="sng" dirty="0">
                          <a:solidFill>
                            <a:srgbClr val="FF0000"/>
                          </a:solidFill>
                          <a:latin typeface="Calibri" charset="0"/>
                          <a:ea typeface="Calibri" charset="0"/>
                          <a:cs typeface="Calibri" charset="0"/>
                        </a:rPr>
                        <a:t>not</a:t>
                      </a:r>
                      <a:r>
                        <a:rPr lang="en-US" sz="2400" dirty="0">
                          <a:latin typeface="Calibri" charset="0"/>
                          <a:ea typeface="Calibri" charset="0"/>
                          <a:cs typeface="Calibri" charset="0"/>
                        </a:rPr>
                        <a:t> give food or drink</a:t>
                      </a:r>
                    </a:p>
                    <a:p>
                      <a:pPr marL="342900" lvl="0" indent="-342900">
                        <a:buFont typeface="Arial" charset="0"/>
                        <a:buChar char="•"/>
                      </a:pPr>
                      <a:r>
                        <a:rPr lang="en-US" sz="2400" dirty="0">
                          <a:latin typeface="Calibri" charset="0"/>
                          <a:ea typeface="Calibri" charset="0"/>
                          <a:cs typeface="Calibri" charset="0"/>
                        </a:rPr>
                        <a:t>If bowel is visible</a:t>
                      </a:r>
                    </a:p>
                    <a:p>
                      <a:pPr marL="800100" lvl="1" indent="-342900">
                        <a:buFont typeface="Arial" charset="0"/>
                        <a:buChar char="•"/>
                      </a:pPr>
                      <a:r>
                        <a:rPr lang="en-US" sz="2400" dirty="0">
                          <a:latin typeface="Calibri" charset="0"/>
                          <a:ea typeface="Calibri" charset="0"/>
                          <a:cs typeface="Calibri" charset="0"/>
                        </a:rPr>
                        <a:t>Leave outside the body</a:t>
                      </a:r>
                    </a:p>
                    <a:p>
                      <a:pPr marL="800100" lvl="1" indent="-342900">
                        <a:buFont typeface="Arial" charset="0"/>
                        <a:buChar char="•"/>
                      </a:pPr>
                      <a:r>
                        <a:rPr lang="en-US" sz="2400" dirty="0">
                          <a:latin typeface="Calibri" charset="0"/>
                          <a:ea typeface="Calibri" charset="0"/>
                          <a:cs typeface="Calibri" charset="0"/>
                        </a:rPr>
                        <a:t>Cover with STERILE GAUZE soaked in sterile saline</a:t>
                      </a:r>
                    </a:p>
                    <a:p>
                      <a:pPr marL="800100" lvl="1" indent="-342900">
                        <a:buFont typeface="Arial" charset="0"/>
                        <a:buChar char="•"/>
                      </a:pPr>
                      <a:r>
                        <a:rPr lang="en-US" sz="2400" dirty="0">
                          <a:latin typeface="Calibri" charset="0"/>
                          <a:ea typeface="Calibri" charset="0"/>
                          <a:cs typeface="Calibri" charset="0"/>
                        </a:rPr>
                        <a:t>Give ANTIBIOTICS</a:t>
                      </a:r>
                    </a:p>
                    <a:p>
                      <a:pPr marL="342900" lvl="0" indent="-342900">
                        <a:buFont typeface="Arial" charset="0"/>
                        <a:buChar char="•"/>
                      </a:pPr>
                      <a:r>
                        <a:rPr lang="en-US" sz="2400" dirty="0">
                          <a:latin typeface="Calibri" charset="0"/>
                          <a:ea typeface="Calibri" charset="0"/>
                          <a:cs typeface="Calibri" charset="0"/>
                        </a:rPr>
                        <a:t>If there is concern for any abdominal injury plan for HANDOVER/TRANSFER to surgical </a:t>
                      </a:r>
                      <a:r>
                        <a:rPr lang="en-US" sz="2400" dirty="0" err="1">
                          <a:latin typeface="Calibri" charset="0"/>
                          <a:ea typeface="Calibri" charset="0"/>
                          <a:cs typeface="Calibri" charset="0"/>
                        </a:rPr>
                        <a:t>centre</a:t>
                      </a:r>
                      <a:endParaRPr lang="en-US" sz="24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382114" y="6204280"/>
            <a:ext cx="11427771" cy="461665"/>
          </a:xfrm>
          <a:prstGeom prst="rect">
            <a:avLst/>
          </a:prstGeom>
        </p:spPr>
        <p:txBody>
          <a:bodyPr wrap="square">
            <a:spAutoFit/>
          </a:bodyPr>
          <a:lstStyle/>
          <a:p>
            <a:pPr>
              <a:defRPr/>
            </a:pPr>
            <a:r>
              <a:rPr lang="en-US" sz="2400" dirty="0"/>
              <a:t>Severe pain </a:t>
            </a:r>
            <a:r>
              <a:rPr lang="en-US" sz="2400"/>
              <a:t>or bruising </a:t>
            </a:r>
            <a:r>
              <a:rPr lang="en-US" sz="2400" dirty="0"/>
              <a:t>is concerning for organ injury and internal bleeding </a:t>
            </a:r>
          </a:p>
        </p:txBody>
      </p:sp>
    </p:spTree>
    <p:extLst>
      <p:ext uri="{BB962C8B-B14F-4D97-AF65-F5344CB8AC3E}">
        <p14:creationId xmlns:p14="http://schemas.microsoft.com/office/powerpoint/2010/main" val="2140796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Spinal Cord Injury</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868175964"/>
              </p:ext>
            </p:extLst>
          </p:nvPr>
        </p:nvGraphicFramePr>
        <p:xfrm>
          <a:off x="426719" y="1397175"/>
          <a:ext cx="11427771" cy="4711505"/>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37086">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54305">
                <a:tc>
                  <a:txBody>
                    <a:bodyPr/>
                    <a:lstStyle/>
                    <a:p>
                      <a:pPr marL="342900" lvl="0" indent="-342900">
                        <a:buFont typeface="Arial" charset="0"/>
                        <a:buChar char="•"/>
                      </a:pPr>
                      <a:r>
                        <a:rPr lang="en-US" sz="2200" dirty="0">
                          <a:latin typeface="Calibri" charset="0"/>
                          <a:ea typeface="Calibri" charset="0"/>
                          <a:cs typeface="Calibri" charset="0"/>
                        </a:rPr>
                        <a:t>Midline spinal pain/tenderness</a:t>
                      </a:r>
                    </a:p>
                    <a:p>
                      <a:pPr marL="342900" lvl="0" indent="-342900">
                        <a:buFont typeface="Arial" charset="0"/>
                        <a:buChar char="•"/>
                      </a:pPr>
                      <a:r>
                        <a:rPr lang="en-US" sz="2200" dirty="0">
                          <a:latin typeface="Calibri" charset="0"/>
                          <a:ea typeface="Calibri" charset="0"/>
                          <a:cs typeface="Calibri" charset="0"/>
                        </a:rPr>
                        <a:t>Movement problems</a:t>
                      </a:r>
                    </a:p>
                    <a:p>
                      <a:pPr marL="742950" lvl="1" indent="-285750">
                        <a:buFont typeface="Arial" charset="0"/>
                        <a:buChar char="•"/>
                      </a:pPr>
                      <a:r>
                        <a:rPr lang="en-US" sz="2200" dirty="0">
                          <a:latin typeface="Calibri" charset="0"/>
                          <a:ea typeface="Calibri" charset="0"/>
                          <a:cs typeface="Calibri" charset="0"/>
                        </a:rPr>
                        <a:t>Paralysis</a:t>
                      </a:r>
                    </a:p>
                    <a:p>
                      <a:pPr marL="742950" lvl="1" indent="-285750">
                        <a:buFont typeface="Arial" charset="0"/>
                        <a:buChar char="•"/>
                      </a:pPr>
                      <a:r>
                        <a:rPr lang="en-US" sz="2200" dirty="0">
                          <a:latin typeface="Calibri" charset="0"/>
                          <a:ea typeface="Calibri" charset="0"/>
                          <a:cs typeface="Calibri" charset="0"/>
                        </a:rPr>
                        <a:t>Weakness</a:t>
                      </a:r>
                    </a:p>
                    <a:p>
                      <a:pPr marL="742950" lvl="1" indent="-285750">
                        <a:buFont typeface="Arial" charset="0"/>
                        <a:buChar char="•"/>
                      </a:pPr>
                      <a:r>
                        <a:rPr lang="en-US" sz="2200" dirty="0">
                          <a:latin typeface="Calibri" charset="0"/>
                          <a:ea typeface="Calibri" charset="0"/>
                          <a:cs typeface="Calibri" charset="0"/>
                        </a:rPr>
                        <a:t>Decreased reflexes</a:t>
                      </a:r>
                    </a:p>
                    <a:p>
                      <a:pPr marL="342900" lvl="0" indent="-342900">
                        <a:buFont typeface="Arial" charset="0"/>
                        <a:buChar char="•"/>
                      </a:pPr>
                      <a:r>
                        <a:rPr lang="en-US" sz="2200" dirty="0">
                          <a:latin typeface="Calibri" charset="0"/>
                          <a:ea typeface="Calibri" charset="0"/>
                          <a:cs typeface="Calibri" charset="0"/>
                        </a:rPr>
                        <a:t>Sensation problems “pins and needles”</a:t>
                      </a:r>
                    </a:p>
                    <a:p>
                      <a:pPr marL="342900" lvl="0" indent="-342900">
                        <a:buFont typeface="Arial" charset="0"/>
                        <a:buChar char="•"/>
                      </a:pPr>
                      <a:r>
                        <a:rPr lang="en-US" sz="2200" dirty="0">
                          <a:latin typeface="Calibri" charset="0"/>
                          <a:ea typeface="Calibri" charset="0"/>
                          <a:cs typeface="Calibri" charset="0"/>
                        </a:rPr>
                        <a:t>Loss of control of urine or stool</a:t>
                      </a:r>
                    </a:p>
                    <a:p>
                      <a:pPr marL="342900" lvl="0" indent="-342900">
                        <a:buFont typeface="Arial" charset="0"/>
                        <a:buChar char="•"/>
                      </a:pPr>
                      <a:r>
                        <a:rPr lang="en-US" sz="2200" dirty="0">
                          <a:latin typeface="Calibri" charset="0"/>
                          <a:ea typeface="Calibri" charset="0"/>
                          <a:cs typeface="Calibri" charset="0"/>
                        </a:rPr>
                        <a:t>Priapism </a:t>
                      </a:r>
                    </a:p>
                    <a:p>
                      <a:pPr marL="342900" lvl="0" indent="-342900">
                        <a:buFont typeface="Arial" charset="0"/>
                        <a:buChar char="•"/>
                      </a:pPr>
                      <a:r>
                        <a:rPr lang="en-US" sz="2200" dirty="0">
                          <a:latin typeface="Calibri" charset="0"/>
                          <a:ea typeface="Calibri" charset="0"/>
                          <a:cs typeface="Calibri" charset="0"/>
                        </a:rPr>
                        <a:t>May have hypotension or bradycardia</a:t>
                      </a:r>
                    </a:p>
                    <a:p>
                      <a:pPr marL="342900" lvl="0" indent="-342900">
                        <a:buFont typeface="Arial" charset="0"/>
                        <a:buChar char="•"/>
                      </a:pPr>
                      <a:r>
                        <a:rPr lang="en-US" sz="2200" dirty="0">
                          <a:latin typeface="Calibri" charset="0"/>
                          <a:ea typeface="Calibri" charset="0"/>
                          <a:cs typeface="Calibri" charset="0"/>
                        </a:rPr>
                        <a:t>Crepitus to spinal bones</a:t>
                      </a:r>
                    </a:p>
                    <a:p>
                      <a:pPr marL="342900" lvl="0" indent="-342900">
                        <a:buFont typeface="Arial" charset="0"/>
                        <a:buChar char="•"/>
                      </a:pPr>
                      <a:r>
                        <a:rPr lang="en-US" sz="2200" dirty="0">
                          <a:latin typeface="Calibri" charset="0"/>
                          <a:ea typeface="Calibri" charset="0"/>
                          <a:cs typeface="Calibri" charset="0"/>
                        </a:rPr>
                        <a:t>Spinal bones not aligned </a:t>
                      </a:r>
                    </a:p>
                    <a:p>
                      <a:pPr marL="342900" lvl="0" indent="-342900">
                        <a:buFont typeface="Arial" charset="0"/>
                        <a:buChar char="•"/>
                      </a:pPr>
                      <a:r>
                        <a:rPr lang="en-US" sz="2200" dirty="0">
                          <a:latin typeface="Calibri" charset="0"/>
                          <a:ea typeface="Calibri" charset="0"/>
                          <a:cs typeface="Calibri" charset="0"/>
                        </a:rPr>
                        <a:t>Difficulty in breathing (upper c-spine injury)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buFont typeface="Arial" charset="0"/>
                        <a:buChar char="•"/>
                      </a:pPr>
                      <a:r>
                        <a:rPr lang="en-US" sz="2200" dirty="0">
                          <a:latin typeface="Calibri" charset="0"/>
                          <a:ea typeface="Calibri" charset="0"/>
                          <a:cs typeface="Calibri" charset="0"/>
                        </a:rPr>
                        <a:t>Provide SPINAL IMMOBILIZATION if there</a:t>
                      </a:r>
                      <a:r>
                        <a:rPr lang="en-US" sz="2200" baseline="0" dirty="0">
                          <a:latin typeface="Calibri" charset="0"/>
                          <a:ea typeface="Calibri" charset="0"/>
                          <a:cs typeface="Calibri" charset="0"/>
                        </a:rPr>
                        <a:t> is a history of trauma and the patient is unconscious or is conscious and has neck pain, cervical spine tenderness, numbness or weakness </a:t>
                      </a:r>
                    </a:p>
                    <a:p>
                      <a:pPr marL="742950" lvl="1" indent="-285750">
                        <a:buFont typeface="Arial" charset="0"/>
                        <a:buChar char="•"/>
                      </a:pPr>
                      <a:r>
                        <a:rPr lang="en-US" sz="2200" baseline="0" dirty="0">
                          <a:latin typeface="Calibri" charset="0"/>
                          <a:ea typeface="Calibri" charset="0"/>
                          <a:cs typeface="Calibri" charset="0"/>
                        </a:rPr>
                        <a:t>Use a rolled sheet or neck collar to IMMOBILIZE the cervical spine</a:t>
                      </a:r>
                    </a:p>
                    <a:p>
                      <a:pPr marL="285750" lvl="0" indent="-285750">
                        <a:buFont typeface="Arial" charset="0"/>
                        <a:buChar char="•"/>
                      </a:pPr>
                      <a:r>
                        <a:rPr lang="en-US" sz="2200" baseline="0" dirty="0">
                          <a:latin typeface="Calibri" charset="0"/>
                          <a:ea typeface="Calibri" charset="0"/>
                          <a:cs typeface="Calibri" charset="0"/>
                        </a:rPr>
                        <a:t>Keep the patient lying flat</a:t>
                      </a:r>
                    </a:p>
                    <a:p>
                      <a:pPr marL="285750" lvl="0" indent="-285750">
                        <a:buFont typeface="Arial" charset="0"/>
                        <a:buChar char="•"/>
                      </a:pPr>
                      <a:r>
                        <a:rPr lang="en-US" sz="2200" baseline="0" dirty="0">
                          <a:latin typeface="Calibri" charset="0"/>
                          <a:ea typeface="Calibri" charset="0"/>
                          <a:cs typeface="Calibri" charset="0"/>
                        </a:rPr>
                        <a:t>Use LOG-ROLL MANOEUVRE when examining or moving</a:t>
                      </a:r>
                    </a:p>
                    <a:p>
                      <a:pPr marL="285750" lvl="0" indent="-285750">
                        <a:buFont typeface="Arial" charset="0"/>
                        <a:buChar char="•"/>
                      </a:pPr>
                      <a:r>
                        <a:rPr lang="en-US" sz="2200" baseline="0" dirty="0">
                          <a:latin typeface="Calibri" charset="0"/>
                          <a:ea typeface="Calibri" charset="0"/>
                          <a:cs typeface="Calibri" charset="0"/>
                        </a:rPr>
                        <a:t>Give IV FLUIDS</a:t>
                      </a:r>
                    </a:p>
                    <a:p>
                      <a:pPr marL="285750" lvl="0" indent="-285750">
                        <a:buFont typeface="Arial" charset="0"/>
                        <a:buChar char="•"/>
                      </a:pPr>
                      <a:r>
                        <a:rPr lang="en-US" sz="2200" baseline="0" dirty="0">
                          <a:latin typeface="Calibri" charset="0"/>
                          <a:ea typeface="Calibri" charset="0"/>
                          <a:cs typeface="Calibri" charset="0"/>
                        </a:rPr>
                        <a:t>Plan for rapid HANDOVER/TRANSFER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87896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6771"/>
            <a:ext cx="10268415" cy="5530192"/>
          </a:xfrm>
        </p:spPr>
        <p:txBody>
          <a:bodyPr>
            <a:normAutofit/>
          </a:bodyPr>
          <a:lstStyle/>
          <a:p>
            <a:r>
              <a:rPr lang="en-US" sz="3500" dirty="0"/>
              <a:t>Spinal trauma is not always obvious.  Fractured bones can injure the spinal cord, causing paralysis</a:t>
            </a:r>
          </a:p>
          <a:p>
            <a:pPr lvl="1"/>
            <a:r>
              <a:rPr lang="en-US" sz="3100" dirty="0">
                <a:solidFill>
                  <a:srgbClr val="FF0000"/>
                </a:solidFill>
              </a:rPr>
              <a:t>Always </a:t>
            </a:r>
            <a:r>
              <a:rPr lang="en-US" sz="3100" dirty="0"/>
              <a:t>document exam findings so future providers can evaluate for changes </a:t>
            </a:r>
          </a:p>
          <a:p>
            <a:pPr lvl="1"/>
            <a:endParaRPr lang="en-US" sz="3100" dirty="0"/>
          </a:p>
          <a:p>
            <a:r>
              <a:rPr lang="en-US" sz="3500" dirty="0"/>
              <a:t>Spinal injuries can cause shock.  Risk is higher if there is also blood loss </a:t>
            </a:r>
          </a:p>
          <a:p>
            <a:endParaRPr lang="en-US" sz="3500" dirty="0"/>
          </a:p>
          <a:p>
            <a:r>
              <a:rPr lang="en-US" sz="3500" dirty="0"/>
              <a:t>Spinal boards are only to move patients.  </a:t>
            </a:r>
            <a:r>
              <a:rPr lang="en-US" sz="3500" dirty="0">
                <a:solidFill>
                  <a:srgbClr val="FF0000"/>
                </a:solidFill>
              </a:rPr>
              <a:t>Do not </a:t>
            </a:r>
            <a:r>
              <a:rPr lang="en-US" sz="3500" dirty="0"/>
              <a:t>leave patients on spinal boards. It can cause pressure sores</a:t>
            </a:r>
          </a:p>
        </p:txBody>
      </p:sp>
      <p:sp>
        <p:nvSpPr>
          <p:cNvPr id="5" name="Rectangle 4"/>
          <p:cNvSpPr/>
          <p:nvPr/>
        </p:nvSpPr>
        <p:spPr>
          <a:xfrm>
            <a:off x="10727473" y="1082467"/>
            <a:ext cx="1554480" cy="4324261"/>
          </a:xfrm>
          <a:prstGeom prst="rect">
            <a:avLst/>
          </a:prstGeom>
          <a:noFill/>
        </p:spPr>
        <p:txBody>
          <a:bodyPr wrap="square" lIns="91440" tIns="45720" rIns="91440" bIns="45720">
            <a:spAutoFit/>
          </a:bodyPr>
          <a:lstStyle/>
          <a:p>
            <a:pPr algn="ctr"/>
            <a:r>
              <a:rPr lang="en-US" sz="275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19449959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Internal Bleeding (not seen on primary survey)</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946942554"/>
              </p:ext>
            </p:extLst>
          </p:nvPr>
        </p:nvGraphicFramePr>
        <p:xfrm>
          <a:off x="426719" y="1397175"/>
          <a:ext cx="11427771" cy="4711505"/>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437086">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54305">
                <a:tc>
                  <a:txBody>
                    <a:bodyPr/>
                    <a:lstStyle/>
                    <a:p>
                      <a:pPr marL="342900" lvl="0" indent="-342900">
                        <a:buFont typeface="Arial" charset="0"/>
                        <a:buChar char="•"/>
                      </a:pPr>
                      <a:r>
                        <a:rPr lang="en-US" sz="2200" dirty="0">
                          <a:latin typeface="Calibri" charset="0"/>
                          <a:ea typeface="Calibri" charset="0"/>
                          <a:cs typeface="Calibri" charset="0"/>
                        </a:rPr>
                        <a:t>Bruising around umbilicus or over flanks</a:t>
                      </a:r>
                    </a:p>
                    <a:p>
                      <a:pPr marL="342900" lvl="0" indent="-342900">
                        <a:buFont typeface="Arial" charset="0"/>
                        <a:buChar char="•"/>
                      </a:pPr>
                      <a:r>
                        <a:rPr lang="en-US" sz="2200" dirty="0">
                          <a:latin typeface="Calibri" charset="0"/>
                          <a:ea typeface="Calibri" charset="0"/>
                          <a:cs typeface="Calibri" charset="0"/>
                        </a:rPr>
                        <a:t>Pelvic fracture</a:t>
                      </a:r>
                    </a:p>
                    <a:p>
                      <a:pPr marL="342900" lvl="0" indent="-342900">
                        <a:buFont typeface="Arial" charset="0"/>
                        <a:buChar char="•"/>
                      </a:pPr>
                      <a:r>
                        <a:rPr lang="en-US" sz="2200" dirty="0">
                          <a:latin typeface="Calibri" charset="0"/>
                          <a:ea typeface="Calibri" charset="0"/>
                          <a:cs typeface="Calibri" charset="0"/>
                        </a:rPr>
                        <a:t>Femur fracture</a:t>
                      </a:r>
                    </a:p>
                    <a:p>
                      <a:pPr marL="342900" lvl="0" indent="-342900">
                        <a:buFont typeface="Arial" charset="0"/>
                        <a:buChar char="•"/>
                      </a:pPr>
                      <a:r>
                        <a:rPr lang="en-US" sz="2200" dirty="0">
                          <a:latin typeface="Calibri" charset="0"/>
                          <a:ea typeface="Calibri" charset="0"/>
                          <a:cs typeface="Calibri" charset="0"/>
                        </a:rPr>
                        <a:t>Decreased breath sounds on one side of the chest</a:t>
                      </a:r>
                    </a:p>
                    <a:p>
                      <a:pPr marL="342900" lvl="0" indent="-342900">
                        <a:buFont typeface="Arial" charset="0"/>
                        <a:buChar char="•"/>
                      </a:pPr>
                      <a:r>
                        <a:rPr lang="en-US" sz="2200" dirty="0">
                          <a:latin typeface="Calibri" charset="0"/>
                          <a:ea typeface="Calibri" charset="0"/>
                          <a:cs typeface="Calibri" charset="0"/>
                        </a:rPr>
                        <a:t>Signs of poor perfusion</a:t>
                      </a:r>
                    </a:p>
                    <a:p>
                      <a:pPr marL="800100" lvl="1" indent="-342900">
                        <a:buFont typeface="Arial" charset="0"/>
                        <a:buChar char="•"/>
                      </a:pPr>
                      <a:r>
                        <a:rPr lang="en-US" sz="2200" dirty="0">
                          <a:latin typeface="Calibri" charset="0"/>
                          <a:ea typeface="Calibri" charset="0"/>
                          <a:cs typeface="Calibri" charset="0"/>
                        </a:rPr>
                        <a:t>Hypotension</a:t>
                      </a:r>
                    </a:p>
                    <a:p>
                      <a:pPr marL="800100" lvl="1" indent="-342900">
                        <a:buFont typeface="Arial" charset="0"/>
                        <a:buChar char="•"/>
                      </a:pPr>
                      <a:r>
                        <a:rPr lang="en-US" sz="2200" dirty="0">
                          <a:latin typeface="Calibri" charset="0"/>
                          <a:ea typeface="Calibri" charset="0"/>
                          <a:cs typeface="Calibri" charset="0"/>
                        </a:rPr>
                        <a:t>Tachycardia</a:t>
                      </a:r>
                    </a:p>
                    <a:p>
                      <a:pPr marL="800100" lvl="1" indent="-342900">
                        <a:buFont typeface="Arial" charset="0"/>
                        <a:buChar char="•"/>
                      </a:pPr>
                      <a:r>
                        <a:rPr lang="en-US" sz="2200" dirty="0">
                          <a:latin typeface="Calibri" charset="0"/>
                          <a:ea typeface="Calibri" charset="0"/>
                          <a:cs typeface="Calibri" charset="0"/>
                        </a:rPr>
                        <a:t>Pale skin</a:t>
                      </a:r>
                    </a:p>
                    <a:p>
                      <a:pPr marL="800100" lvl="1" indent="-342900">
                        <a:buFont typeface="Arial" charset="0"/>
                        <a:buChar char="•"/>
                      </a:pPr>
                      <a:r>
                        <a:rPr lang="en-US" sz="2200" dirty="0">
                          <a:latin typeface="Calibri" charset="0"/>
                          <a:ea typeface="Calibri" charset="0"/>
                          <a:cs typeface="Calibri" charset="0"/>
                        </a:rPr>
                        <a:t>Diaphoresis </a:t>
                      </a:r>
                    </a:p>
                    <a:p>
                      <a:pPr marL="342900" lvl="0" indent="-342900">
                        <a:buFont typeface="Arial" charset="0"/>
                        <a:buChar char="•"/>
                      </a:pPr>
                      <a:endParaRPr lang="en-US" sz="22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200" dirty="0">
                          <a:latin typeface="Calibri" charset="0"/>
                          <a:ea typeface="Calibri" charset="0"/>
                          <a:cs typeface="Calibri" charset="0"/>
                        </a:rPr>
                        <a:t>STOP THE BLEEDING if possible</a:t>
                      </a:r>
                    </a:p>
                    <a:p>
                      <a:pPr marL="342900" lvl="0" indent="-342900">
                        <a:buFont typeface="Arial" charset="0"/>
                        <a:buChar char="•"/>
                      </a:pPr>
                      <a:r>
                        <a:rPr lang="en-US" sz="2200" dirty="0">
                          <a:latin typeface="Calibri" charset="0"/>
                          <a:ea typeface="Calibri" charset="0"/>
                          <a:cs typeface="Calibri" charset="0"/>
                        </a:rPr>
                        <a:t>BIND pelvis</a:t>
                      </a:r>
                      <a:r>
                        <a:rPr lang="en-US" sz="2200" baseline="0" dirty="0">
                          <a:latin typeface="Calibri" charset="0"/>
                          <a:ea typeface="Calibri" charset="0"/>
                          <a:cs typeface="Calibri" charset="0"/>
                        </a:rPr>
                        <a:t> fracture</a:t>
                      </a:r>
                    </a:p>
                    <a:p>
                      <a:pPr marL="342900" lvl="0" indent="-342900">
                        <a:buFont typeface="Arial" charset="0"/>
                        <a:buChar char="•"/>
                      </a:pPr>
                      <a:r>
                        <a:rPr lang="en-US" sz="2200" dirty="0">
                          <a:latin typeface="Calibri" charset="0"/>
                          <a:ea typeface="Calibri" charset="0"/>
                          <a:cs typeface="Calibri" charset="0"/>
                        </a:rPr>
                        <a:t>SPLINT femur fracture</a:t>
                      </a:r>
                    </a:p>
                    <a:p>
                      <a:pPr marL="342900" lvl="0" indent="-342900">
                        <a:buFont typeface="Arial" charset="0"/>
                        <a:buChar char="•"/>
                      </a:pPr>
                      <a:r>
                        <a:rPr lang="en-US" sz="2200" dirty="0">
                          <a:latin typeface="Calibri" charset="0"/>
                          <a:ea typeface="Calibri" charset="0"/>
                          <a:cs typeface="Calibri" charset="0"/>
                        </a:rPr>
                        <a:t>Give IV FLUIDS</a:t>
                      </a:r>
                    </a:p>
                    <a:p>
                      <a:pPr marL="342900" lvl="0" indent="-342900">
                        <a:buFont typeface="Arial" charset="0"/>
                        <a:buChar char="•"/>
                      </a:pPr>
                      <a:r>
                        <a:rPr lang="en-US" sz="2200" dirty="0">
                          <a:latin typeface="Calibri" charset="0"/>
                          <a:ea typeface="Calibri" charset="0"/>
                          <a:cs typeface="Calibri" charset="0"/>
                        </a:rPr>
                        <a:t>Plan for rapid HANDOVER/TRANSFER for ongoing surgical management and blood transfusion if needed </a:t>
                      </a:r>
                    </a:p>
                    <a:p>
                      <a:pPr marL="285750" lvl="0" indent="-285750">
                        <a:buFont typeface="Arial" charset="0"/>
                        <a:buChar char="•"/>
                      </a:pPr>
                      <a:endParaRPr lang="en-US" sz="2200" baseline="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480255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Pelvic Fracture</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886819326"/>
              </p:ext>
            </p:extLst>
          </p:nvPr>
        </p:nvGraphicFramePr>
        <p:xfrm>
          <a:off x="426719" y="1397176"/>
          <a:ext cx="11427771" cy="336422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31241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07020">
                <a:tc>
                  <a:txBody>
                    <a:bodyPr/>
                    <a:lstStyle/>
                    <a:p>
                      <a:pPr marL="342900" lvl="0" indent="-342900">
                        <a:buFont typeface="Arial" charset="0"/>
                        <a:buChar char="•"/>
                      </a:pPr>
                      <a:r>
                        <a:rPr lang="en-US" sz="2200" dirty="0">
                          <a:latin typeface="Calibri" charset="0"/>
                          <a:ea typeface="Calibri" charset="0"/>
                          <a:cs typeface="Calibri" charset="0"/>
                        </a:rPr>
                        <a:t>Pain with palpation of the pelvis</a:t>
                      </a:r>
                    </a:p>
                    <a:p>
                      <a:pPr marL="342900" lvl="0" indent="-342900">
                        <a:buFont typeface="Arial" charset="0"/>
                        <a:buChar char="•"/>
                      </a:pPr>
                      <a:r>
                        <a:rPr lang="en-US" sz="2200" dirty="0">
                          <a:latin typeface="Calibri" charset="0"/>
                          <a:ea typeface="Calibri" charset="0"/>
                          <a:cs typeface="Calibri" charset="0"/>
                        </a:rPr>
                        <a:t>Instability or abnormal movement of the bones in the pelvis</a:t>
                      </a:r>
                    </a:p>
                    <a:p>
                      <a:pPr marL="342900" lvl="0" indent="-342900">
                        <a:buFont typeface="Arial" charset="0"/>
                        <a:buChar char="•"/>
                      </a:pPr>
                      <a:r>
                        <a:rPr lang="en-US" sz="2200" dirty="0">
                          <a:latin typeface="Calibri" charset="0"/>
                          <a:ea typeface="Calibri" charset="0"/>
                          <a:cs typeface="Calibri" charset="0"/>
                        </a:rPr>
                        <a:t>Blood at the opening of the penis or rectum </a:t>
                      </a:r>
                    </a:p>
                    <a:p>
                      <a:pPr marL="342900" lvl="0" indent="-342900">
                        <a:buFont typeface="Arial" charset="0"/>
                        <a:buChar char="•"/>
                      </a:pPr>
                      <a:endParaRPr lang="en-US" sz="22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200" dirty="0">
                          <a:latin typeface="Calibri" charset="0"/>
                          <a:ea typeface="Calibri" charset="0"/>
                          <a:cs typeface="Calibri" charset="0"/>
                        </a:rPr>
                        <a:t>Give IV FLUIDS</a:t>
                      </a:r>
                    </a:p>
                    <a:p>
                      <a:pPr marL="342900" lvl="0" indent="-342900">
                        <a:buFont typeface="Arial" charset="0"/>
                        <a:buChar char="•"/>
                      </a:pPr>
                      <a:r>
                        <a:rPr lang="en-US" sz="2200" dirty="0">
                          <a:latin typeface="Calibri" charset="0"/>
                          <a:ea typeface="Calibri" charset="0"/>
                          <a:cs typeface="Calibri" charset="0"/>
                        </a:rPr>
                        <a:t>Give PAIN CONTROL</a:t>
                      </a:r>
                    </a:p>
                    <a:p>
                      <a:pPr marL="342900" lvl="0" indent="-342900">
                        <a:buFont typeface="Arial" charset="0"/>
                        <a:buChar char="•"/>
                      </a:pPr>
                      <a:r>
                        <a:rPr lang="en-US" sz="2200" dirty="0">
                          <a:latin typeface="Calibri" charset="0"/>
                          <a:ea typeface="Calibri" charset="0"/>
                          <a:cs typeface="Calibri" charset="0"/>
                        </a:rPr>
                        <a:t>COMPRESS pelvis gently to check for stability</a:t>
                      </a:r>
                    </a:p>
                    <a:p>
                      <a:pPr marL="342900" lvl="0" indent="-342900">
                        <a:buFont typeface="Arial" charset="0"/>
                        <a:buChar char="•"/>
                      </a:pPr>
                      <a:r>
                        <a:rPr lang="en-US" sz="2200" dirty="0">
                          <a:latin typeface="Calibri" charset="0"/>
                          <a:ea typeface="Calibri" charset="0"/>
                          <a:cs typeface="Calibri" charset="0"/>
                        </a:rPr>
                        <a:t>Do </a:t>
                      </a:r>
                      <a:r>
                        <a:rPr lang="en-US" sz="2200" u="sng" dirty="0">
                          <a:solidFill>
                            <a:srgbClr val="FF0000"/>
                          </a:solidFill>
                          <a:latin typeface="Calibri" charset="0"/>
                          <a:ea typeface="Calibri" charset="0"/>
                          <a:cs typeface="Calibri" charset="0"/>
                        </a:rPr>
                        <a:t>not</a:t>
                      </a:r>
                      <a:r>
                        <a:rPr lang="en-US" sz="2200" dirty="0">
                          <a:latin typeface="Calibri" charset="0"/>
                          <a:ea typeface="Calibri" charset="0"/>
                          <a:cs typeface="Calibri" charset="0"/>
                        </a:rPr>
                        <a:t>  open</a:t>
                      </a:r>
                      <a:r>
                        <a:rPr lang="en-US" sz="2200" baseline="0" dirty="0">
                          <a:latin typeface="Calibri" charset="0"/>
                          <a:ea typeface="Calibri" charset="0"/>
                          <a:cs typeface="Calibri" charset="0"/>
                        </a:rPr>
                        <a:t> and rock the pelvis or </a:t>
                      </a:r>
                      <a:r>
                        <a:rPr lang="en-US" sz="2200" dirty="0">
                          <a:latin typeface="Calibri" charset="0"/>
                          <a:ea typeface="Calibri" charset="0"/>
                          <a:cs typeface="Calibri" charset="0"/>
                        </a:rPr>
                        <a:t>perform repeat exams on pelvis</a:t>
                      </a:r>
                    </a:p>
                    <a:p>
                      <a:pPr marL="342900" lvl="0" indent="-342900">
                        <a:buFont typeface="Arial" charset="0"/>
                        <a:buChar char="•"/>
                      </a:pPr>
                      <a:r>
                        <a:rPr lang="en-US" sz="2200" dirty="0">
                          <a:latin typeface="Calibri" charset="0"/>
                          <a:ea typeface="Calibri" charset="0"/>
                          <a:cs typeface="Calibri" charset="0"/>
                        </a:rPr>
                        <a:t>STABILIZE the pelvis with a sheet or binder</a:t>
                      </a:r>
                    </a:p>
                    <a:p>
                      <a:pPr marL="342900" lvl="0" indent="-342900">
                        <a:buFont typeface="Arial" charset="0"/>
                        <a:buChar char="•"/>
                      </a:pPr>
                      <a:r>
                        <a:rPr lang="en-US" sz="2200" dirty="0">
                          <a:latin typeface="Calibri" charset="0"/>
                          <a:ea typeface="Calibri" charset="0"/>
                          <a:cs typeface="Calibri" charset="0"/>
                        </a:rPr>
                        <a:t>Plan for rapid HANDOVER/TRANSFER for blood transfusions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9640" y="4879656"/>
            <a:ext cx="4371276" cy="1978344"/>
          </a:xfrm>
          <a:prstGeom prst="rect">
            <a:avLst/>
          </a:prstGeom>
        </p:spPr>
      </p:pic>
    </p:spTree>
    <p:extLst>
      <p:ext uri="{BB962C8B-B14F-4D97-AF65-F5344CB8AC3E}">
        <p14:creationId xmlns:p14="http://schemas.microsoft.com/office/powerpoint/2010/main" val="5782681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Extremity Fracture with Poor Perfusion</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778371020"/>
              </p:ext>
            </p:extLst>
          </p:nvPr>
        </p:nvGraphicFramePr>
        <p:xfrm>
          <a:off x="426719" y="1397176"/>
          <a:ext cx="11427771" cy="4572000"/>
        </p:xfrm>
        <a:graphic>
          <a:graphicData uri="http://schemas.openxmlformats.org/drawingml/2006/table">
            <a:tbl>
              <a:tblPr firstRow="1" bandRow="1">
                <a:tableStyleId>{2D5ABB26-0587-4C30-8999-92F81FD0307C}</a:tableStyleId>
              </a:tblPr>
              <a:tblGrid>
                <a:gridCol w="5693406">
                  <a:extLst>
                    <a:ext uri="{9D8B030D-6E8A-4147-A177-3AD203B41FA5}">
                      <a16:colId xmlns:a16="http://schemas.microsoft.com/office/drawing/2014/main" val="20000"/>
                    </a:ext>
                  </a:extLst>
                </a:gridCol>
                <a:gridCol w="5734365">
                  <a:extLst>
                    <a:ext uri="{9D8B030D-6E8A-4147-A177-3AD203B41FA5}">
                      <a16:colId xmlns:a16="http://schemas.microsoft.com/office/drawing/2014/main" val="20001"/>
                    </a:ext>
                  </a:extLst>
                </a:gridCol>
              </a:tblGrid>
              <a:tr h="31241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07020">
                <a:tc>
                  <a:txBody>
                    <a:bodyPr/>
                    <a:lstStyle/>
                    <a:p>
                      <a:pPr marL="342900" lvl="0" indent="-342900">
                        <a:buFont typeface="Arial" charset="0"/>
                        <a:buChar char="•"/>
                      </a:pPr>
                      <a:r>
                        <a:rPr lang="en-US" sz="2400" dirty="0">
                          <a:latin typeface="Calibri" charset="0"/>
                          <a:ea typeface="Calibri" charset="0"/>
                          <a:cs typeface="Calibri" charset="0"/>
                        </a:rPr>
                        <a:t>Deformity or crepitus of the bone</a:t>
                      </a:r>
                    </a:p>
                    <a:p>
                      <a:pPr marL="342900" lvl="0" indent="-342900">
                        <a:buFont typeface="Arial" charset="0"/>
                        <a:buChar char="•"/>
                      </a:pPr>
                      <a:r>
                        <a:rPr lang="en-US" sz="2400" dirty="0">
                          <a:latin typeface="Calibri" charset="0"/>
                          <a:ea typeface="Calibri" charset="0"/>
                          <a:cs typeface="Calibri" charset="0"/>
                        </a:rPr>
                        <a:t>Absent pulses beyond the fracture</a:t>
                      </a:r>
                    </a:p>
                    <a:p>
                      <a:pPr marL="342900" lvl="0" indent="-342900">
                        <a:buFont typeface="Arial" charset="0"/>
                        <a:buChar char="•"/>
                      </a:pPr>
                      <a:r>
                        <a:rPr lang="en-US" sz="2400" dirty="0">
                          <a:latin typeface="Calibri" charset="0"/>
                          <a:ea typeface="Calibri" charset="0"/>
                          <a:cs typeface="Calibri" charset="0"/>
                        </a:rPr>
                        <a:t>Capillary refill time of greater than 3 seconds beyond fracture</a:t>
                      </a:r>
                    </a:p>
                    <a:p>
                      <a:pPr marL="342900" lvl="0" indent="-342900">
                        <a:buFont typeface="Arial" charset="0"/>
                        <a:buChar char="•"/>
                      </a:pPr>
                      <a:r>
                        <a:rPr lang="en-US" sz="2400" dirty="0">
                          <a:latin typeface="Calibri" charset="0"/>
                          <a:ea typeface="Calibri" charset="0"/>
                          <a:cs typeface="Calibri" charset="0"/>
                        </a:rPr>
                        <a:t>Cold extremities with blue or gray coloration of skin beyond the fracture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b="1" dirty="0">
                          <a:latin typeface="Calibri" charset="0"/>
                          <a:ea typeface="Calibri" charset="0"/>
                          <a:cs typeface="Calibri" charset="0"/>
                        </a:rPr>
                        <a:t>Look</a:t>
                      </a:r>
                      <a:r>
                        <a:rPr lang="en-US" sz="2400" dirty="0">
                          <a:latin typeface="Calibri" charset="0"/>
                          <a:ea typeface="Calibri" charset="0"/>
                          <a:cs typeface="Calibri" charset="0"/>
                        </a:rPr>
                        <a:t> for signs of poor perfusion beyond the fracture</a:t>
                      </a:r>
                    </a:p>
                    <a:p>
                      <a:pPr marL="342900" lvl="0" indent="-342900">
                        <a:buFont typeface="Arial" charset="0"/>
                        <a:buChar char="•"/>
                      </a:pPr>
                      <a:r>
                        <a:rPr lang="en-US" sz="2400" b="1" dirty="0">
                          <a:latin typeface="Calibri" charset="0"/>
                          <a:ea typeface="Calibri" charset="0"/>
                          <a:cs typeface="Calibri" charset="0"/>
                        </a:rPr>
                        <a:t>Feel</a:t>
                      </a:r>
                      <a:r>
                        <a:rPr lang="en-US" sz="2400" dirty="0">
                          <a:latin typeface="Calibri" charset="0"/>
                          <a:ea typeface="Calibri" charset="0"/>
                          <a:cs typeface="Calibri" charset="0"/>
                        </a:rPr>
                        <a:t> the pulse, </a:t>
                      </a:r>
                      <a:r>
                        <a:rPr lang="en-US" sz="2400" b="1" dirty="0">
                          <a:latin typeface="Calibri" charset="0"/>
                          <a:ea typeface="Calibri" charset="0"/>
                          <a:cs typeface="Calibri" charset="0"/>
                        </a:rPr>
                        <a:t>check</a:t>
                      </a:r>
                      <a:r>
                        <a:rPr lang="en-US" sz="2400" dirty="0">
                          <a:latin typeface="Calibri" charset="0"/>
                          <a:ea typeface="Calibri" charset="0"/>
                          <a:cs typeface="Calibri" charset="0"/>
                        </a:rPr>
                        <a:t> capillary refill and </a:t>
                      </a:r>
                      <a:r>
                        <a:rPr lang="en-US" sz="2400" b="1" dirty="0">
                          <a:latin typeface="Calibri" charset="0"/>
                          <a:ea typeface="Calibri" charset="0"/>
                          <a:cs typeface="Calibri" charset="0"/>
                        </a:rPr>
                        <a:t>observe</a:t>
                      </a:r>
                      <a:r>
                        <a:rPr lang="en-US" sz="2400" dirty="0">
                          <a:latin typeface="Calibri" charset="0"/>
                          <a:ea typeface="Calibri" charset="0"/>
                          <a:cs typeface="Calibri" charset="0"/>
                        </a:rPr>
                        <a:t> skin </a:t>
                      </a:r>
                      <a:r>
                        <a:rPr lang="en-US" sz="2400" dirty="0" err="1">
                          <a:latin typeface="Calibri" charset="0"/>
                          <a:ea typeface="Calibri" charset="0"/>
                          <a:cs typeface="Calibri" charset="0"/>
                        </a:rPr>
                        <a:t>colour</a:t>
                      </a:r>
                      <a:r>
                        <a:rPr lang="en-US" sz="2400" dirty="0">
                          <a:latin typeface="Calibri" charset="0"/>
                          <a:ea typeface="Calibri" charset="0"/>
                          <a:cs typeface="Calibri" charset="0"/>
                        </a:rPr>
                        <a:t>/pallor</a:t>
                      </a:r>
                    </a:p>
                    <a:p>
                      <a:pPr marL="342900" lvl="0" indent="-342900">
                        <a:buFont typeface="Arial" charset="0"/>
                        <a:buChar char="•"/>
                      </a:pPr>
                      <a:r>
                        <a:rPr lang="en-US" sz="2400" dirty="0">
                          <a:latin typeface="Calibri" charset="0"/>
                          <a:ea typeface="Calibri" charset="0"/>
                          <a:cs typeface="Calibri" charset="0"/>
                        </a:rPr>
                        <a:t>If weak pulses or poor perfusion, REDUCE and SPLINT the fracture</a:t>
                      </a:r>
                    </a:p>
                    <a:p>
                      <a:pPr marL="342900" lvl="0" indent="-342900">
                        <a:buFont typeface="Arial" charset="0"/>
                        <a:buChar char="•"/>
                      </a:pPr>
                      <a:r>
                        <a:rPr lang="en-US" sz="2400" dirty="0">
                          <a:latin typeface="Calibri" charset="0"/>
                          <a:ea typeface="Calibri" charset="0"/>
                          <a:cs typeface="Calibri" charset="0"/>
                        </a:rPr>
                        <a:t>Always </a:t>
                      </a:r>
                      <a:r>
                        <a:rPr lang="en-US" sz="2400" b="1" dirty="0">
                          <a:latin typeface="Calibri" charset="0"/>
                          <a:ea typeface="Calibri" charset="0"/>
                          <a:cs typeface="Calibri" charset="0"/>
                        </a:rPr>
                        <a:t>check </a:t>
                      </a:r>
                      <a:r>
                        <a:rPr lang="en-US" sz="2400" dirty="0">
                          <a:latin typeface="Calibri" charset="0"/>
                          <a:ea typeface="Calibri" charset="0"/>
                          <a:cs typeface="Calibri" charset="0"/>
                        </a:rPr>
                        <a:t>pulses, capillary refill and sensation before </a:t>
                      </a:r>
                      <a:r>
                        <a:rPr lang="en-US" sz="2400" u="sng" dirty="0">
                          <a:latin typeface="Calibri" charset="0"/>
                          <a:ea typeface="Calibri" charset="0"/>
                          <a:cs typeface="Calibri" charset="0"/>
                        </a:rPr>
                        <a:t>and</a:t>
                      </a:r>
                      <a:r>
                        <a:rPr lang="en-US" sz="2400" dirty="0">
                          <a:latin typeface="Calibri" charset="0"/>
                          <a:ea typeface="Calibri" charset="0"/>
                          <a:cs typeface="Calibri" charset="0"/>
                        </a:rPr>
                        <a:t> after any reduction </a:t>
                      </a:r>
                    </a:p>
                    <a:p>
                      <a:pPr marL="342900" lvl="0" indent="-342900">
                        <a:buFont typeface="Arial" charset="0"/>
                        <a:buChar char="•"/>
                      </a:pPr>
                      <a:r>
                        <a:rPr lang="en-US" sz="2400" dirty="0">
                          <a:latin typeface="Calibri" charset="0"/>
                          <a:ea typeface="Calibri" charset="0"/>
                          <a:cs typeface="Calibri" charset="0"/>
                        </a:rPr>
                        <a:t>Give PAIN MEDICATIONS</a:t>
                      </a:r>
                    </a:p>
                    <a:p>
                      <a:pPr marL="342900" lvl="0" indent="-342900">
                        <a:buFont typeface="Arial" charset="0"/>
                        <a:buChar char="•"/>
                      </a:pPr>
                      <a:r>
                        <a:rPr lang="en-US" sz="2400" dirty="0">
                          <a:latin typeface="Calibri" charset="0"/>
                          <a:ea typeface="Calibri" charset="0"/>
                          <a:cs typeface="Calibri" charset="0"/>
                        </a:rPr>
                        <a:t>Plan for rapid HANDOVER/TRANSFER to specialized unit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64342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Open Fracture</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671570207"/>
              </p:ext>
            </p:extLst>
          </p:nvPr>
        </p:nvGraphicFramePr>
        <p:xfrm>
          <a:off x="426719" y="1397176"/>
          <a:ext cx="11427771" cy="3840480"/>
        </p:xfrm>
        <a:graphic>
          <a:graphicData uri="http://schemas.openxmlformats.org/drawingml/2006/table">
            <a:tbl>
              <a:tblPr firstRow="1" bandRow="1">
                <a:tableStyleId>{2D5ABB26-0587-4C30-8999-92F81FD0307C}</a:tableStyleId>
              </a:tblPr>
              <a:tblGrid>
                <a:gridCol w="5193496">
                  <a:extLst>
                    <a:ext uri="{9D8B030D-6E8A-4147-A177-3AD203B41FA5}">
                      <a16:colId xmlns:a16="http://schemas.microsoft.com/office/drawing/2014/main" val="20000"/>
                    </a:ext>
                  </a:extLst>
                </a:gridCol>
                <a:gridCol w="6234275">
                  <a:extLst>
                    <a:ext uri="{9D8B030D-6E8A-4147-A177-3AD203B41FA5}">
                      <a16:colId xmlns:a16="http://schemas.microsoft.com/office/drawing/2014/main" val="20001"/>
                    </a:ext>
                  </a:extLst>
                </a:gridCol>
              </a:tblGrid>
              <a:tr h="31241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07020">
                <a:tc>
                  <a:txBody>
                    <a:bodyPr/>
                    <a:lstStyle/>
                    <a:p>
                      <a:pPr marL="342900" lvl="0" indent="-342900">
                        <a:buFont typeface="Arial" charset="0"/>
                        <a:buChar char="•"/>
                      </a:pPr>
                      <a:r>
                        <a:rPr lang="en-US" sz="2400" dirty="0">
                          <a:latin typeface="Calibri" charset="0"/>
                          <a:ea typeface="Calibri" charset="0"/>
                          <a:cs typeface="Calibri" charset="0"/>
                        </a:rPr>
                        <a:t>Deformity or crepitus of the bone with overlying laceration or abrasion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dirty="0">
                          <a:latin typeface="Calibri" charset="0"/>
                          <a:ea typeface="Calibri" charset="0"/>
                          <a:cs typeface="Calibri" charset="0"/>
                        </a:rPr>
                        <a:t>Control bleeding with DIRECT PRESSURE</a:t>
                      </a:r>
                    </a:p>
                    <a:p>
                      <a:pPr marL="342900" lvl="0" indent="-342900">
                        <a:buFont typeface="Arial" charset="0"/>
                        <a:buChar char="•"/>
                      </a:pPr>
                      <a:r>
                        <a:rPr lang="en-US" sz="2400" dirty="0">
                          <a:latin typeface="Calibri" charset="0"/>
                          <a:ea typeface="Calibri" charset="0"/>
                          <a:cs typeface="Calibri" charset="0"/>
                        </a:rPr>
                        <a:t>Perform immediate REDUCTION and SPLINTING if there is poor perfusion</a:t>
                      </a:r>
                    </a:p>
                    <a:p>
                      <a:pPr marL="342900" lvl="0" indent="-342900">
                        <a:buFont typeface="Arial" charset="0"/>
                        <a:buChar char="•"/>
                      </a:pPr>
                      <a:r>
                        <a:rPr lang="en-US" sz="2400" dirty="0">
                          <a:latin typeface="Calibri" charset="0"/>
                          <a:ea typeface="Calibri" charset="0"/>
                          <a:cs typeface="Calibri" charset="0"/>
                        </a:rPr>
                        <a:t>IRRIGATE the wound well</a:t>
                      </a:r>
                    </a:p>
                    <a:p>
                      <a:pPr marL="342900" lvl="0" indent="-342900">
                        <a:buFont typeface="Arial" charset="0"/>
                        <a:buChar char="•"/>
                      </a:pPr>
                      <a:r>
                        <a:rPr lang="en-US" sz="2400" dirty="0">
                          <a:latin typeface="Calibri" charset="0"/>
                          <a:ea typeface="Calibri" charset="0"/>
                          <a:cs typeface="Calibri" charset="0"/>
                        </a:rPr>
                        <a:t>Dress the wound</a:t>
                      </a:r>
                    </a:p>
                    <a:p>
                      <a:pPr marL="342900" lvl="0" indent="-342900">
                        <a:buFont typeface="Arial" charset="0"/>
                        <a:buChar char="•"/>
                      </a:pPr>
                      <a:r>
                        <a:rPr lang="en-US" sz="2400" dirty="0">
                          <a:latin typeface="Calibri" charset="0"/>
                          <a:ea typeface="Calibri" charset="0"/>
                          <a:cs typeface="Calibri" charset="0"/>
                        </a:rPr>
                        <a:t>Give ANTIBIOTICS and TETANUS vaccination</a:t>
                      </a:r>
                    </a:p>
                    <a:p>
                      <a:pPr marL="342900" lvl="0" indent="-342900">
                        <a:buFont typeface="Arial" charset="0"/>
                        <a:buChar char="•"/>
                      </a:pPr>
                      <a:r>
                        <a:rPr lang="en-US" sz="2400" dirty="0">
                          <a:latin typeface="Calibri" charset="0"/>
                          <a:ea typeface="Calibri" charset="0"/>
                          <a:cs typeface="Calibri" charset="0"/>
                        </a:rPr>
                        <a:t>SPLINT the wound</a:t>
                      </a:r>
                    </a:p>
                    <a:p>
                      <a:pPr marL="342900" lvl="0" indent="-342900">
                        <a:buFont typeface="Arial" charset="0"/>
                        <a:buChar char="•"/>
                      </a:pPr>
                      <a:r>
                        <a:rPr lang="en-US" sz="2400" dirty="0">
                          <a:latin typeface="Calibri" charset="0"/>
                          <a:ea typeface="Calibri" charset="0"/>
                          <a:cs typeface="Calibri" charset="0"/>
                        </a:rPr>
                        <a:t>Plan for rapid HANDOVER/TRANSFER to a specialized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337509" y="5288340"/>
            <a:ext cx="11427771" cy="1569660"/>
          </a:xfrm>
          <a:prstGeom prst="rect">
            <a:avLst/>
          </a:prstGeom>
        </p:spPr>
        <p:txBody>
          <a:bodyPr wrap="square">
            <a:spAutoFit/>
          </a:bodyPr>
          <a:lstStyle/>
          <a:p>
            <a:r>
              <a:rPr lang="en-US" sz="2400" dirty="0"/>
              <a:t>Consider it an open fracture if there is a wound (more than a skin abrasion) near a fracture site</a:t>
            </a:r>
          </a:p>
          <a:p>
            <a:endParaRPr lang="en-US" sz="2400" dirty="0"/>
          </a:p>
          <a:p>
            <a:r>
              <a:rPr lang="en-US" sz="2400" dirty="0"/>
              <a:t>Open fractures are emergencies as they can lead to severe bone infections </a:t>
            </a:r>
          </a:p>
        </p:txBody>
      </p:sp>
    </p:spTree>
    <p:extLst>
      <p:ext uri="{BB962C8B-B14F-4D97-AF65-F5344CB8AC3E}">
        <p14:creationId xmlns:p14="http://schemas.microsoft.com/office/powerpoint/2010/main" val="18016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Open Wound</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693847108"/>
              </p:ext>
            </p:extLst>
          </p:nvPr>
        </p:nvGraphicFramePr>
        <p:xfrm>
          <a:off x="426719" y="1397176"/>
          <a:ext cx="11427771" cy="4572000"/>
        </p:xfrm>
        <a:graphic>
          <a:graphicData uri="http://schemas.openxmlformats.org/drawingml/2006/table">
            <a:tbl>
              <a:tblPr firstRow="1" bandRow="1">
                <a:tableStyleId>{2D5ABB26-0587-4C30-8999-92F81FD0307C}</a:tableStyleId>
              </a:tblPr>
              <a:tblGrid>
                <a:gridCol w="5193496">
                  <a:extLst>
                    <a:ext uri="{9D8B030D-6E8A-4147-A177-3AD203B41FA5}">
                      <a16:colId xmlns:a16="http://schemas.microsoft.com/office/drawing/2014/main" val="20000"/>
                    </a:ext>
                  </a:extLst>
                </a:gridCol>
                <a:gridCol w="6234275">
                  <a:extLst>
                    <a:ext uri="{9D8B030D-6E8A-4147-A177-3AD203B41FA5}">
                      <a16:colId xmlns:a16="http://schemas.microsoft.com/office/drawing/2014/main" val="20001"/>
                    </a:ext>
                  </a:extLst>
                </a:gridCol>
              </a:tblGrid>
              <a:tr h="31241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07020">
                <a:tc>
                  <a:txBody>
                    <a:bodyPr/>
                    <a:lstStyle/>
                    <a:p>
                      <a:pPr marL="342900" lvl="0" indent="-342900">
                        <a:buFont typeface="Arial" charset="0"/>
                        <a:buChar char="•"/>
                      </a:pPr>
                      <a:r>
                        <a:rPr lang="en-US" sz="2200" dirty="0">
                          <a:latin typeface="Calibri" charset="0"/>
                          <a:ea typeface="Calibri" charset="0"/>
                          <a:cs typeface="Calibri" charset="0"/>
                        </a:rPr>
                        <a:t>Lacerations</a:t>
                      </a:r>
                    </a:p>
                    <a:p>
                      <a:pPr marL="342900" lvl="0" indent="-342900">
                        <a:buFont typeface="Arial" charset="0"/>
                        <a:buChar char="•"/>
                      </a:pPr>
                      <a:r>
                        <a:rPr lang="en-US" sz="2200" dirty="0">
                          <a:latin typeface="Calibri" charset="0"/>
                          <a:ea typeface="Calibri" charset="0"/>
                          <a:cs typeface="Calibri" charset="0"/>
                        </a:rPr>
                        <a:t>Abrasions</a:t>
                      </a:r>
                    </a:p>
                    <a:p>
                      <a:pPr marL="342900" lvl="0" indent="-342900">
                        <a:buFont typeface="Arial" charset="0"/>
                        <a:buChar char="•"/>
                      </a:pPr>
                      <a:r>
                        <a:rPr lang="en-US" sz="2200" dirty="0">
                          <a:latin typeface="Calibri" charset="0"/>
                          <a:ea typeface="Calibri" charset="0"/>
                          <a:cs typeface="Calibri" charset="0"/>
                        </a:rPr>
                        <a:t>Check for blood pooling under patient around axillae, genital area, buttocks or back</a:t>
                      </a:r>
                    </a:p>
                    <a:p>
                      <a:pPr marL="342900" lvl="0" indent="-342900">
                        <a:buFont typeface="Arial" charset="0"/>
                        <a:buChar char="•"/>
                      </a:pPr>
                      <a:r>
                        <a:rPr lang="en-US" sz="2200" dirty="0">
                          <a:latin typeface="Calibri" charset="0"/>
                          <a:ea typeface="Calibri" charset="0"/>
                          <a:cs typeface="Calibri" charset="0"/>
                        </a:rPr>
                        <a:t>Pumping or squirting blood suggests arterial bleeding </a:t>
                      </a:r>
                    </a:p>
                    <a:p>
                      <a:pPr marL="342900" lvl="0" indent="-342900">
                        <a:buFont typeface="Arial" charset="0"/>
                        <a:buChar char="•"/>
                      </a:pPr>
                      <a:endParaRPr lang="en-US" sz="24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200" dirty="0">
                          <a:latin typeface="Calibri" charset="0"/>
                          <a:ea typeface="Calibri" charset="0"/>
                          <a:cs typeface="Calibri" charset="0"/>
                        </a:rPr>
                        <a:t>Control bleeding with DIRECT PRESSURE</a:t>
                      </a:r>
                    </a:p>
                    <a:p>
                      <a:pPr marL="342900" lvl="0" indent="-342900">
                        <a:buFont typeface="Arial" charset="0"/>
                        <a:buChar char="•"/>
                      </a:pPr>
                      <a:r>
                        <a:rPr lang="en-US" sz="2200" dirty="0">
                          <a:latin typeface="Calibri" charset="0"/>
                          <a:ea typeface="Calibri" charset="0"/>
                          <a:cs typeface="Calibri" charset="0"/>
                        </a:rPr>
                        <a:t>CLEAN wounds with soap and water or antiseptic</a:t>
                      </a:r>
                    </a:p>
                    <a:p>
                      <a:pPr marL="742950" lvl="1" indent="-285750">
                        <a:buFont typeface="Arial" charset="0"/>
                        <a:buChar char="•"/>
                      </a:pPr>
                      <a:r>
                        <a:rPr lang="en-US" sz="2200" dirty="0">
                          <a:latin typeface="Calibri" charset="0"/>
                          <a:ea typeface="Calibri" charset="0"/>
                          <a:cs typeface="Calibri" charset="0"/>
                        </a:rPr>
                        <a:t>Remove any debris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2200" dirty="0">
                          <a:latin typeface="Calibri" charset="0"/>
                          <a:ea typeface="Calibri" charset="0"/>
                          <a:cs typeface="Calibri" charset="0"/>
                        </a:rPr>
                        <a:t>DRESS wounds with sterile gauze</a:t>
                      </a:r>
                    </a:p>
                    <a:p>
                      <a:pPr marL="342900" lvl="0" indent="-342900">
                        <a:buFont typeface="Arial" charset="0"/>
                        <a:buChar char="•"/>
                      </a:pPr>
                      <a:r>
                        <a:rPr lang="en-US" sz="2200" b="1" dirty="0">
                          <a:latin typeface="Calibri" charset="0"/>
                          <a:ea typeface="Calibri" charset="0"/>
                          <a:cs typeface="Calibri" charset="0"/>
                        </a:rPr>
                        <a:t>Check</a:t>
                      </a:r>
                      <a:r>
                        <a:rPr lang="en-US" sz="2200" dirty="0">
                          <a:latin typeface="Calibri" charset="0"/>
                          <a:ea typeface="Calibri" charset="0"/>
                          <a:cs typeface="Calibri" charset="0"/>
                        </a:rPr>
                        <a:t> perfusion beyond the wound before and after</a:t>
                      </a:r>
                      <a:r>
                        <a:rPr lang="en-US" sz="2200" baseline="0" dirty="0">
                          <a:latin typeface="Calibri" charset="0"/>
                          <a:ea typeface="Calibri" charset="0"/>
                          <a:cs typeface="Calibri" charset="0"/>
                        </a:rPr>
                        <a:t> dressing wounds</a:t>
                      </a:r>
                      <a:endParaRPr lang="en-US" sz="2200" dirty="0">
                        <a:latin typeface="Calibri" charset="0"/>
                        <a:ea typeface="Calibri" charset="0"/>
                        <a:cs typeface="Calibri" charset="0"/>
                      </a:endParaRPr>
                    </a:p>
                    <a:p>
                      <a:pPr marL="342900" lvl="0" indent="-342900">
                        <a:buFont typeface="Arial" charset="0"/>
                        <a:buChar char="•"/>
                      </a:pPr>
                      <a:r>
                        <a:rPr lang="en-US" sz="2200" dirty="0">
                          <a:latin typeface="Calibri" charset="0"/>
                          <a:ea typeface="Calibri" charset="0"/>
                          <a:cs typeface="Calibri" charset="0"/>
                        </a:rPr>
                        <a:t>SPLINT large lacerations to help with healing</a:t>
                      </a:r>
                    </a:p>
                    <a:p>
                      <a:pPr marL="342900" lvl="0" indent="-342900">
                        <a:buFont typeface="Arial" charset="0"/>
                        <a:buChar char="•"/>
                      </a:pPr>
                      <a:r>
                        <a:rPr lang="en-US" sz="2200" dirty="0">
                          <a:latin typeface="Calibri" charset="0"/>
                          <a:ea typeface="Calibri" charset="0"/>
                          <a:cs typeface="Calibri" charset="0"/>
                        </a:rPr>
                        <a:t>Stabilize but do </a:t>
                      </a:r>
                      <a:r>
                        <a:rPr lang="en-US" sz="2200" u="sng" dirty="0">
                          <a:solidFill>
                            <a:srgbClr val="FF0000"/>
                          </a:solidFill>
                          <a:latin typeface="Calibri" charset="0"/>
                          <a:ea typeface="Calibri" charset="0"/>
                          <a:cs typeface="Calibri" charset="0"/>
                        </a:rPr>
                        <a:t>not</a:t>
                      </a:r>
                      <a:r>
                        <a:rPr lang="en-US" sz="2200" dirty="0">
                          <a:latin typeface="Calibri" charset="0"/>
                          <a:ea typeface="Calibri" charset="0"/>
                          <a:cs typeface="Calibri" charset="0"/>
                        </a:rPr>
                        <a:t> remove penetrating objects</a:t>
                      </a:r>
                    </a:p>
                    <a:p>
                      <a:pPr marL="342900" lvl="0" indent="-342900">
                        <a:buFont typeface="Arial" charset="0"/>
                        <a:buChar char="•"/>
                      </a:pPr>
                      <a:r>
                        <a:rPr lang="en-US" sz="2200" dirty="0">
                          <a:latin typeface="Calibri" charset="0"/>
                          <a:ea typeface="Calibri" charset="0"/>
                          <a:cs typeface="Calibri" charset="0"/>
                        </a:rPr>
                        <a:t>For snake bites, IMMOBILIZE</a:t>
                      </a:r>
                      <a:r>
                        <a:rPr lang="en-US" sz="2200" baseline="0" dirty="0">
                          <a:latin typeface="Calibri" charset="0"/>
                          <a:ea typeface="Calibri" charset="0"/>
                          <a:cs typeface="Calibri" charset="0"/>
                        </a:rPr>
                        <a:t> extremity</a:t>
                      </a:r>
                      <a:endParaRPr lang="en-US" sz="2200" dirty="0">
                        <a:latin typeface="Calibri" charset="0"/>
                        <a:ea typeface="Calibri" charset="0"/>
                        <a:cs typeface="Calibri" charset="0"/>
                      </a:endParaRPr>
                    </a:p>
                    <a:p>
                      <a:pPr marL="342900" lvl="0" indent="-342900">
                        <a:buFont typeface="Arial" charset="0"/>
                        <a:buChar char="•"/>
                      </a:pPr>
                      <a:r>
                        <a:rPr lang="en-US" sz="2200" dirty="0">
                          <a:latin typeface="Calibri" charset="0"/>
                          <a:ea typeface="Calibri" charset="0"/>
                          <a:cs typeface="Calibri" charset="0"/>
                        </a:rPr>
                        <a:t>For animal bites, consult expert for risk of infection and rabies exposure</a:t>
                      </a:r>
                    </a:p>
                    <a:p>
                      <a:pPr marL="342900" lvl="0" indent="-342900">
                        <a:buFont typeface="Arial" charset="0"/>
                        <a:buChar char="•"/>
                      </a:pPr>
                      <a:r>
                        <a:rPr lang="en-US" sz="2200" dirty="0">
                          <a:latin typeface="Calibri" charset="0"/>
                          <a:ea typeface="Calibri" charset="0"/>
                          <a:cs typeface="Calibri" charset="0"/>
                        </a:rPr>
                        <a:t>Give TETANUS vaccination if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912004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Crush Injury</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339323172"/>
              </p:ext>
            </p:extLst>
          </p:nvPr>
        </p:nvGraphicFramePr>
        <p:xfrm>
          <a:off x="426719" y="1397176"/>
          <a:ext cx="11427771" cy="3364220"/>
        </p:xfrm>
        <a:graphic>
          <a:graphicData uri="http://schemas.openxmlformats.org/drawingml/2006/table">
            <a:tbl>
              <a:tblPr firstRow="1" bandRow="1">
                <a:tableStyleId>{2D5ABB26-0587-4C30-8999-92F81FD0307C}</a:tableStyleId>
              </a:tblPr>
              <a:tblGrid>
                <a:gridCol w="5193496">
                  <a:extLst>
                    <a:ext uri="{9D8B030D-6E8A-4147-A177-3AD203B41FA5}">
                      <a16:colId xmlns:a16="http://schemas.microsoft.com/office/drawing/2014/main" val="20000"/>
                    </a:ext>
                  </a:extLst>
                </a:gridCol>
                <a:gridCol w="6234275">
                  <a:extLst>
                    <a:ext uri="{9D8B030D-6E8A-4147-A177-3AD203B41FA5}">
                      <a16:colId xmlns:a16="http://schemas.microsoft.com/office/drawing/2014/main" val="20001"/>
                    </a:ext>
                  </a:extLst>
                </a:gridCol>
              </a:tblGrid>
              <a:tr h="31241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07020">
                <a:tc>
                  <a:txBody>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200" dirty="0">
                          <a:latin typeface="Calibri" charset="0"/>
                          <a:ea typeface="Calibri" charset="0"/>
                          <a:cs typeface="Calibri" charset="0"/>
                          <a:sym typeface="Lato"/>
                        </a:rPr>
                        <a:t>Fractures</a:t>
                      </a:r>
                      <a:endParaRPr lang="en-US" sz="2200" dirty="0">
                        <a:latin typeface="Calibri" charset="0"/>
                        <a:ea typeface="Calibri" charset="0"/>
                        <a:cs typeface="Calibri" charset="0"/>
                      </a:endParaRPr>
                    </a:p>
                    <a:p>
                      <a:pPr marL="342900" lvl="0" indent="-342900">
                        <a:buFont typeface="Arial" charset="0"/>
                        <a:buChar char="•"/>
                      </a:pPr>
                      <a:r>
                        <a:rPr lang="en-US" sz="2200" dirty="0">
                          <a:latin typeface="Calibri" charset="0"/>
                          <a:ea typeface="Calibri" charset="0"/>
                          <a:cs typeface="Calibri" charset="0"/>
                        </a:rPr>
                        <a:t>Bruising</a:t>
                      </a:r>
                    </a:p>
                    <a:p>
                      <a:pPr marL="342900" lvl="0" indent="-342900">
                        <a:buFont typeface="Arial" charset="0"/>
                        <a:buChar char="•"/>
                      </a:pPr>
                      <a:r>
                        <a:rPr lang="en-US" sz="2200" dirty="0">
                          <a:latin typeface="Calibri" charset="0"/>
                          <a:ea typeface="Calibri" charset="0"/>
                          <a:cs typeface="Calibri" charset="0"/>
                          <a:sym typeface="Lato"/>
                        </a:rPr>
                        <a:t>Soft tissue injury</a:t>
                      </a:r>
                    </a:p>
                    <a:p>
                      <a:pPr marL="342900" lvl="0" indent="-342900">
                        <a:buFont typeface="Arial" charset="0"/>
                        <a:buChar char="•"/>
                      </a:pPr>
                      <a:r>
                        <a:rPr lang="en-US" sz="2200" dirty="0">
                          <a:latin typeface="Calibri" charset="0"/>
                          <a:ea typeface="Calibri" charset="0"/>
                          <a:cs typeface="Calibri" charset="0"/>
                          <a:sym typeface="Lato"/>
                        </a:rPr>
                        <a:t>Evidence of compartment syndrome</a:t>
                      </a:r>
                    </a:p>
                    <a:p>
                      <a:pPr marL="342900" lvl="0" indent="-342900">
                        <a:buFont typeface="Arial" charset="0"/>
                        <a:buChar char="•"/>
                      </a:pPr>
                      <a:r>
                        <a:rPr lang="en-US" sz="2200" dirty="0">
                          <a:latin typeface="Calibri" charset="0"/>
                          <a:ea typeface="Calibri" charset="0"/>
                          <a:cs typeface="Calibri" charset="0"/>
                          <a:sym typeface="Lato"/>
                        </a:rPr>
                        <a:t>Small amounts of red-brown urine </a:t>
                      </a:r>
                      <a:endParaRPr lang="en" sz="2133" dirty="0">
                        <a:latin typeface="Lato"/>
                        <a:ea typeface="Lato"/>
                        <a:cs typeface="Lato"/>
                        <a:sym typeface="Lato"/>
                      </a:endParaRPr>
                    </a:p>
                    <a:p>
                      <a:pPr marL="342900" lvl="0" indent="-342900">
                        <a:buFont typeface="Arial" charset="0"/>
                        <a:buChar char="•"/>
                      </a:pPr>
                      <a:endParaRPr lang="en-US" sz="24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200" dirty="0">
                          <a:latin typeface="Calibri" charset="0"/>
                          <a:ea typeface="Calibri" charset="0"/>
                          <a:cs typeface="Calibri" charset="0"/>
                        </a:rPr>
                        <a:t>MONITOR urine output for red-brown </a:t>
                      </a:r>
                      <a:r>
                        <a:rPr lang="en-US" sz="2200" dirty="0" err="1">
                          <a:latin typeface="Calibri" charset="0"/>
                          <a:ea typeface="Calibri" charset="0"/>
                          <a:cs typeface="Calibri" charset="0"/>
                        </a:rPr>
                        <a:t>colour</a:t>
                      </a:r>
                      <a:r>
                        <a:rPr lang="en-US" sz="2200" baseline="0" dirty="0">
                          <a:latin typeface="Calibri" charset="0"/>
                          <a:ea typeface="Calibri" charset="0"/>
                          <a:cs typeface="Calibri" charset="0"/>
                        </a:rPr>
                        <a:t> </a:t>
                      </a:r>
                      <a:endParaRPr lang="en-US" sz="2200" dirty="0">
                        <a:latin typeface="Calibri" charset="0"/>
                        <a:ea typeface="Calibri" charset="0"/>
                        <a:cs typeface="Calibri" charset="0"/>
                      </a:endParaRPr>
                    </a:p>
                    <a:p>
                      <a:pPr marL="342900" lvl="0" indent="-342900">
                        <a:buFont typeface="Arial" charset="0"/>
                        <a:buChar char="•"/>
                      </a:pPr>
                      <a:r>
                        <a:rPr lang="en-US" sz="2200" dirty="0">
                          <a:latin typeface="Calibri" charset="0"/>
                          <a:ea typeface="Calibri" charset="0"/>
                          <a:cs typeface="Calibri" charset="0"/>
                        </a:rPr>
                        <a:t>Give IV FLUIDS to help</a:t>
                      </a:r>
                      <a:r>
                        <a:rPr lang="en-US" sz="2200" baseline="0" dirty="0">
                          <a:latin typeface="Calibri" charset="0"/>
                          <a:ea typeface="Calibri" charset="0"/>
                          <a:cs typeface="Calibri" charset="0"/>
                        </a:rPr>
                        <a:t> maintain urine output</a:t>
                      </a:r>
                      <a:endParaRPr lang="en-US" sz="2200" dirty="0">
                        <a:latin typeface="Calibri" charset="0"/>
                        <a:ea typeface="Calibri" charset="0"/>
                        <a:cs typeface="Calibri" charset="0"/>
                      </a:endParaRPr>
                    </a:p>
                    <a:p>
                      <a:pPr marL="342900" lvl="0" indent="-342900">
                        <a:buFont typeface="Arial" charset="0"/>
                        <a:buChar char="•"/>
                      </a:pPr>
                      <a:r>
                        <a:rPr lang="en-US" sz="2200" dirty="0">
                          <a:latin typeface="Calibri" charset="0"/>
                          <a:ea typeface="Calibri" charset="0"/>
                          <a:cs typeface="Calibri" charset="0"/>
                        </a:rPr>
                        <a:t>SPLINT fractures to reduce further damage</a:t>
                      </a:r>
                    </a:p>
                    <a:p>
                      <a:pPr marL="342900" lvl="0" indent="-342900">
                        <a:buFont typeface="Arial" charset="0"/>
                        <a:buChar char="•"/>
                      </a:pPr>
                      <a:r>
                        <a:rPr lang="en-US" sz="2200" dirty="0">
                          <a:latin typeface="Calibri" charset="0"/>
                          <a:ea typeface="Calibri" charset="0"/>
                          <a:cs typeface="Calibri" charset="0"/>
                        </a:rPr>
                        <a:t>Plan for rapid HANDOVER/TRANSFER if compartment syndrome is suspected</a:t>
                      </a:r>
                    </a:p>
                    <a:p>
                      <a:pPr marL="800100" lvl="1" indent="-342900">
                        <a:buFont typeface="Arial" charset="0"/>
                        <a:buChar char="•"/>
                      </a:pPr>
                      <a:r>
                        <a:rPr lang="en-US" sz="2200" dirty="0">
                          <a:latin typeface="Calibri" charset="0"/>
                          <a:ea typeface="Calibri" charset="0"/>
                          <a:cs typeface="Calibri" charset="0"/>
                        </a:rPr>
                        <a:t>May have systematic problems related to muscle damage  </a:t>
                      </a:r>
                    </a:p>
                    <a:p>
                      <a:pPr lvl="1"/>
                      <a:endParaRPr lang="en-US" sz="22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426719" y="4761396"/>
            <a:ext cx="11338561" cy="1477328"/>
          </a:xfrm>
          <a:prstGeom prst="rect">
            <a:avLst/>
          </a:prstGeom>
        </p:spPr>
        <p:txBody>
          <a:bodyPr wrap="square">
            <a:spAutoFit/>
          </a:bodyPr>
          <a:lstStyle/>
          <a:p>
            <a:endParaRPr lang="en-US" dirty="0"/>
          </a:p>
          <a:p>
            <a:r>
              <a:rPr lang="en-US" sz="2400" dirty="0"/>
              <a:t>Compartment syndrome is a build-up of pressure within the muscle compartments that can limit blood supply to muscles and nerves and cause kidney damage due to byproducts of muscle injury</a:t>
            </a:r>
          </a:p>
        </p:txBody>
      </p:sp>
    </p:spTree>
    <p:extLst>
      <p:ext uri="{BB962C8B-B14F-4D97-AF65-F5344CB8AC3E}">
        <p14:creationId xmlns:p14="http://schemas.microsoft.com/office/powerpoint/2010/main" val="106646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65425"/>
            <a:ext cx="10515600" cy="1325563"/>
          </a:xfrm>
        </p:spPr>
        <p:txBody>
          <a:bodyPr/>
          <a:lstStyle/>
          <a:p>
            <a:r>
              <a:rPr lang="en-US" dirty="0"/>
              <a:t>The Trauma Primary Survey</a:t>
            </a:r>
            <a:br>
              <a:rPr lang="en-US" dirty="0"/>
            </a:br>
            <a:r>
              <a:rPr lang="en-US" dirty="0"/>
              <a:t>(ABCDE Approach to Trauma)</a:t>
            </a:r>
          </a:p>
        </p:txBody>
      </p:sp>
      <p:pic>
        <p:nvPicPr>
          <p:cNvPr id="4" name="Picture 3"/>
          <p:cNvPicPr>
            <a:picLocks noChangeAspect="1"/>
          </p:cNvPicPr>
          <p:nvPr/>
        </p:nvPicPr>
        <p:blipFill>
          <a:blip r:embed="rId3"/>
          <a:stretch>
            <a:fillRect/>
          </a:stretch>
        </p:blipFill>
        <p:spPr>
          <a:xfrm>
            <a:off x="8902864" y="2457653"/>
            <a:ext cx="2374736" cy="2313845"/>
          </a:xfrm>
          <a:prstGeom prst="rect">
            <a:avLst/>
          </a:prstGeom>
        </p:spPr>
      </p:pic>
    </p:spTree>
    <p:extLst>
      <p:ext uri="{BB962C8B-B14F-4D97-AF65-F5344CB8AC3E}">
        <p14:creationId xmlns:p14="http://schemas.microsoft.com/office/powerpoint/2010/main" val="2669383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Blast Injury</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126581606"/>
              </p:ext>
            </p:extLst>
          </p:nvPr>
        </p:nvGraphicFramePr>
        <p:xfrm>
          <a:off x="426719" y="1397176"/>
          <a:ext cx="11427771" cy="4572000"/>
        </p:xfrm>
        <a:graphic>
          <a:graphicData uri="http://schemas.openxmlformats.org/drawingml/2006/table">
            <a:tbl>
              <a:tblPr firstRow="1" bandRow="1">
                <a:tableStyleId>{2D5ABB26-0587-4C30-8999-92F81FD0307C}</a:tableStyleId>
              </a:tblPr>
              <a:tblGrid>
                <a:gridCol w="5193496">
                  <a:extLst>
                    <a:ext uri="{9D8B030D-6E8A-4147-A177-3AD203B41FA5}">
                      <a16:colId xmlns:a16="http://schemas.microsoft.com/office/drawing/2014/main" val="20000"/>
                    </a:ext>
                  </a:extLst>
                </a:gridCol>
                <a:gridCol w="6234275">
                  <a:extLst>
                    <a:ext uri="{9D8B030D-6E8A-4147-A177-3AD203B41FA5}">
                      <a16:colId xmlns:a16="http://schemas.microsoft.com/office/drawing/2014/main" val="20001"/>
                    </a:ext>
                  </a:extLst>
                </a:gridCol>
              </a:tblGrid>
              <a:tr h="312410">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07020">
                <a:tc>
                  <a:txBody>
                    <a:bodyPr/>
                    <a:lstStyle/>
                    <a:p>
                      <a:pPr marL="342900" lvl="0" indent="-342900">
                        <a:buFont typeface="Arial" charset="0"/>
                        <a:buChar char="•"/>
                      </a:pPr>
                      <a:r>
                        <a:rPr lang="en-US" sz="2200" dirty="0">
                          <a:latin typeface="Calibri" charset="0"/>
                          <a:ea typeface="Calibri" charset="0"/>
                          <a:cs typeface="Calibri" charset="0"/>
                        </a:rPr>
                        <a:t>Injuries to gas-filled organs</a:t>
                      </a:r>
                    </a:p>
                    <a:p>
                      <a:pPr marL="800100" lvl="1" indent="-342900">
                        <a:buFont typeface="Arial" charset="0"/>
                        <a:buChar char="•"/>
                      </a:pPr>
                      <a:r>
                        <a:rPr lang="en-US" sz="2200" dirty="0">
                          <a:latin typeface="Calibri" charset="0"/>
                          <a:ea typeface="Calibri" charset="0"/>
                          <a:cs typeface="Calibri" charset="0"/>
                          <a:sym typeface="Lato"/>
                        </a:rPr>
                        <a:t>Lung, stomach and bowel </a:t>
                      </a:r>
                    </a:p>
                    <a:p>
                      <a:pPr marL="342900" lvl="0" indent="-342900">
                        <a:buFont typeface="Arial" charset="0"/>
                        <a:buChar char="•"/>
                      </a:pPr>
                      <a:r>
                        <a:rPr lang="en-US" sz="2133" dirty="0">
                          <a:latin typeface="Calibri" charset="0"/>
                          <a:ea typeface="Calibri" charset="0"/>
                          <a:cs typeface="Calibri" charset="0"/>
                          <a:sym typeface="Lato"/>
                        </a:rPr>
                        <a:t>Delayed symptoms of cough (with or without blood), </a:t>
                      </a:r>
                      <a:r>
                        <a:rPr lang="en-US" sz="2133" dirty="0" err="1">
                          <a:latin typeface="Calibri" charset="0"/>
                          <a:ea typeface="Calibri" charset="0"/>
                          <a:cs typeface="Calibri" charset="0"/>
                          <a:sym typeface="Lato"/>
                        </a:rPr>
                        <a:t>tachypnoea</a:t>
                      </a:r>
                      <a:r>
                        <a:rPr lang="en-US" sz="2133" dirty="0">
                          <a:latin typeface="Calibri" charset="0"/>
                          <a:ea typeface="Calibri" charset="0"/>
                          <a:cs typeface="Calibri" charset="0"/>
                          <a:sym typeface="Lato"/>
                        </a:rPr>
                        <a:t>, hypoxia or chest pain </a:t>
                      </a:r>
                      <a:endParaRPr lang="en" sz="2133" dirty="0">
                        <a:latin typeface="Lato"/>
                        <a:ea typeface="Lato"/>
                        <a:cs typeface="Lato"/>
                        <a:sym typeface="Lato"/>
                      </a:endParaRPr>
                    </a:p>
                    <a:p>
                      <a:pPr marL="342900" lvl="0" indent="-342900">
                        <a:buFont typeface="Arial" charset="0"/>
                        <a:buChar char="•"/>
                      </a:pPr>
                      <a:r>
                        <a:rPr lang="en-US" sz="2200" dirty="0">
                          <a:latin typeface="Calibri" charset="0"/>
                          <a:ea typeface="Calibri" charset="0"/>
                          <a:cs typeface="Calibri" charset="0"/>
                        </a:rPr>
                        <a:t>Abdominal pain, nausea or vomiting (with or without blood)</a:t>
                      </a:r>
                    </a:p>
                    <a:p>
                      <a:pPr marL="342900" lvl="0" indent="-342900">
                        <a:buFont typeface="Arial" charset="0"/>
                        <a:buChar char="•"/>
                      </a:pPr>
                      <a:r>
                        <a:rPr lang="en-US" sz="2200" dirty="0">
                          <a:latin typeface="Calibri" charset="0"/>
                          <a:ea typeface="Calibri" charset="0"/>
                          <a:cs typeface="Calibri" charset="0"/>
                        </a:rPr>
                        <a:t>Tympanic membrane rupture, hearing loss, ringing in ears, pain or ear bleeding</a:t>
                      </a:r>
                    </a:p>
                    <a:p>
                      <a:pPr marL="342900" lvl="0" indent="-342900">
                        <a:buFont typeface="Arial" charset="0"/>
                        <a:buChar char="•"/>
                      </a:pPr>
                      <a:r>
                        <a:rPr lang="en-US" sz="2200" dirty="0">
                          <a:latin typeface="Calibri" charset="0"/>
                          <a:ea typeface="Calibri" charset="0"/>
                          <a:cs typeface="Calibri" charset="0"/>
                        </a:rPr>
                        <a:t>Burns</a:t>
                      </a:r>
                    </a:p>
                    <a:p>
                      <a:pPr marL="342900" lvl="0" indent="-342900">
                        <a:buFont typeface="Arial" charset="0"/>
                        <a:buChar char="•"/>
                      </a:pPr>
                      <a:r>
                        <a:rPr lang="en-US" sz="2200" dirty="0">
                          <a:latin typeface="Calibri" charset="0"/>
                          <a:ea typeface="Calibri" charset="0"/>
                          <a:cs typeface="Calibri" charset="0"/>
                        </a:rPr>
                        <a:t>Exposure to toxins</a:t>
                      </a:r>
                    </a:p>
                    <a:p>
                      <a:pPr marL="342900" lvl="0" indent="-342900">
                        <a:buFont typeface="Arial" charset="0"/>
                        <a:buChar char="•"/>
                      </a:pPr>
                      <a:r>
                        <a:rPr lang="en-US" sz="2200" dirty="0">
                          <a:latin typeface="Calibri" charset="0"/>
                          <a:ea typeface="Calibri" charset="0"/>
                          <a:cs typeface="Calibri" charset="0"/>
                        </a:rPr>
                        <a:t>Other injuries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200" dirty="0">
                          <a:latin typeface="Calibri" charset="0"/>
                          <a:ea typeface="Calibri" charset="0"/>
                          <a:cs typeface="Calibri" charset="0"/>
                        </a:rPr>
                        <a:t>Examine carefully for pneumothorax</a:t>
                      </a:r>
                    </a:p>
                    <a:p>
                      <a:pPr marL="342900" lvl="0" indent="-342900">
                        <a:buFont typeface="Arial" charset="0"/>
                        <a:buChar char="•"/>
                      </a:pPr>
                      <a:r>
                        <a:rPr lang="en-US" sz="2200" dirty="0">
                          <a:latin typeface="Calibri" charset="0"/>
                          <a:ea typeface="Calibri" charset="0"/>
                          <a:cs typeface="Calibri" charset="0"/>
                        </a:rPr>
                        <a:t>Give OXYGEN if there is difficulty breathing</a:t>
                      </a:r>
                    </a:p>
                    <a:p>
                      <a:pPr marL="342900" lvl="0" indent="-342900">
                        <a:buFont typeface="Arial" charset="0"/>
                        <a:buChar char="•"/>
                      </a:pPr>
                      <a:r>
                        <a:rPr lang="en-US" sz="2200" dirty="0">
                          <a:latin typeface="Calibri" charset="0"/>
                          <a:ea typeface="Calibri" charset="0"/>
                          <a:cs typeface="Calibri" charset="0"/>
                        </a:rPr>
                        <a:t>Update TETANUS if needed</a:t>
                      </a:r>
                    </a:p>
                    <a:p>
                      <a:pPr marL="342900" lvl="0" indent="-342900">
                        <a:buFont typeface="Arial" charset="0"/>
                        <a:buChar char="•"/>
                      </a:pPr>
                      <a:r>
                        <a:rPr lang="en-US" sz="2200" dirty="0">
                          <a:latin typeface="Calibri" charset="0"/>
                          <a:ea typeface="Calibri" charset="0"/>
                          <a:cs typeface="Calibri" charset="0"/>
                        </a:rPr>
                        <a:t>Manage IV FLUIDS for burns by calculating burn area</a:t>
                      </a:r>
                    </a:p>
                    <a:p>
                      <a:pPr marL="342900" lvl="0" indent="-342900">
                        <a:buFont typeface="Arial" charset="0"/>
                        <a:buChar char="•"/>
                      </a:pPr>
                      <a:r>
                        <a:rPr lang="en-US" sz="2200" dirty="0">
                          <a:latin typeface="Calibri" charset="0"/>
                          <a:ea typeface="Calibri" charset="0"/>
                          <a:cs typeface="Calibri" charset="0"/>
                        </a:rPr>
                        <a:t>Dress burns</a:t>
                      </a:r>
                    </a:p>
                    <a:p>
                      <a:pPr marL="342900" lvl="0" indent="-342900">
                        <a:buFont typeface="Arial" charset="0"/>
                        <a:buChar char="•"/>
                      </a:pPr>
                      <a:r>
                        <a:rPr lang="en-US" sz="2200" dirty="0">
                          <a:latin typeface="Calibri" charset="0"/>
                          <a:ea typeface="Calibri" charset="0"/>
                          <a:cs typeface="Calibri" charset="0"/>
                        </a:rPr>
                        <a:t>If the patient has abdominal pain, consider bowel perforation</a:t>
                      </a:r>
                    </a:p>
                    <a:p>
                      <a:pPr marL="800100" lvl="1" indent="-342900">
                        <a:buFont typeface="Arial" charset="0"/>
                        <a:buChar char="•"/>
                      </a:pPr>
                      <a:r>
                        <a:rPr lang="en-US" sz="2200" dirty="0">
                          <a:latin typeface="Calibri" charset="0"/>
                          <a:ea typeface="Calibri" charset="0"/>
                          <a:cs typeface="Calibri" charset="0"/>
                        </a:rPr>
                        <a:t>Give IV FLUIDS</a:t>
                      </a:r>
                    </a:p>
                    <a:p>
                      <a:pPr marL="800100" lvl="1" indent="-342900">
                        <a:buFont typeface="Arial" charset="0"/>
                        <a:buChar char="•"/>
                      </a:pPr>
                      <a:r>
                        <a:rPr lang="en-US" sz="2200" dirty="0">
                          <a:latin typeface="Calibri" charset="0"/>
                          <a:ea typeface="Calibri" charset="0"/>
                          <a:cs typeface="Calibri" charset="0"/>
                        </a:rPr>
                        <a:t>Plan for rapid HANDOVER/TRANSFER for surgery </a:t>
                      </a:r>
                    </a:p>
                    <a:p>
                      <a:pPr lvl="1"/>
                      <a:endParaRPr lang="en-US" sz="22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46775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6771"/>
            <a:ext cx="10268415" cy="5530192"/>
          </a:xfrm>
        </p:spPr>
        <p:txBody>
          <a:bodyPr>
            <a:normAutofit/>
          </a:bodyPr>
          <a:lstStyle/>
          <a:p>
            <a:pPr marL="0" indent="0">
              <a:buNone/>
            </a:pPr>
            <a:r>
              <a:rPr lang="en-US" sz="3500" dirty="0"/>
              <a:t>An explosive blast causes injuries in three ways:</a:t>
            </a:r>
          </a:p>
          <a:p>
            <a:pPr marL="0" indent="0">
              <a:buNone/>
            </a:pPr>
            <a:endParaRPr lang="en-US" sz="3500" dirty="0"/>
          </a:p>
          <a:p>
            <a:pPr marL="514350" indent="-514350">
              <a:buFont typeface="+mj-lt"/>
              <a:buAutoNum type="arabicPeriod"/>
            </a:pPr>
            <a:r>
              <a:rPr lang="en-US" sz="3500" dirty="0"/>
              <a:t>Visible injuries from shrapnel or burns from heat or chemicals released</a:t>
            </a:r>
          </a:p>
          <a:p>
            <a:pPr marL="514350" indent="-514350">
              <a:buFont typeface="+mj-lt"/>
              <a:buAutoNum type="arabicPeriod"/>
            </a:pPr>
            <a:r>
              <a:rPr lang="en-US" sz="3500" dirty="0"/>
              <a:t>Internal injuries from the change in pressure caused by the blast.</a:t>
            </a:r>
          </a:p>
          <a:p>
            <a:pPr lvl="1"/>
            <a:r>
              <a:rPr lang="en-US" sz="3500" dirty="0"/>
              <a:t>Commonly the stomach, bowel, lungs and ears</a:t>
            </a:r>
          </a:p>
          <a:p>
            <a:pPr marL="514350" indent="-514350">
              <a:buFont typeface="+mj-lt"/>
              <a:buAutoNum type="arabicPeriod"/>
            </a:pPr>
            <a:r>
              <a:rPr lang="en-US" sz="3500" dirty="0"/>
              <a:t>Additional blunt injuries that result when the body is thrown from the blast </a:t>
            </a:r>
          </a:p>
          <a:p>
            <a:endParaRPr lang="en-US" sz="3500" dirty="0"/>
          </a:p>
        </p:txBody>
      </p:sp>
      <p:sp>
        <p:nvSpPr>
          <p:cNvPr id="5" name="Rectangle 4"/>
          <p:cNvSpPr/>
          <p:nvPr/>
        </p:nvSpPr>
        <p:spPr>
          <a:xfrm>
            <a:off x="10727473" y="1082467"/>
            <a:ext cx="1554480" cy="4324261"/>
          </a:xfrm>
          <a:prstGeom prst="rect">
            <a:avLst/>
          </a:prstGeom>
          <a:noFill/>
        </p:spPr>
        <p:txBody>
          <a:bodyPr wrap="square" lIns="91440" tIns="45720" rIns="91440" bIns="45720">
            <a:spAutoFit/>
          </a:bodyPr>
          <a:lstStyle/>
          <a:p>
            <a:pPr algn="ctr"/>
            <a:r>
              <a:rPr lang="en-US" sz="275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93736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65125"/>
            <a:ext cx="11338560" cy="1325563"/>
          </a:xfrm>
        </p:spPr>
        <p:txBody>
          <a:bodyPr>
            <a:normAutofit/>
          </a:bodyPr>
          <a:lstStyle/>
          <a:p>
            <a:r>
              <a:rPr lang="en-US" sz="4000" dirty="0"/>
              <a:t>Burn Injury</a:t>
            </a:r>
            <a:endParaRPr lang="en-US" sz="4000" dirty="0">
              <a:solidFill>
                <a:srgbClr val="7030A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718332716"/>
              </p:ext>
            </p:extLst>
          </p:nvPr>
        </p:nvGraphicFramePr>
        <p:xfrm>
          <a:off x="426719" y="1397176"/>
          <a:ext cx="11765281" cy="5460824"/>
        </p:xfrm>
        <a:graphic>
          <a:graphicData uri="http://schemas.openxmlformats.org/drawingml/2006/table">
            <a:tbl>
              <a:tblPr firstRow="1" bandRow="1">
                <a:tableStyleId>{2D5ABB26-0587-4C30-8999-92F81FD0307C}</a:tableStyleId>
              </a:tblPr>
              <a:tblGrid>
                <a:gridCol w="5067015">
                  <a:extLst>
                    <a:ext uri="{9D8B030D-6E8A-4147-A177-3AD203B41FA5}">
                      <a16:colId xmlns:a16="http://schemas.microsoft.com/office/drawing/2014/main" val="20000"/>
                    </a:ext>
                  </a:extLst>
                </a:gridCol>
                <a:gridCol w="6698266">
                  <a:extLst>
                    <a:ext uri="{9D8B030D-6E8A-4147-A177-3AD203B41FA5}">
                      <a16:colId xmlns:a16="http://schemas.microsoft.com/office/drawing/2014/main" val="20001"/>
                    </a:ext>
                  </a:extLst>
                </a:gridCol>
              </a:tblGrid>
              <a:tr h="466737">
                <a:tc>
                  <a:txBody>
                    <a:bodyPr/>
                    <a:lstStyle/>
                    <a:p>
                      <a:pPr algn="ctr"/>
                      <a:r>
                        <a:rPr lang="en-US" sz="2400" dirty="0">
                          <a:latin typeface="Calibri" charset="0"/>
                          <a:ea typeface="Calibri" charset="0"/>
                          <a:cs typeface="Calibri" charset="0"/>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charset="0"/>
                          <a:ea typeface="Calibri" charset="0"/>
                          <a:cs typeface="Calibri" charset="0"/>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94087">
                <a:tc>
                  <a:txBody>
                    <a:bodyPr/>
                    <a:lstStyle/>
                    <a:p>
                      <a:pPr marL="342900" lvl="0" indent="-342900">
                        <a:buFont typeface="Arial" charset="0"/>
                        <a:buChar char="•"/>
                      </a:pPr>
                      <a:r>
                        <a:rPr lang="en-US" sz="2200" dirty="0">
                          <a:latin typeface="Calibri" charset="0"/>
                          <a:ea typeface="Calibri" charset="0"/>
                          <a:cs typeface="Calibri" charset="0"/>
                        </a:rPr>
                        <a:t>Skin </a:t>
                      </a:r>
                      <a:r>
                        <a:rPr lang="en-US" sz="2200" dirty="0" err="1">
                          <a:latin typeface="Calibri" charset="0"/>
                          <a:ea typeface="Calibri" charset="0"/>
                          <a:cs typeface="Calibri" charset="0"/>
                        </a:rPr>
                        <a:t>colour</a:t>
                      </a:r>
                      <a:r>
                        <a:rPr lang="en-US" sz="2200" dirty="0">
                          <a:latin typeface="Calibri" charset="0"/>
                          <a:ea typeface="Calibri" charset="0"/>
                          <a:cs typeface="Calibri" charset="0"/>
                        </a:rPr>
                        <a:t> can range from pink, red, pale or black depending on depth of burn</a:t>
                      </a:r>
                    </a:p>
                    <a:p>
                      <a:pPr marL="342900" lvl="0" indent="-342900">
                        <a:buFont typeface="Arial" charset="0"/>
                        <a:buChar char="•"/>
                      </a:pPr>
                      <a:r>
                        <a:rPr lang="en-US" sz="2200" dirty="0">
                          <a:latin typeface="Calibri" charset="0"/>
                          <a:ea typeface="Calibri" charset="0"/>
                          <a:cs typeface="Calibri" charset="0"/>
                        </a:rPr>
                        <a:t>Signs of inhalation injury: </a:t>
                      </a:r>
                    </a:p>
                    <a:p>
                      <a:pPr marL="800100" lvl="1" indent="-342900">
                        <a:buFont typeface="Arial" charset="0"/>
                        <a:buChar char="•"/>
                      </a:pPr>
                      <a:r>
                        <a:rPr lang="en-US" sz="2200" dirty="0">
                          <a:latin typeface="Calibri" charset="0"/>
                          <a:ea typeface="Calibri" charset="0"/>
                          <a:cs typeface="Calibri" charset="0"/>
                        </a:rPr>
                        <a:t>Soot (ash) or signed (burned) nasal hairs</a:t>
                      </a:r>
                    </a:p>
                    <a:p>
                      <a:pPr marL="800100" lvl="1" indent="-342900">
                        <a:buFont typeface="Arial" charset="0"/>
                        <a:buChar char="•"/>
                      </a:pPr>
                      <a:r>
                        <a:rPr lang="en-US" sz="2200" dirty="0">
                          <a:latin typeface="Calibri" charset="0"/>
                          <a:ea typeface="Calibri" charset="0"/>
                          <a:cs typeface="Calibri" charset="0"/>
                        </a:rPr>
                        <a:t>Swelling to lips or mouth</a:t>
                      </a:r>
                    </a:p>
                    <a:p>
                      <a:pPr marL="800100" lvl="1" indent="-342900">
                        <a:buFont typeface="Arial" charset="0"/>
                        <a:buChar char="•"/>
                      </a:pPr>
                      <a:r>
                        <a:rPr lang="en-US" sz="2200" dirty="0">
                          <a:latin typeface="Calibri" charset="0"/>
                          <a:ea typeface="Calibri" charset="0"/>
                          <a:cs typeface="Calibri" charset="0"/>
                        </a:rPr>
                        <a:t>Voice changes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100" dirty="0">
                          <a:latin typeface="Calibri" charset="0"/>
                          <a:ea typeface="Calibri" charset="0"/>
                          <a:cs typeface="Calibri" charset="0"/>
                        </a:rPr>
                        <a:t>MONITOR for airway obstruction</a:t>
                      </a:r>
                    </a:p>
                    <a:p>
                      <a:pPr marL="342900" lvl="0" indent="-342900">
                        <a:buFont typeface="Arial" charset="0"/>
                        <a:buChar char="•"/>
                      </a:pPr>
                      <a:r>
                        <a:rPr lang="en-US" sz="2100" dirty="0">
                          <a:latin typeface="Calibri" charset="0"/>
                          <a:ea typeface="Calibri" charset="0"/>
                          <a:cs typeface="Calibri" charset="0"/>
                        </a:rPr>
                        <a:t>Give IV FLUIDS according</a:t>
                      </a:r>
                      <a:r>
                        <a:rPr lang="en-US" sz="2100" baseline="0" dirty="0">
                          <a:latin typeface="Calibri" charset="0"/>
                          <a:ea typeface="Calibri" charset="0"/>
                          <a:cs typeface="Calibri" charset="0"/>
                        </a:rPr>
                        <a:t> to burn area and depth</a:t>
                      </a:r>
                      <a:endParaRPr lang="en-US" sz="2100" dirty="0">
                        <a:latin typeface="Calibri" charset="0"/>
                        <a:ea typeface="Calibri" charset="0"/>
                        <a:cs typeface="Calibri" charset="0"/>
                      </a:endParaRPr>
                    </a:p>
                    <a:p>
                      <a:pPr marL="342900" lvl="0" indent="-342900">
                        <a:buFont typeface="Arial" charset="0"/>
                        <a:buChar char="•"/>
                      </a:pPr>
                      <a:r>
                        <a:rPr lang="en-US" sz="2100" dirty="0">
                          <a:latin typeface="Calibri" charset="0"/>
                          <a:ea typeface="Calibri" charset="0"/>
                          <a:cs typeface="Calibri" charset="0"/>
                        </a:rPr>
                        <a:t>Give TETANUS</a:t>
                      </a:r>
                    </a:p>
                    <a:p>
                      <a:pPr marL="342900" lvl="0" indent="-342900">
                        <a:buFont typeface="Arial" charset="0"/>
                        <a:buChar char="•"/>
                      </a:pPr>
                      <a:r>
                        <a:rPr lang="en-US" sz="2100" dirty="0">
                          <a:latin typeface="Calibri" charset="0"/>
                          <a:ea typeface="Calibri" charset="0"/>
                          <a:cs typeface="Calibri" charset="0"/>
                        </a:rPr>
                        <a:t>Give PAIN RELIEF</a:t>
                      </a:r>
                    </a:p>
                    <a:p>
                      <a:pPr marL="342900" lvl="0" indent="-342900">
                        <a:buFont typeface="Arial" charset="0"/>
                        <a:buChar char="•"/>
                      </a:pPr>
                      <a:r>
                        <a:rPr lang="en-US" sz="2100" dirty="0">
                          <a:latin typeface="Calibri" charset="0"/>
                          <a:ea typeface="Calibri" charset="0"/>
                          <a:cs typeface="Calibri" charset="0"/>
                        </a:rPr>
                        <a:t>Remove all jewelry </a:t>
                      </a:r>
                    </a:p>
                    <a:p>
                      <a:pPr marL="342900" lvl="0" indent="-342900">
                        <a:buFont typeface="Arial" charset="0"/>
                        <a:buChar char="•"/>
                      </a:pPr>
                      <a:r>
                        <a:rPr lang="en-US" sz="2100" dirty="0">
                          <a:latin typeface="Calibri" charset="0"/>
                          <a:ea typeface="Calibri" charset="0"/>
                          <a:cs typeface="Calibri" charset="0"/>
                        </a:rPr>
                        <a:t>CLEAN and DRESS all wounds carefully</a:t>
                      </a:r>
                    </a:p>
                    <a:p>
                      <a:pPr marL="742950" lvl="1" indent="-285750">
                        <a:buFont typeface="Arial" charset="0"/>
                        <a:buChar char="•"/>
                      </a:pPr>
                      <a:r>
                        <a:rPr lang="en-US" sz="2100" dirty="0">
                          <a:latin typeface="Calibri" charset="0"/>
                          <a:ea typeface="Calibri" charset="0"/>
                          <a:cs typeface="Calibri" charset="0"/>
                        </a:rPr>
                        <a:t>Burns are high risk for infection</a:t>
                      </a:r>
                    </a:p>
                    <a:p>
                      <a:pPr marL="285750" lvl="0" indent="-285750">
                        <a:buFont typeface="Arial" charset="0"/>
                        <a:buChar char="•"/>
                      </a:pPr>
                      <a:r>
                        <a:rPr lang="en-US" sz="2100" dirty="0">
                          <a:latin typeface="Calibri" charset="0"/>
                          <a:ea typeface="Calibri" charset="0"/>
                          <a:cs typeface="Calibri" charset="0"/>
                        </a:rPr>
                        <a:t>Plan</a:t>
                      </a:r>
                      <a:r>
                        <a:rPr lang="en-US" sz="2100" baseline="0" dirty="0">
                          <a:latin typeface="Calibri" charset="0"/>
                          <a:ea typeface="Calibri" charset="0"/>
                          <a:cs typeface="Calibri" charset="0"/>
                        </a:rPr>
                        <a:t> for rapid HANDOVER/TRANSFER if the following:</a:t>
                      </a:r>
                    </a:p>
                    <a:p>
                      <a:pPr marL="742950" lvl="1" indent="-285750">
                        <a:buFont typeface="Arial" charset="0"/>
                        <a:buChar char="•"/>
                      </a:pPr>
                      <a:r>
                        <a:rPr lang="en-US" sz="2100" dirty="0">
                          <a:latin typeface="Calibri" charset="0"/>
                          <a:ea typeface="Calibri" charset="0"/>
                          <a:cs typeface="Calibri" charset="0"/>
                        </a:rPr>
                        <a:t>Serious burns to &gt;15%</a:t>
                      </a:r>
                      <a:r>
                        <a:rPr lang="en-US" sz="2100" baseline="0" dirty="0">
                          <a:latin typeface="Calibri" charset="0"/>
                          <a:ea typeface="Calibri" charset="0"/>
                          <a:cs typeface="Calibri" charset="0"/>
                        </a:rPr>
                        <a:t> of the body</a:t>
                      </a:r>
                    </a:p>
                    <a:p>
                      <a:pPr marL="742950" lvl="1" indent="-285750">
                        <a:buFont typeface="Arial" charset="0"/>
                        <a:buChar char="•"/>
                      </a:pPr>
                      <a:r>
                        <a:rPr lang="en-US" sz="2100" baseline="0" dirty="0">
                          <a:latin typeface="Calibri" charset="0"/>
                          <a:ea typeface="Calibri" charset="0"/>
                          <a:cs typeface="Calibri" charset="0"/>
                        </a:rPr>
                        <a:t>Burns to hands, face, groin, joints or circumferential burns</a:t>
                      </a:r>
                    </a:p>
                    <a:p>
                      <a:pPr marL="742950" lvl="1" indent="-285750">
                        <a:buFont typeface="Arial" charset="0"/>
                        <a:buChar char="•"/>
                      </a:pPr>
                      <a:r>
                        <a:rPr lang="en-US" sz="2100" baseline="0" dirty="0">
                          <a:latin typeface="Calibri" charset="0"/>
                          <a:ea typeface="Calibri" charset="0"/>
                          <a:cs typeface="Calibri" charset="0"/>
                        </a:rPr>
                        <a:t>Inhalation injury</a:t>
                      </a:r>
                    </a:p>
                    <a:p>
                      <a:pPr marL="742950" lvl="1" indent="-285750">
                        <a:buFont typeface="Arial" charset="0"/>
                        <a:buChar char="•"/>
                      </a:pPr>
                      <a:r>
                        <a:rPr lang="en-US" sz="2100" baseline="0" dirty="0">
                          <a:latin typeface="Calibri" charset="0"/>
                          <a:ea typeface="Calibri" charset="0"/>
                          <a:cs typeface="Calibri" charset="0"/>
                        </a:rPr>
                        <a:t>Burns with other trauma</a:t>
                      </a:r>
                    </a:p>
                    <a:p>
                      <a:pPr marL="742950" lvl="1" indent="-285750">
                        <a:buFont typeface="Arial" charset="0"/>
                        <a:buChar char="•"/>
                      </a:pPr>
                      <a:r>
                        <a:rPr lang="en-US" sz="2100" baseline="0" dirty="0">
                          <a:latin typeface="Calibri" charset="0"/>
                          <a:ea typeface="Calibri" charset="0"/>
                          <a:cs typeface="Calibri" charset="0"/>
                        </a:rPr>
                        <a:t>Burns in very young or elderly</a:t>
                      </a:r>
                    </a:p>
                    <a:p>
                      <a:pPr marL="742950" lvl="1" indent="-285750">
                        <a:buFont typeface="Arial" charset="0"/>
                        <a:buChar char="•"/>
                      </a:pPr>
                      <a:r>
                        <a:rPr lang="en-US" sz="2100" baseline="0" dirty="0">
                          <a:latin typeface="Calibri" charset="0"/>
                          <a:ea typeface="Calibri" charset="0"/>
                          <a:cs typeface="Calibri" charset="0"/>
                        </a:rPr>
                        <a:t>Significant pre-burn illness</a:t>
                      </a:r>
                      <a:endParaRPr lang="en-US" sz="2100" dirty="0">
                        <a:latin typeface="Calibri" charset="0"/>
                        <a:ea typeface="Calibri"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8944044" y="5070557"/>
            <a:ext cx="1554480" cy="1246495"/>
          </a:xfrm>
          <a:prstGeom prst="rect">
            <a:avLst/>
          </a:prstGeom>
          <a:noFill/>
        </p:spPr>
        <p:txBody>
          <a:bodyPr wrap="square" lIns="91440" tIns="45720" rIns="91440" bIns="45720">
            <a:spAutoFit/>
          </a:bodyPr>
          <a:lstStyle/>
          <a:p>
            <a:pPr algn="ctr"/>
            <a:r>
              <a:rPr lang="en-US" sz="75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14631766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9467" y="596537"/>
            <a:ext cx="4201987" cy="5313196"/>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3809" y="757403"/>
            <a:ext cx="4767398" cy="4991463"/>
          </a:xfrm>
          <a:prstGeom prst="rect">
            <a:avLst/>
          </a:prstGeom>
        </p:spPr>
      </p:pic>
    </p:spTree>
    <p:extLst>
      <p:ext uri="{BB962C8B-B14F-4D97-AF65-F5344CB8AC3E}">
        <p14:creationId xmlns:p14="http://schemas.microsoft.com/office/powerpoint/2010/main" val="6371448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Workbook Question 5</a:t>
            </a:r>
          </a:p>
        </p:txBody>
      </p:sp>
      <p:sp>
        <p:nvSpPr>
          <p:cNvPr id="3" name="Content Placeholder 2"/>
          <p:cNvSpPr>
            <a:spLocks noGrp="1"/>
          </p:cNvSpPr>
          <p:nvPr>
            <p:ph idx="1"/>
          </p:nvPr>
        </p:nvSpPr>
        <p:spPr>
          <a:xfrm>
            <a:off x="838200" y="1502229"/>
            <a:ext cx="8897199" cy="4674734"/>
          </a:xfrm>
        </p:spPr>
        <p:txBody>
          <a:bodyPr/>
          <a:lstStyle/>
          <a:p>
            <a:pPr marL="0" indent="0">
              <a:buNone/>
            </a:pPr>
            <a:r>
              <a:rPr lang="en-US" dirty="0"/>
              <a:t>Using the workbook section above, list what you would DO to manage the following injuries </a:t>
            </a:r>
          </a:p>
          <a:p>
            <a:pPr marL="0" indent="0">
              <a:buNone/>
            </a:pPr>
            <a:endParaRPr lang="en-US" dirty="0"/>
          </a:p>
          <a:p>
            <a:pPr marL="514350" indent="-514350">
              <a:buAutoNum type="arabicPeriod"/>
            </a:pPr>
            <a:r>
              <a:rPr lang="en-US" dirty="0"/>
              <a:t>Pelvic Fracture</a:t>
            </a:r>
          </a:p>
          <a:p>
            <a:pPr marL="514350" indent="-514350">
              <a:buAutoNum type="arabicPeriod"/>
            </a:pPr>
            <a:endParaRPr lang="en-US" dirty="0"/>
          </a:p>
          <a:p>
            <a:pPr marL="514350" indent="-514350">
              <a:buAutoNum type="arabicPeriod"/>
            </a:pPr>
            <a:r>
              <a:rPr lang="en-US" dirty="0"/>
              <a:t>Burn injury in an adult</a:t>
            </a:r>
          </a:p>
          <a:p>
            <a:pPr marL="514350" indent="-514350">
              <a:buAutoNum type="arabicPeriod"/>
            </a:pPr>
            <a:endParaRPr lang="en-US" dirty="0"/>
          </a:p>
          <a:p>
            <a:pPr marL="514350" indent="-514350">
              <a:buAutoNum type="arabicPeriod"/>
            </a:pPr>
            <a:r>
              <a:rPr lang="en-US" dirty="0"/>
              <a:t>Abdominal injury</a:t>
            </a:r>
          </a:p>
        </p:txBody>
      </p:sp>
      <p:pic>
        <p:nvPicPr>
          <p:cNvPr id="5" name="Picture 4"/>
          <p:cNvPicPr>
            <a:picLocks noChangeAspect="1"/>
          </p:cNvPicPr>
          <p:nvPr/>
        </p:nvPicPr>
        <p:blipFill>
          <a:blip r:embed="rId3"/>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16233423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Considerations: Pregnant Trauma</a:t>
            </a:r>
            <a:endParaRPr lang="en-US" dirty="0">
              <a:solidFill>
                <a:srgbClr val="7030A0"/>
              </a:solidFill>
            </a:endParaRPr>
          </a:p>
        </p:txBody>
      </p:sp>
      <p:sp>
        <p:nvSpPr>
          <p:cNvPr id="3" name="Content Placeholder 2"/>
          <p:cNvSpPr>
            <a:spLocks noGrp="1"/>
          </p:cNvSpPr>
          <p:nvPr>
            <p:ph idx="1"/>
          </p:nvPr>
        </p:nvSpPr>
        <p:spPr>
          <a:xfrm>
            <a:off x="838200" y="1825625"/>
            <a:ext cx="9105900" cy="4351338"/>
          </a:xfrm>
        </p:spPr>
        <p:txBody>
          <a:bodyPr>
            <a:normAutofit/>
          </a:bodyPr>
          <a:lstStyle/>
          <a:p>
            <a:r>
              <a:rPr lang="en-US" dirty="0"/>
              <a:t>Any female trauma patient between the ages of 10-50 years old should have a  pregnancy test</a:t>
            </a:r>
          </a:p>
          <a:p>
            <a:r>
              <a:rPr lang="en-US" dirty="0"/>
              <a:t>Pregnancy causes many changes in maternal physiology</a:t>
            </a:r>
          </a:p>
          <a:p>
            <a:pPr lvl="1"/>
            <a:r>
              <a:rPr lang="en-US" dirty="0"/>
              <a:t>Even minor trauma may result in harm to the mother and fetus</a:t>
            </a:r>
          </a:p>
          <a:p>
            <a:pPr lvl="1"/>
            <a:r>
              <a:rPr lang="en-US" dirty="0"/>
              <a:t>Women in their third trimester are at risk for placental abruption, uterine rupture and premature </a:t>
            </a:r>
            <a:r>
              <a:rPr lang="en-US" dirty="0" err="1"/>
              <a:t>labour</a:t>
            </a:r>
            <a:endParaRPr lang="en-US" dirty="0"/>
          </a:p>
          <a:p>
            <a:r>
              <a:rPr lang="en-US" dirty="0"/>
              <a:t>Keeping the mother alive is the best way to keep the baby alive</a:t>
            </a:r>
          </a:p>
          <a:p>
            <a:r>
              <a:rPr lang="en-US" dirty="0"/>
              <a:t>When taking your SAMPLE history ask about gestational age and any pregnancy complications </a:t>
            </a:r>
          </a:p>
          <a:p>
            <a:endParaRPr lang="en-US" dirty="0"/>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44100" y="783770"/>
            <a:ext cx="2039761" cy="2612571"/>
          </a:xfrm>
          <a:prstGeom prst="rect">
            <a:avLst/>
          </a:prstGeom>
        </p:spPr>
      </p:pic>
    </p:spTree>
    <p:extLst>
      <p:ext uri="{BB962C8B-B14F-4D97-AF65-F5344CB8AC3E}">
        <p14:creationId xmlns:p14="http://schemas.microsoft.com/office/powerpoint/2010/main" val="3754063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Considerations: Pregnant Trauma</a:t>
            </a:r>
            <a:endParaRPr lang="en-US" dirty="0">
              <a:solidFill>
                <a:srgbClr val="7030A0"/>
              </a:solidFill>
            </a:endParaRPr>
          </a:p>
        </p:txBody>
      </p:sp>
      <p:sp>
        <p:nvSpPr>
          <p:cNvPr id="3" name="Content Placeholder 2"/>
          <p:cNvSpPr>
            <a:spLocks noGrp="1"/>
          </p:cNvSpPr>
          <p:nvPr>
            <p:ph idx="1"/>
          </p:nvPr>
        </p:nvSpPr>
        <p:spPr>
          <a:xfrm>
            <a:off x="838199" y="1825625"/>
            <a:ext cx="11032671" cy="4351338"/>
          </a:xfrm>
        </p:spPr>
        <p:txBody>
          <a:bodyPr>
            <a:normAutofit fontScale="92500"/>
          </a:bodyPr>
          <a:lstStyle/>
          <a:p>
            <a:pPr marL="0" indent="0">
              <a:buNone/>
            </a:pPr>
            <a:r>
              <a:rPr lang="en-US" sz="3200" dirty="0"/>
              <a:t>Primary Survey</a:t>
            </a:r>
          </a:p>
          <a:p>
            <a:r>
              <a:rPr lang="en-US" dirty="0"/>
              <a:t>Airway: Pregnancy makes airway obstruction more likely </a:t>
            </a:r>
          </a:p>
          <a:p>
            <a:r>
              <a:rPr lang="en-US" dirty="0"/>
              <a:t>Breathing: Diaphragm is pushed up by the uterus, leaving less lung space</a:t>
            </a:r>
          </a:p>
          <a:p>
            <a:r>
              <a:rPr lang="en-US" dirty="0"/>
              <a:t>Circulation: </a:t>
            </a:r>
            <a:r>
              <a:rPr lang="en-US" b="1" dirty="0"/>
              <a:t>Check</a:t>
            </a:r>
            <a:r>
              <a:rPr lang="en-US" dirty="0"/>
              <a:t> vaginal bleeding. Place patient in LEFT LATERAL POSITION</a:t>
            </a:r>
          </a:p>
          <a:p>
            <a:r>
              <a:rPr lang="en-US" dirty="0"/>
              <a:t>Disability: Always consider eclampsia if seizures </a:t>
            </a:r>
          </a:p>
          <a:p>
            <a:r>
              <a:rPr lang="en-US" dirty="0"/>
              <a:t>Exposure: Keep the patient warm</a:t>
            </a:r>
          </a:p>
          <a:p>
            <a:endParaRPr lang="en-US" dirty="0"/>
          </a:p>
          <a:p>
            <a:pPr marL="0" indent="0">
              <a:buNone/>
            </a:pPr>
            <a:r>
              <a:rPr lang="en-US" dirty="0"/>
              <a:t>Plan for early HANDOVER/TRANSFER to a specialist </a:t>
            </a:r>
            <a:r>
              <a:rPr lang="en-US" dirty="0" err="1"/>
              <a:t>centre</a:t>
            </a:r>
            <a:r>
              <a:rPr lang="en-US" dirty="0"/>
              <a:t> with obstetric care</a:t>
            </a:r>
          </a:p>
          <a:p>
            <a:endParaRPr lang="en-US" dirty="0"/>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1543" y="230188"/>
            <a:ext cx="945747" cy="1211334"/>
          </a:xfrm>
          <a:prstGeom prst="rect">
            <a:avLst/>
          </a:prstGeom>
        </p:spPr>
      </p:pic>
    </p:spTree>
    <p:extLst>
      <p:ext uri="{BB962C8B-B14F-4D97-AF65-F5344CB8AC3E}">
        <p14:creationId xmlns:p14="http://schemas.microsoft.com/office/powerpoint/2010/main" val="19458658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Considerations: Pregnant Trauma</a:t>
            </a:r>
            <a:endParaRPr lang="en-US" dirty="0">
              <a:solidFill>
                <a:srgbClr val="7030A0"/>
              </a:solidFill>
            </a:endParaRPr>
          </a:p>
        </p:txBody>
      </p:sp>
      <p:sp>
        <p:nvSpPr>
          <p:cNvPr id="3" name="Content Placeholder 2"/>
          <p:cNvSpPr>
            <a:spLocks noGrp="1"/>
          </p:cNvSpPr>
          <p:nvPr>
            <p:ph idx="1"/>
          </p:nvPr>
        </p:nvSpPr>
        <p:spPr>
          <a:xfrm>
            <a:off x="838199" y="1825625"/>
            <a:ext cx="11032671" cy="4351338"/>
          </a:xfrm>
        </p:spPr>
        <p:txBody>
          <a:bodyPr>
            <a:normAutofit/>
          </a:bodyPr>
          <a:lstStyle/>
          <a:p>
            <a:pPr marL="0" indent="0">
              <a:buNone/>
            </a:pPr>
            <a:r>
              <a:rPr lang="en-US" sz="3200" dirty="0"/>
              <a:t>Common conditions caused by trauma </a:t>
            </a:r>
          </a:p>
          <a:p>
            <a:r>
              <a:rPr lang="en-US" dirty="0"/>
              <a:t>Preterm (early) </a:t>
            </a:r>
            <a:r>
              <a:rPr lang="en-US" dirty="0" err="1"/>
              <a:t>labour</a:t>
            </a:r>
            <a:endParaRPr lang="en-US" dirty="0"/>
          </a:p>
          <a:p>
            <a:pPr lvl="1"/>
            <a:r>
              <a:rPr lang="en-US" dirty="0"/>
              <a:t>With or without premature rupture of membranes (loss of fluid surrounding the baby)</a:t>
            </a:r>
          </a:p>
          <a:p>
            <a:r>
              <a:rPr lang="en-US" dirty="0"/>
              <a:t>Placental abruption or uterine rupture causing blood loss and shock</a:t>
            </a:r>
          </a:p>
          <a:p>
            <a:r>
              <a:rPr lang="en-US" dirty="0"/>
              <a:t>Seizures/convulsions</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1543" y="230188"/>
            <a:ext cx="945747" cy="1211334"/>
          </a:xfrm>
          <a:prstGeom prst="rect">
            <a:avLst/>
          </a:prstGeom>
        </p:spPr>
      </p:pic>
    </p:spTree>
    <p:extLst>
      <p:ext uri="{BB962C8B-B14F-4D97-AF65-F5344CB8AC3E}">
        <p14:creationId xmlns:p14="http://schemas.microsoft.com/office/powerpoint/2010/main" val="10316867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Considerations: Pregnant Trauma</a:t>
            </a:r>
            <a:endParaRPr lang="en-US" dirty="0">
              <a:solidFill>
                <a:srgbClr val="7030A0"/>
              </a:solidFill>
            </a:endParaRPr>
          </a:p>
        </p:txBody>
      </p:sp>
      <p:sp>
        <p:nvSpPr>
          <p:cNvPr id="3" name="Content Placeholder 2"/>
          <p:cNvSpPr>
            <a:spLocks noGrp="1"/>
          </p:cNvSpPr>
          <p:nvPr>
            <p:ph idx="1"/>
          </p:nvPr>
        </p:nvSpPr>
        <p:spPr>
          <a:xfrm>
            <a:off x="838199" y="1825625"/>
            <a:ext cx="11032671" cy="4351338"/>
          </a:xfrm>
        </p:spPr>
        <p:txBody>
          <a:bodyPr>
            <a:normAutofit/>
          </a:bodyPr>
          <a:lstStyle/>
          <a:p>
            <a:pPr marL="0" indent="0">
              <a:buNone/>
            </a:pPr>
            <a:r>
              <a:rPr lang="en-US" sz="3200" dirty="0"/>
              <a:t>Special management considerations </a:t>
            </a:r>
          </a:p>
          <a:p>
            <a:r>
              <a:rPr lang="en-US" dirty="0"/>
              <a:t>Plan for early HANDOVER/TRANSFER to a specialized unit with obstetric care</a:t>
            </a:r>
          </a:p>
          <a:p>
            <a:r>
              <a:rPr lang="en-US" dirty="0"/>
              <a:t>If the uterus can be felt at the level of the umbilicus this generally indicates that the patient is at least 20 weeks pregnant</a:t>
            </a:r>
          </a:p>
          <a:p>
            <a:r>
              <a:rPr lang="en-US" dirty="0"/>
              <a:t>If greater than 20 weeks, place patient on the left side to prevent compression of inferior vena cava </a:t>
            </a:r>
          </a:p>
          <a:p>
            <a:r>
              <a:rPr lang="en-US" dirty="0"/>
              <a:t>Prepare for neonatal resuscitation as well when trauma occurs in late pregnancy </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1543" y="230188"/>
            <a:ext cx="945747" cy="1211334"/>
          </a:xfrm>
          <a:prstGeom prst="rect">
            <a:avLst/>
          </a:prstGeom>
        </p:spPr>
      </p:pic>
      <p:sp>
        <p:nvSpPr>
          <p:cNvPr id="5" name="Rectangle 4"/>
          <p:cNvSpPr/>
          <p:nvPr/>
        </p:nvSpPr>
        <p:spPr>
          <a:xfrm>
            <a:off x="-298269" y="4801259"/>
            <a:ext cx="1554480" cy="1631216"/>
          </a:xfrm>
          <a:prstGeom prst="rect">
            <a:avLst/>
          </a:prstGeom>
          <a:noFill/>
        </p:spPr>
        <p:txBody>
          <a:bodyPr wrap="square" lIns="91440" tIns="45720" rIns="91440" bIns="45720">
            <a:spAutoFit/>
          </a:bodyPr>
          <a:lstStyle/>
          <a:p>
            <a:pPr algn="ctr"/>
            <a:r>
              <a:rPr lang="en-US" sz="10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p>
        </p:txBody>
      </p:sp>
    </p:spTree>
    <p:extLst>
      <p:ext uri="{BB962C8B-B14F-4D97-AF65-F5344CB8AC3E}">
        <p14:creationId xmlns:p14="http://schemas.microsoft.com/office/powerpoint/2010/main" val="14435396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Workbook Question 6</a:t>
            </a:r>
          </a:p>
        </p:txBody>
      </p:sp>
      <p:sp>
        <p:nvSpPr>
          <p:cNvPr id="3" name="Content Placeholder 2"/>
          <p:cNvSpPr>
            <a:spLocks noGrp="1"/>
          </p:cNvSpPr>
          <p:nvPr>
            <p:ph idx="1"/>
          </p:nvPr>
        </p:nvSpPr>
        <p:spPr>
          <a:xfrm>
            <a:off x="838200" y="1502229"/>
            <a:ext cx="8897199" cy="4674734"/>
          </a:xfrm>
        </p:spPr>
        <p:txBody>
          <a:bodyPr/>
          <a:lstStyle/>
          <a:p>
            <a:pPr marL="0" indent="0">
              <a:buNone/>
            </a:pPr>
            <a:r>
              <a:rPr lang="en-US" dirty="0"/>
              <a:t>Using the workbook section above, list the common conditions in pregnant woman that can be caused by trauma </a:t>
            </a:r>
          </a:p>
          <a:p>
            <a:pPr marL="0" indent="0">
              <a:buNone/>
            </a:pPr>
            <a:endParaRPr lang="en-US" dirty="0"/>
          </a:p>
          <a:p>
            <a:pPr marL="0" indent="0">
              <a:buNone/>
            </a:pPr>
            <a:r>
              <a:rPr lang="en-US" dirty="0"/>
              <a:t>1.</a:t>
            </a:r>
          </a:p>
          <a:p>
            <a:pPr marL="0" indent="0">
              <a:buNone/>
            </a:pPr>
            <a:r>
              <a:rPr lang="en-US" dirty="0"/>
              <a:t>2.</a:t>
            </a:r>
          </a:p>
          <a:p>
            <a:pPr marL="0" indent="0">
              <a:buNone/>
            </a:pPr>
            <a:r>
              <a:rPr lang="en-US" dirty="0"/>
              <a:t>3.</a:t>
            </a:r>
          </a:p>
          <a:p>
            <a:pPr marL="0" indent="0">
              <a:buNone/>
            </a:pPr>
            <a:r>
              <a:rPr lang="en-US" dirty="0"/>
              <a:t>4. </a:t>
            </a:r>
          </a:p>
          <a:p>
            <a:pPr marL="0" indent="0">
              <a:buNone/>
            </a:pPr>
            <a:r>
              <a:rPr lang="en-US" dirty="0"/>
              <a:t>5. </a:t>
            </a:r>
          </a:p>
        </p:txBody>
      </p:sp>
      <p:pic>
        <p:nvPicPr>
          <p:cNvPr id="5" name="Picture 4"/>
          <p:cNvPicPr>
            <a:picLocks noChangeAspect="1"/>
          </p:cNvPicPr>
          <p:nvPr/>
        </p:nvPicPr>
        <p:blipFill>
          <a:blip r:embed="rId3"/>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30588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70" y="365125"/>
            <a:ext cx="9392030" cy="1325563"/>
          </a:xfrm>
        </p:spPr>
        <p:txBody>
          <a:bodyPr/>
          <a:lstStyle/>
          <a:p>
            <a:r>
              <a:rPr lang="en-US" dirty="0"/>
              <a:t>Introduction: Trauma Primary Survey</a:t>
            </a:r>
          </a:p>
        </p:txBody>
      </p:sp>
      <p:sp>
        <p:nvSpPr>
          <p:cNvPr id="3" name="Content Placeholder 2"/>
          <p:cNvSpPr>
            <a:spLocks noGrp="1"/>
          </p:cNvSpPr>
          <p:nvPr>
            <p:ph idx="1"/>
          </p:nvPr>
        </p:nvSpPr>
        <p:spPr>
          <a:xfrm>
            <a:off x="838200" y="2400299"/>
            <a:ext cx="10515600" cy="3776663"/>
          </a:xfrm>
        </p:spPr>
        <p:txBody>
          <a:bodyPr>
            <a:normAutofit/>
          </a:bodyPr>
          <a:lstStyle/>
          <a:p>
            <a:pPr marL="0" indent="0">
              <a:buNone/>
            </a:pPr>
            <a:r>
              <a:rPr lang="en-US" sz="3000" dirty="0"/>
              <a:t>ABCDE Approach should be done within the first 5 minutes and repeated anytime the patient’s condition worsens</a:t>
            </a:r>
          </a:p>
          <a:p>
            <a:pPr marL="0" indent="0">
              <a:buNone/>
            </a:pPr>
            <a:endParaRPr lang="en-US" sz="3000" dirty="0"/>
          </a:p>
          <a:p>
            <a:pPr marL="0" indent="0">
              <a:buNone/>
            </a:pPr>
            <a:endParaRPr lang="en-US" sz="3000" dirty="0"/>
          </a:p>
          <a:p>
            <a:pPr marL="0" indent="0">
              <a:buNone/>
            </a:pPr>
            <a:r>
              <a:rPr lang="en-US" sz="3000" dirty="0"/>
              <a:t>Always suspect head and spine injury in a patient with altered mental status </a:t>
            </a:r>
          </a:p>
        </p:txBody>
      </p:sp>
      <p:pic>
        <p:nvPicPr>
          <p:cNvPr id="5" name="Picture 4"/>
          <p:cNvPicPr>
            <a:picLocks noChangeAspect="1"/>
          </p:cNvPicPr>
          <p:nvPr/>
        </p:nvPicPr>
        <p:blipFill>
          <a:blip r:embed="rId3"/>
          <a:stretch>
            <a:fillRect/>
          </a:stretch>
        </p:blipFill>
        <p:spPr>
          <a:xfrm>
            <a:off x="693584" y="445974"/>
            <a:ext cx="1268186" cy="1235668"/>
          </a:xfrm>
          <a:prstGeom prst="rect">
            <a:avLst/>
          </a:prstGeom>
        </p:spPr>
      </p:pic>
    </p:spTree>
    <p:extLst>
      <p:ext uri="{BB962C8B-B14F-4D97-AF65-F5344CB8AC3E}">
        <p14:creationId xmlns:p14="http://schemas.microsoft.com/office/powerpoint/2010/main" val="1457812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Considerations: Paediatric Trauma</a:t>
            </a:r>
            <a:endParaRPr lang="en-US" dirty="0">
              <a:solidFill>
                <a:srgbClr val="7030A0"/>
              </a:solidFill>
            </a:endParaRPr>
          </a:p>
        </p:txBody>
      </p:sp>
      <p:sp>
        <p:nvSpPr>
          <p:cNvPr id="3" name="Content Placeholder 2"/>
          <p:cNvSpPr>
            <a:spLocks noGrp="1"/>
          </p:cNvSpPr>
          <p:nvPr>
            <p:ph idx="1"/>
          </p:nvPr>
        </p:nvSpPr>
        <p:spPr>
          <a:xfrm>
            <a:off x="838200" y="1825625"/>
            <a:ext cx="9105900" cy="4351338"/>
          </a:xfrm>
        </p:spPr>
        <p:txBody>
          <a:bodyPr>
            <a:normAutofit/>
          </a:bodyPr>
          <a:lstStyle/>
          <a:p>
            <a:endParaRPr lang="en-US" dirty="0"/>
          </a:p>
          <a:p>
            <a:endParaRPr lang="en-US" dirty="0"/>
          </a:p>
          <a:p>
            <a:endParaRPr lang="en-US" dirty="0"/>
          </a:p>
        </p:txBody>
      </p:sp>
      <p:sp>
        <p:nvSpPr>
          <p:cNvPr id="5" name="Content Placeholder 2"/>
          <p:cNvSpPr txBox="1">
            <a:spLocks/>
          </p:cNvSpPr>
          <p:nvPr/>
        </p:nvSpPr>
        <p:spPr>
          <a:xfrm>
            <a:off x="990599" y="1978025"/>
            <a:ext cx="107496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Children can look well for a long time before deteriorating quickly</a:t>
            </a:r>
          </a:p>
          <a:p>
            <a:r>
              <a:rPr lang="en-US" dirty="0"/>
              <a:t>They have different injury patterns</a:t>
            </a:r>
          </a:p>
          <a:p>
            <a:pPr lvl="1"/>
            <a:r>
              <a:rPr lang="en-US" dirty="0"/>
              <a:t>Can have serious internal organ injuries without overlying skull or rib fractures</a:t>
            </a:r>
          </a:p>
          <a:p>
            <a:r>
              <a:rPr lang="en-US" dirty="0"/>
              <a:t>Common management problems</a:t>
            </a:r>
          </a:p>
          <a:p>
            <a:pPr lvl="1"/>
            <a:r>
              <a:rPr lang="en-US" dirty="0"/>
              <a:t>Over- or under-resuscitation</a:t>
            </a:r>
          </a:p>
          <a:p>
            <a:pPr lvl="1"/>
            <a:r>
              <a:rPr lang="en-US" dirty="0"/>
              <a:t>Medication errors</a:t>
            </a:r>
          </a:p>
          <a:p>
            <a:pPr lvl="1"/>
            <a:r>
              <a:rPr lang="en-US" dirty="0"/>
              <a:t>Failure to recognize hypothermia or hypoglycemia </a:t>
            </a:r>
          </a:p>
          <a:p>
            <a:endParaRPr lang="en-US" dirty="0"/>
          </a:p>
          <a:p>
            <a:endParaRPr lang="en-US" dirty="0"/>
          </a:p>
        </p:txBody>
      </p:sp>
    </p:spTree>
    <p:extLst>
      <p:ext uri="{BB962C8B-B14F-4D97-AF65-F5344CB8AC3E}">
        <p14:creationId xmlns:p14="http://schemas.microsoft.com/office/powerpoint/2010/main" val="10508630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658" y="365125"/>
            <a:ext cx="9489141" cy="1325563"/>
          </a:xfrm>
        </p:spPr>
        <p:txBody>
          <a:bodyPr/>
          <a:lstStyle/>
          <a:p>
            <a:r>
              <a:rPr lang="en-US" dirty="0"/>
              <a:t>Paediatric </a:t>
            </a:r>
            <a:r>
              <a:rPr lang="en-US" u="sng" dirty="0"/>
              <a:t>AIRWAY</a:t>
            </a:r>
            <a:r>
              <a:rPr lang="en-US" dirty="0"/>
              <a:t> Considerations</a:t>
            </a:r>
            <a:endParaRPr lang="en-US" dirty="0">
              <a:solidFill>
                <a:srgbClr val="7030A0"/>
              </a:solidFill>
            </a:endParaRPr>
          </a:p>
        </p:txBody>
      </p:sp>
      <p:sp>
        <p:nvSpPr>
          <p:cNvPr id="3" name="Content Placeholder 2"/>
          <p:cNvSpPr>
            <a:spLocks noGrp="1"/>
          </p:cNvSpPr>
          <p:nvPr>
            <p:ph idx="1"/>
          </p:nvPr>
        </p:nvSpPr>
        <p:spPr>
          <a:xfrm>
            <a:off x="838200" y="1690688"/>
            <a:ext cx="6101443" cy="5167312"/>
          </a:xfrm>
        </p:spPr>
        <p:txBody>
          <a:bodyPr>
            <a:normAutofit/>
          </a:bodyPr>
          <a:lstStyle/>
          <a:p>
            <a:r>
              <a:rPr lang="en-US" sz="2400" dirty="0"/>
              <a:t>When neck trauma or cervical spine injury is suspected, use JAW THRUST to manually open the airway while maintaining cervical spine immobilization</a:t>
            </a:r>
          </a:p>
          <a:p>
            <a:r>
              <a:rPr lang="en-US" sz="2400" dirty="0"/>
              <a:t>Children have relatively big heads and large tongues and may obstruct their airways more easily</a:t>
            </a:r>
          </a:p>
          <a:p>
            <a:r>
              <a:rPr lang="en-US" sz="2400" dirty="0"/>
              <a:t>Young children and infants may require a pad under their shoulders to align the airway and create a neutral position</a:t>
            </a:r>
          </a:p>
          <a:p>
            <a:endParaRPr lang="en-US" sz="26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6987" y="1574442"/>
            <a:ext cx="4512241" cy="4287516"/>
          </a:xfrm>
          <a:prstGeom prst="rect">
            <a:avLst/>
          </a:prstGeom>
        </p:spPr>
      </p:pic>
      <p:pic>
        <p:nvPicPr>
          <p:cNvPr id="6" name="Picture 5"/>
          <p:cNvPicPr>
            <a:picLocks noChangeAspect="1"/>
          </p:cNvPicPr>
          <p:nvPr/>
        </p:nvPicPr>
        <p:blipFill>
          <a:blip r:embed="rId4"/>
          <a:stretch>
            <a:fillRect/>
          </a:stretch>
        </p:blipFill>
        <p:spPr>
          <a:xfrm>
            <a:off x="838200" y="545306"/>
            <a:ext cx="1016000" cy="965200"/>
          </a:xfrm>
          <a:prstGeom prst="rect">
            <a:avLst/>
          </a:prstGeom>
        </p:spPr>
      </p:pic>
    </p:spTree>
    <p:extLst>
      <p:ext uri="{BB962C8B-B14F-4D97-AF65-F5344CB8AC3E}">
        <p14:creationId xmlns:p14="http://schemas.microsoft.com/office/powerpoint/2010/main" val="3382069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788" y="365125"/>
            <a:ext cx="9414011" cy="1325563"/>
          </a:xfrm>
        </p:spPr>
        <p:txBody>
          <a:bodyPr/>
          <a:lstStyle/>
          <a:p>
            <a:r>
              <a:rPr lang="en-US" dirty="0"/>
              <a:t>Paediatric </a:t>
            </a:r>
            <a:r>
              <a:rPr lang="en-US" u="sng" dirty="0"/>
              <a:t>BREATHING</a:t>
            </a:r>
            <a:r>
              <a:rPr lang="en-US" dirty="0"/>
              <a:t> Considerations</a:t>
            </a:r>
            <a:endParaRPr lang="en-US" dirty="0">
              <a:solidFill>
                <a:srgbClr val="7030A0"/>
              </a:solidFill>
            </a:endParaRPr>
          </a:p>
        </p:txBody>
      </p:sp>
      <p:sp>
        <p:nvSpPr>
          <p:cNvPr id="7" name="Content Placeholder 2"/>
          <p:cNvSpPr txBox="1">
            <a:spLocks/>
          </p:cNvSpPr>
          <p:nvPr/>
        </p:nvSpPr>
        <p:spPr>
          <a:xfrm>
            <a:off x="838200" y="1690688"/>
            <a:ext cx="10918371" cy="5167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If the child is not breathing adequately after opening the airway, assist breathing with BAG-VALVE-MASK with OXYGEN if available</a:t>
            </a:r>
          </a:p>
          <a:p>
            <a:r>
              <a:rPr lang="en-US" sz="2400" dirty="0"/>
              <a:t>Give a breath every 4 seconds in older children</a:t>
            </a:r>
          </a:p>
          <a:p>
            <a:r>
              <a:rPr lang="en-US" sz="2400" dirty="0"/>
              <a:t>Give a breath every 3 seconds in infants </a:t>
            </a:r>
          </a:p>
          <a:p>
            <a:endParaRPr lang="en-US" sz="2600" dirty="0"/>
          </a:p>
        </p:txBody>
      </p:sp>
      <p:graphicFrame>
        <p:nvGraphicFramePr>
          <p:cNvPr id="8" name="Table 7"/>
          <p:cNvGraphicFramePr>
            <a:graphicFrameLocks noGrp="1"/>
          </p:cNvGraphicFramePr>
          <p:nvPr>
            <p:extLst>
              <p:ext uri="{D42A27DB-BD31-4B8C-83A1-F6EECF244321}">
                <p14:modId xmlns:p14="http://schemas.microsoft.com/office/powerpoint/2010/main" val="1835293353"/>
              </p:ext>
            </p:extLst>
          </p:nvPr>
        </p:nvGraphicFramePr>
        <p:xfrm>
          <a:off x="2069410" y="3582608"/>
          <a:ext cx="8128000" cy="2438400"/>
        </p:xfrm>
        <a:graphic>
          <a:graphicData uri="http://schemas.openxmlformats.org/drawingml/2006/table">
            <a:tbl>
              <a:tblPr firstRow="1" bandRow="1"/>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487680">
                <a:tc gridSpan="2">
                  <a:txBody>
                    <a:bodyPr/>
                    <a:lstStyle/>
                    <a:p>
                      <a:pPr algn="ctr"/>
                      <a:r>
                        <a:rPr lang="en-US" sz="2400" dirty="0"/>
                        <a:t>Normal Paediatric</a:t>
                      </a:r>
                      <a:r>
                        <a:rPr lang="en-US" sz="2400" baseline="0" dirty="0"/>
                        <a:t> Respiratory Rate </a:t>
                      </a:r>
                      <a:endParaRPr lang="en-US" sz="2400" dirty="0"/>
                    </a:p>
                  </a:txBody>
                  <a:tcPr marL="121920" marR="121920" marT="60960" marB="60960"/>
                </a:tc>
                <a:tc hMerge="1">
                  <a:txBody>
                    <a:bodyPr/>
                    <a:lstStyle/>
                    <a:p>
                      <a:endParaRPr lang="en-US" dirty="0"/>
                    </a:p>
                  </a:txBody>
                  <a:tcPr/>
                </a:tc>
                <a:extLst>
                  <a:ext uri="{0D108BD9-81ED-4DB2-BD59-A6C34878D82A}">
                    <a16:rowId xmlns:a16="http://schemas.microsoft.com/office/drawing/2014/main" val="10000"/>
                  </a:ext>
                </a:extLst>
              </a:tr>
              <a:tr h="487680">
                <a:tc>
                  <a:txBody>
                    <a:bodyPr/>
                    <a:lstStyle/>
                    <a:p>
                      <a:r>
                        <a:rPr lang="en-US" sz="2400" dirty="0"/>
                        <a:t>Age </a:t>
                      </a:r>
                    </a:p>
                  </a:txBody>
                  <a:tcPr marL="121920" marR="121920" marT="60960" marB="60960"/>
                </a:tc>
                <a:tc>
                  <a:txBody>
                    <a:bodyPr/>
                    <a:lstStyle/>
                    <a:p>
                      <a:r>
                        <a:rPr lang="en-US" sz="2400" dirty="0"/>
                        <a:t>Respiratory</a:t>
                      </a:r>
                      <a:r>
                        <a:rPr lang="en-US" sz="2400" baseline="0" dirty="0"/>
                        <a:t> Rate </a:t>
                      </a:r>
                      <a:endParaRPr lang="en-US" sz="2400" dirty="0"/>
                    </a:p>
                  </a:txBody>
                  <a:tcPr marL="121920" marR="121920" marT="60960" marB="60960"/>
                </a:tc>
                <a:extLst>
                  <a:ext uri="{0D108BD9-81ED-4DB2-BD59-A6C34878D82A}">
                    <a16:rowId xmlns:a16="http://schemas.microsoft.com/office/drawing/2014/main" val="10001"/>
                  </a:ext>
                </a:extLst>
              </a:tr>
              <a:tr h="487680">
                <a:tc>
                  <a:txBody>
                    <a:bodyPr/>
                    <a:lstStyle/>
                    <a:p>
                      <a:r>
                        <a:rPr lang="en-US" sz="2400" dirty="0"/>
                        <a:t>&lt; 2months </a:t>
                      </a:r>
                    </a:p>
                  </a:txBody>
                  <a:tcPr marL="121920" marR="121920" marT="60960" marB="60960"/>
                </a:tc>
                <a:tc>
                  <a:txBody>
                    <a:bodyPr/>
                    <a:lstStyle/>
                    <a:p>
                      <a:r>
                        <a:rPr lang="en-US" sz="2400" dirty="0"/>
                        <a:t>40-60 breaths per minute</a:t>
                      </a:r>
                    </a:p>
                  </a:txBody>
                  <a:tcPr marL="121920" marR="121920" marT="60960" marB="60960"/>
                </a:tc>
                <a:extLst>
                  <a:ext uri="{0D108BD9-81ED-4DB2-BD59-A6C34878D82A}">
                    <a16:rowId xmlns:a16="http://schemas.microsoft.com/office/drawing/2014/main" val="10002"/>
                  </a:ext>
                </a:extLst>
              </a:tr>
              <a:tr h="487680">
                <a:tc>
                  <a:txBody>
                    <a:bodyPr/>
                    <a:lstStyle/>
                    <a:p>
                      <a:r>
                        <a:rPr lang="en-US" sz="2400" dirty="0"/>
                        <a:t>2-12 months </a:t>
                      </a:r>
                    </a:p>
                  </a:txBody>
                  <a:tcPr marL="121920" marR="121920" marT="60960" marB="60960"/>
                </a:tc>
                <a:tc>
                  <a:txBody>
                    <a:bodyPr/>
                    <a:lstStyle/>
                    <a:p>
                      <a:r>
                        <a:rPr lang="en-US" sz="2400" dirty="0"/>
                        <a:t>25-50 breaths per minute</a:t>
                      </a:r>
                    </a:p>
                  </a:txBody>
                  <a:tcPr marL="121920" marR="121920" marT="60960" marB="60960"/>
                </a:tc>
                <a:extLst>
                  <a:ext uri="{0D108BD9-81ED-4DB2-BD59-A6C34878D82A}">
                    <a16:rowId xmlns:a16="http://schemas.microsoft.com/office/drawing/2014/main" val="10003"/>
                  </a:ext>
                </a:extLst>
              </a:tr>
              <a:tr h="487680">
                <a:tc>
                  <a:txBody>
                    <a:bodyPr/>
                    <a:lstStyle/>
                    <a:p>
                      <a:r>
                        <a:rPr lang="en-US" sz="2400" dirty="0"/>
                        <a:t>1-5 years </a:t>
                      </a:r>
                    </a:p>
                  </a:txBody>
                  <a:tcPr marL="121920" marR="121920" marT="60960" marB="60960"/>
                </a:tc>
                <a:tc>
                  <a:txBody>
                    <a:bodyPr/>
                    <a:lstStyle/>
                    <a:p>
                      <a:r>
                        <a:rPr lang="en-US" sz="2400" dirty="0"/>
                        <a:t>20-40</a:t>
                      </a:r>
                      <a:r>
                        <a:rPr lang="en-US" sz="2400" baseline="0" dirty="0"/>
                        <a:t> breaths per minute </a:t>
                      </a:r>
                      <a:endParaRPr lang="en-US" sz="2400" dirty="0"/>
                    </a:p>
                  </a:txBody>
                  <a:tcPr marL="121920" marR="121920" marT="60960" marB="60960"/>
                </a:tc>
                <a:extLst>
                  <a:ext uri="{0D108BD9-81ED-4DB2-BD59-A6C34878D82A}">
                    <a16:rowId xmlns:a16="http://schemas.microsoft.com/office/drawing/2014/main" val="10004"/>
                  </a:ext>
                </a:extLst>
              </a:tr>
            </a:tbl>
          </a:graphicData>
        </a:graphic>
      </p:graphicFrame>
      <p:pic>
        <p:nvPicPr>
          <p:cNvPr id="9" name="Picture 8"/>
          <p:cNvPicPr>
            <a:picLocks noChangeAspect="1"/>
          </p:cNvPicPr>
          <p:nvPr/>
        </p:nvPicPr>
        <p:blipFill>
          <a:blip r:embed="rId3"/>
          <a:stretch>
            <a:fillRect/>
          </a:stretch>
        </p:blipFill>
        <p:spPr>
          <a:xfrm>
            <a:off x="961888" y="564357"/>
            <a:ext cx="977900" cy="927100"/>
          </a:xfrm>
          <a:prstGeom prst="rect">
            <a:avLst/>
          </a:prstGeom>
        </p:spPr>
      </p:pic>
    </p:spTree>
    <p:extLst>
      <p:ext uri="{BB962C8B-B14F-4D97-AF65-F5344CB8AC3E}">
        <p14:creationId xmlns:p14="http://schemas.microsoft.com/office/powerpoint/2010/main" val="6012293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788" y="365125"/>
            <a:ext cx="9414011" cy="1325563"/>
          </a:xfrm>
        </p:spPr>
        <p:txBody>
          <a:bodyPr/>
          <a:lstStyle/>
          <a:p>
            <a:r>
              <a:rPr lang="en-US" dirty="0"/>
              <a:t>Paediatric </a:t>
            </a:r>
            <a:r>
              <a:rPr lang="en-US" u="sng" dirty="0"/>
              <a:t>CIRCULATORY</a:t>
            </a:r>
            <a:r>
              <a:rPr lang="en-US" dirty="0"/>
              <a:t> Considerations</a:t>
            </a:r>
            <a:endParaRPr lang="en-US" dirty="0">
              <a:solidFill>
                <a:srgbClr val="7030A0"/>
              </a:solidFill>
            </a:endParaRPr>
          </a:p>
        </p:txBody>
      </p:sp>
      <p:sp>
        <p:nvSpPr>
          <p:cNvPr id="8" name="Content Placeholder 2"/>
          <p:cNvSpPr txBox="1">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For ongoing blood loss or evidence of poor perfusion in children with normal nutritional status</a:t>
            </a:r>
          </a:p>
          <a:p>
            <a:pPr lvl="1"/>
            <a:r>
              <a:rPr lang="en-US" dirty="0"/>
              <a:t>Establish IV ACCESS</a:t>
            </a:r>
          </a:p>
          <a:p>
            <a:pPr lvl="1"/>
            <a:r>
              <a:rPr lang="en-US" dirty="0"/>
              <a:t>Give IV FLUIDS</a:t>
            </a:r>
          </a:p>
          <a:p>
            <a:pPr lvl="1"/>
            <a:r>
              <a:rPr lang="en-US" dirty="0"/>
              <a:t>REASSESS immediately after fluids</a:t>
            </a:r>
          </a:p>
          <a:p>
            <a:pPr lvl="1"/>
            <a:r>
              <a:rPr lang="en-US" dirty="0"/>
              <a:t>If no improvement, repeat IV FLUIDS</a:t>
            </a:r>
          </a:p>
          <a:p>
            <a:r>
              <a:rPr lang="en-US" sz="2400" dirty="0"/>
              <a:t>For malnourished children fluids must be adjusted</a:t>
            </a:r>
          </a:p>
          <a:p>
            <a:r>
              <a:rPr lang="en-US" sz="2400" dirty="0"/>
              <a:t>For severe burn injury initial bolus is with dextrose-containing fluids</a:t>
            </a:r>
          </a:p>
          <a:p>
            <a:r>
              <a:rPr lang="en-US" sz="2400" dirty="0"/>
              <a:t>For significant </a:t>
            </a:r>
            <a:r>
              <a:rPr lang="en-US" sz="2400" dirty="0" err="1"/>
              <a:t>haemorrhage</a:t>
            </a:r>
            <a:r>
              <a:rPr lang="en-US" sz="2400" dirty="0"/>
              <a:t> plan for rapid HANDOVER TRANSFER to a specialized unit for possible BLOOD TRANSFUSION </a:t>
            </a:r>
          </a:p>
          <a:p>
            <a:endParaRPr lang="en-US" sz="2600" dirty="0"/>
          </a:p>
        </p:txBody>
      </p:sp>
      <p:pic>
        <p:nvPicPr>
          <p:cNvPr id="6" name="Picture 5"/>
          <p:cNvPicPr>
            <a:picLocks noChangeAspect="1"/>
          </p:cNvPicPr>
          <p:nvPr/>
        </p:nvPicPr>
        <p:blipFill>
          <a:blip r:embed="rId3"/>
          <a:stretch>
            <a:fillRect/>
          </a:stretch>
        </p:blipFill>
        <p:spPr>
          <a:xfrm>
            <a:off x="838200" y="468788"/>
            <a:ext cx="1177874" cy="1118235"/>
          </a:xfrm>
          <a:prstGeom prst="rect">
            <a:avLst/>
          </a:prstGeom>
        </p:spPr>
      </p:pic>
    </p:spTree>
    <p:extLst>
      <p:ext uri="{BB962C8B-B14F-4D97-AF65-F5344CB8AC3E}">
        <p14:creationId xmlns:p14="http://schemas.microsoft.com/office/powerpoint/2010/main" val="5287806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862" y="365125"/>
            <a:ext cx="9594937" cy="1325563"/>
          </a:xfrm>
        </p:spPr>
        <p:txBody>
          <a:bodyPr/>
          <a:lstStyle/>
          <a:p>
            <a:r>
              <a:rPr lang="en-US" dirty="0"/>
              <a:t>Paediatric </a:t>
            </a:r>
            <a:r>
              <a:rPr lang="en-US" u="sng" dirty="0"/>
              <a:t>DISABILITY </a:t>
            </a:r>
            <a:r>
              <a:rPr lang="en-US" dirty="0"/>
              <a:t>Considerations</a:t>
            </a:r>
            <a:endParaRPr lang="en-US" dirty="0">
              <a:solidFill>
                <a:srgbClr val="7030A0"/>
              </a:solidFill>
            </a:endParaRPr>
          </a:p>
        </p:txBody>
      </p:sp>
      <p:sp>
        <p:nvSpPr>
          <p:cNvPr id="5" name="Content Placeholder 2"/>
          <p:cNvSpPr txBox="1">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Monitor a child’s level of consciousness with the AVPU scale	</a:t>
            </a:r>
          </a:p>
          <a:p>
            <a:pPr lvl="1"/>
            <a:r>
              <a:rPr lang="en-US" sz="2000" dirty="0"/>
              <a:t>Alert</a:t>
            </a:r>
          </a:p>
          <a:p>
            <a:pPr lvl="1"/>
            <a:r>
              <a:rPr lang="en-US" sz="2000" dirty="0"/>
              <a:t>Response to </a:t>
            </a:r>
            <a:r>
              <a:rPr lang="en-US" sz="2000" u="sng" dirty="0"/>
              <a:t>verbal</a:t>
            </a:r>
            <a:r>
              <a:rPr lang="en-US" sz="2000" dirty="0"/>
              <a:t> stimuli</a:t>
            </a:r>
          </a:p>
          <a:p>
            <a:pPr lvl="1"/>
            <a:r>
              <a:rPr lang="en-US" sz="2000" dirty="0"/>
              <a:t>Response to </a:t>
            </a:r>
            <a:r>
              <a:rPr lang="en-US" sz="2000" u="sng" dirty="0"/>
              <a:t>painful</a:t>
            </a:r>
            <a:r>
              <a:rPr lang="en-US" sz="2000" dirty="0"/>
              <a:t> stimuli</a:t>
            </a:r>
          </a:p>
          <a:p>
            <a:pPr lvl="1"/>
            <a:r>
              <a:rPr lang="en-US" sz="2000" dirty="0"/>
              <a:t>Unresponsive </a:t>
            </a:r>
          </a:p>
          <a:p>
            <a:r>
              <a:rPr lang="en-US" sz="2600" dirty="0"/>
              <a:t>Assess for and manage convulsions/seizures</a:t>
            </a:r>
          </a:p>
          <a:p>
            <a:r>
              <a:rPr lang="en-US" sz="2600" dirty="0"/>
              <a:t>Assess for and manage </a:t>
            </a:r>
            <a:r>
              <a:rPr lang="en-US" sz="2600" dirty="0" err="1"/>
              <a:t>hypoglycaemia</a:t>
            </a:r>
            <a:r>
              <a:rPr lang="en-US" sz="2600" dirty="0"/>
              <a:t> (low blood sugar)</a:t>
            </a:r>
          </a:p>
        </p:txBody>
      </p:sp>
      <p:pic>
        <p:nvPicPr>
          <p:cNvPr id="6" name="Picture 5"/>
          <p:cNvPicPr>
            <a:picLocks noChangeAspect="1"/>
          </p:cNvPicPr>
          <p:nvPr/>
        </p:nvPicPr>
        <p:blipFill>
          <a:blip r:embed="rId3"/>
          <a:stretch>
            <a:fillRect/>
          </a:stretch>
        </p:blipFill>
        <p:spPr>
          <a:xfrm>
            <a:off x="600622" y="472264"/>
            <a:ext cx="1158240" cy="1111284"/>
          </a:xfrm>
          <a:prstGeom prst="rect">
            <a:avLst/>
          </a:prstGeom>
        </p:spPr>
      </p:pic>
    </p:spTree>
    <p:extLst>
      <p:ext uri="{BB962C8B-B14F-4D97-AF65-F5344CB8AC3E}">
        <p14:creationId xmlns:p14="http://schemas.microsoft.com/office/powerpoint/2010/main" val="19382042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862" y="365125"/>
            <a:ext cx="9594937" cy="1325563"/>
          </a:xfrm>
        </p:spPr>
        <p:txBody>
          <a:bodyPr/>
          <a:lstStyle/>
          <a:p>
            <a:r>
              <a:rPr lang="en-US" dirty="0"/>
              <a:t>Paediatric </a:t>
            </a:r>
            <a:r>
              <a:rPr lang="en-US" u="sng" dirty="0"/>
              <a:t>EXPOSURE </a:t>
            </a:r>
            <a:r>
              <a:rPr lang="en-US" dirty="0"/>
              <a:t>Considerations</a:t>
            </a:r>
            <a:endParaRPr lang="en-US" dirty="0">
              <a:solidFill>
                <a:srgbClr val="7030A0"/>
              </a:solidFill>
            </a:endParaRPr>
          </a:p>
        </p:txBody>
      </p:sp>
      <p:sp>
        <p:nvSpPr>
          <p:cNvPr id="5" name="Content Placeholder 2"/>
          <p:cNvSpPr txBox="1">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600" dirty="0"/>
              <a:t>Undress completely but watch for hypothermia</a:t>
            </a:r>
          </a:p>
          <a:p>
            <a:r>
              <a:rPr lang="en-US" sz="2600" dirty="0"/>
              <a:t>Protect the child’s modesty</a:t>
            </a:r>
          </a:p>
          <a:p>
            <a:r>
              <a:rPr lang="en-US" sz="2600" dirty="0"/>
              <a:t>Use log-roll to assess remainder of child’s back and head </a:t>
            </a:r>
          </a:p>
        </p:txBody>
      </p:sp>
      <p:graphicFrame>
        <p:nvGraphicFramePr>
          <p:cNvPr id="7" name="Table 6"/>
          <p:cNvGraphicFramePr>
            <a:graphicFrameLocks noGrp="1"/>
          </p:cNvGraphicFramePr>
          <p:nvPr>
            <p:extLst>
              <p:ext uri="{D42A27DB-BD31-4B8C-83A1-F6EECF244321}">
                <p14:modId xmlns:p14="http://schemas.microsoft.com/office/powerpoint/2010/main" val="258563717"/>
              </p:ext>
            </p:extLst>
          </p:nvPr>
        </p:nvGraphicFramePr>
        <p:xfrm>
          <a:off x="2032000" y="3853562"/>
          <a:ext cx="8128000" cy="1828800"/>
        </p:xfrm>
        <a:graphic>
          <a:graphicData uri="http://schemas.openxmlformats.org/drawingml/2006/table">
            <a:tbl>
              <a:tblPr firstRow="1" bandRow="1"/>
              <a:tblGrid>
                <a:gridCol w="8128000">
                  <a:extLst>
                    <a:ext uri="{9D8B030D-6E8A-4147-A177-3AD203B41FA5}">
                      <a16:colId xmlns:a16="http://schemas.microsoft.com/office/drawing/2014/main" val="20000"/>
                    </a:ext>
                  </a:extLst>
                </a:gridCol>
              </a:tblGrid>
              <a:tr h="487680">
                <a:tc>
                  <a:txBody>
                    <a:bodyPr/>
                    <a:lstStyle/>
                    <a:p>
                      <a:pPr algn="ctr"/>
                      <a:r>
                        <a:rPr lang="en-US" sz="2400" b="1" dirty="0"/>
                        <a:t>Estimate</a:t>
                      </a:r>
                      <a:r>
                        <a:rPr lang="en-US" sz="2400" b="1" baseline="0" dirty="0"/>
                        <a:t> weight in children based on age </a:t>
                      </a:r>
                      <a:endParaRPr lang="en-US" sz="2400" b="1" dirty="0"/>
                    </a:p>
                  </a:txBody>
                  <a:tcPr marL="121920" marR="121920" marT="60960" marB="60960">
                    <a:solidFill>
                      <a:schemeClr val="bg1">
                        <a:lumMod val="85000"/>
                      </a:schemeClr>
                    </a:solidFill>
                  </a:tcPr>
                </a:tc>
                <a:extLst>
                  <a:ext uri="{0D108BD9-81ED-4DB2-BD59-A6C34878D82A}">
                    <a16:rowId xmlns:a16="http://schemas.microsoft.com/office/drawing/2014/main" val="10000"/>
                  </a:ext>
                </a:extLst>
              </a:tr>
              <a:tr h="487680">
                <a:tc>
                  <a:txBody>
                    <a:bodyPr/>
                    <a:lstStyle/>
                    <a:p>
                      <a:pPr algn="ctr"/>
                      <a:r>
                        <a:rPr lang="en-US" sz="2400" dirty="0"/>
                        <a:t>Weight</a:t>
                      </a:r>
                      <a:r>
                        <a:rPr lang="en-US" sz="2400" baseline="0" dirty="0"/>
                        <a:t> in kilograms= [age in years + 4] x2 </a:t>
                      </a:r>
                      <a:endParaRPr lang="en-US" sz="2400" dirty="0"/>
                    </a:p>
                  </a:txBody>
                  <a:tcPr marL="121920" marR="121920" marT="60960" marB="60960"/>
                </a:tc>
                <a:extLst>
                  <a:ext uri="{0D108BD9-81ED-4DB2-BD59-A6C34878D82A}">
                    <a16:rowId xmlns:a16="http://schemas.microsoft.com/office/drawing/2014/main" val="10001"/>
                  </a:ext>
                </a:extLst>
              </a:tr>
              <a:tr h="853440">
                <a:tc>
                  <a:txBody>
                    <a:bodyPr/>
                    <a:lstStyle/>
                    <a:p>
                      <a:pPr algn="ctr"/>
                      <a:r>
                        <a:rPr lang="en-US" sz="2400" dirty="0"/>
                        <a:t>(or use weight-estimation</a:t>
                      </a:r>
                      <a:r>
                        <a:rPr lang="en-US" sz="2400" baseline="0" dirty="0"/>
                        <a:t> tools such as PAWPER  tape, Mercy tape, </a:t>
                      </a:r>
                      <a:r>
                        <a:rPr lang="en-US" sz="2400" baseline="0" dirty="0" err="1"/>
                        <a:t>Broselow</a:t>
                      </a:r>
                      <a:r>
                        <a:rPr lang="en-US" sz="2400" baseline="0" dirty="0"/>
                        <a:t> tape, </a:t>
                      </a:r>
                      <a:r>
                        <a:rPr lang="en-US" sz="2400" baseline="0" dirty="0" err="1"/>
                        <a:t>etc</a:t>
                      </a:r>
                      <a:r>
                        <a:rPr lang="en-US" sz="2400" baseline="0" dirty="0"/>
                        <a:t>) </a:t>
                      </a:r>
                      <a:endParaRPr lang="en-US" sz="2400" dirty="0"/>
                    </a:p>
                  </a:txBody>
                  <a:tcPr marL="121920" marR="121920" marT="60960" marB="60960"/>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3"/>
          <a:stretch>
            <a:fillRect/>
          </a:stretch>
        </p:blipFill>
        <p:spPr>
          <a:xfrm>
            <a:off x="819062" y="365125"/>
            <a:ext cx="939800" cy="977900"/>
          </a:xfrm>
          <a:prstGeom prst="rect">
            <a:avLst/>
          </a:prstGeom>
        </p:spPr>
      </p:pic>
    </p:spTree>
    <p:extLst>
      <p:ext uri="{BB962C8B-B14F-4D97-AF65-F5344CB8AC3E}">
        <p14:creationId xmlns:p14="http://schemas.microsoft.com/office/powerpoint/2010/main" val="18568907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Considerations: Paediatric Trauma</a:t>
            </a:r>
            <a:endParaRPr lang="en-US" dirty="0">
              <a:solidFill>
                <a:srgbClr val="7030A0"/>
              </a:solidFill>
            </a:endParaRPr>
          </a:p>
        </p:txBody>
      </p:sp>
      <p:sp>
        <p:nvSpPr>
          <p:cNvPr id="3" name="Content Placeholder 2"/>
          <p:cNvSpPr>
            <a:spLocks noGrp="1"/>
          </p:cNvSpPr>
          <p:nvPr>
            <p:ph idx="1"/>
          </p:nvPr>
        </p:nvSpPr>
        <p:spPr>
          <a:xfrm>
            <a:off x="838200" y="1825625"/>
            <a:ext cx="9105900" cy="4351338"/>
          </a:xfrm>
        </p:spPr>
        <p:txBody>
          <a:bodyPr>
            <a:normAutofit/>
          </a:bodyPr>
          <a:lstStyle/>
          <a:p>
            <a:endParaRPr lang="en-US" dirty="0"/>
          </a:p>
          <a:p>
            <a:endParaRPr lang="en-US" dirty="0"/>
          </a:p>
          <a:p>
            <a:endParaRPr lang="en-US" dirty="0"/>
          </a:p>
        </p:txBody>
      </p:sp>
      <p:sp>
        <p:nvSpPr>
          <p:cNvPr id="5" name="Content Placeholder 2"/>
          <p:cNvSpPr txBox="1">
            <a:spLocks/>
          </p:cNvSpPr>
          <p:nvPr/>
        </p:nvSpPr>
        <p:spPr>
          <a:xfrm>
            <a:off x="990599" y="1502229"/>
            <a:ext cx="11010901" cy="482713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Head injuries</a:t>
            </a:r>
          </a:p>
          <a:p>
            <a:pPr lvl="1"/>
            <a:r>
              <a:rPr lang="en-US" dirty="0"/>
              <a:t>Common cause of death in children from trauma</a:t>
            </a:r>
          </a:p>
          <a:p>
            <a:pPr lvl="1"/>
            <a:r>
              <a:rPr lang="en-US" dirty="0"/>
              <a:t>If a </a:t>
            </a:r>
            <a:r>
              <a:rPr lang="en-US" dirty="0" err="1"/>
              <a:t>paediatric</a:t>
            </a:r>
            <a:r>
              <a:rPr lang="en-US" dirty="0"/>
              <a:t> patient has signs of brain injury, plan for rapid HANDOVER/TRANSFER</a:t>
            </a:r>
          </a:p>
          <a:p>
            <a:r>
              <a:rPr lang="en-US" dirty="0"/>
              <a:t>Chest injuries </a:t>
            </a:r>
          </a:p>
          <a:p>
            <a:pPr lvl="1"/>
            <a:r>
              <a:rPr lang="en-US" dirty="0"/>
              <a:t>Children require less force for more serious internal injuries</a:t>
            </a:r>
          </a:p>
          <a:p>
            <a:pPr lvl="1"/>
            <a:r>
              <a:rPr lang="en-US" dirty="0"/>
              <a:t>Ribs are more flexible than in adults so there can be underlying trauma without fractures </a:t>
            </a:r>
          </a:p>
          <a:p>
            <a:r>
              <a:rPr lang="en-US" dirty="0"/>
              <a:t>Abdominal injuries</a:t>
            </a:r>
          </a:p>
          <a:p>
            <a:pPr lvl="1"/>
            <a:r>
              <a:rPr lang="en-US" dirty="0"/>
              <a:t>Abdomen is relatively larger and commonly injured</a:t>
            </a:r>
          </a:p>
          <a:p>
            <a:pPr lvl="1"/>
            <a:r>
              <a:rPr lang="en-US" dirty="0"/>
              <a:t>Splenic injuries from blunt trauma and liver injuries from penetrating trauma are common</a:t>
            </a:r>
          </a:p>
          <a:p>
            <a:pPr lvl="1"/>
            <a:r>
              <a:rPr lang="en-US" dirty="0"/>
              <a:t>Abdomen injuries should be considered in all </a:t>
            </a:r>
            <a:r>
              <a:rPr lang="en-US" dirty="0" err="1"/>
              <a:t>paediatric</a:t>
            </a:r>
            <a:r>
              <a:rPr lang="en-US" dirty="0"/>
              <a:t> traumas </a:t>
            </a:r>
          </a:p>
          <a:p>
            <a:r>
              <a:rPr lang="en-US" dirty="0"/>
              <a:t>Burns</a:t>
            </a:r>
          </a:p>
          <a:p>
            <a:pPr lvl="1"/>
            <a:r>
              <a:rPr lang="en-US" dirty="0"/>
              <a:t>Require close observation for fluid resuscitation and ongoing airway swelling</a:t>
            </a:r>
          </a:p>
          <a:p>
            <a:pPr lvl="1"/>
            <a:r>
              <a:rPr lang="en-US" dirty="0"/>
              <a:t>Ongoing pain relief from dressing changes</a:t>
            </a:r>
          </a:p>
          <a:p>
            <a:pPr lvl="1"/>
            <a:r>
              <a:rPr lang="en-US" dirty="0"/>
              <a:t>Plan for early HANDOVER/TRANSFER to specialized unit </a:t>
            </a:r>
          </a:p>
          <a:p>
            <a:endParaRPr lang="en-US" dirty="0"/>
          </a:p>
          <a:p>
            <a:endParaRPr lang="en-US" dirty="0"/>
          </a:p>
        </p:txBody>
      </p:sp>
    </p:spTree>
    <p:extLst>
      <p:ext uri="{BB962C8B-B14F-4D97-AF65-F5344CB8AC3E}">
        <p14:creationId xmlns:p14="http://schemas.microsoft.com/office/powerpoint/2010/main" val="15782305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Workbook Question 6</a:t>
            </a:r>
          </a:p>
        </p:txBody>
      </p:sp>
      <p:sp>
        <p:nvSpPr>
          <p:cNvPr id="3" name="Content Placeholder 2"/>
          <p:cNvSpPr>
            <a:spLocks noGrp="1"/>
          </p:cNvSpPr>
          <p:nvPr>
            <p:ph idx="1"/>
          </p:nvPr>
        </p:nvSpPr>
        <p:spPr>
          <a:xfrm>
            <a:off x="838200" y="1502229"/>
            <a:ext cx="9595757" cy="4674734"/>
          </a:xfrm>
        </p:spPr>
        <p:txBody>
          <a:bodyPr>
            <a:normAutofit/>
          </a:bodyPr>
          <a:lstStyle/>
          <a:p>
            <a:pPr marL="0" indent="0">
              <a:buNone/>
            </a:pPr>
            <a:r>
              <a:rPr lang="en-US" dirty="0"/>
              <a:t>Using the workbook section above, list the circulation considerations in children who suffer trauma</a:t>
            </a:r>
          </a:p>
          <a:p>
            <a:pPr marL="0" indent="0">
              <a:buNone/>
            </a:pPr>
            <a:r>
              <a:rPr lang="en-US" dirty="0"/>
              <a:t>1.</a:t>
            </a:r>
          </a:p>
          <a:p>
            <a:pPr marL="0" indent="0">
              <a:buNone/>
            </a:pPr>
            <a:r>
              <a:rPr lang="en-US" dirty="0"/>
              <a:t>2.</a:t>
            </a:r>
          </a:p>
          <a:p>
            <a:pPr marL="0" indent="0">
              <a:buNone/>
            </a:pPr>
            <a:r>
              <a:rPr lang="en-US" dirty="0"/>
              <a:t>3.</a:t>
            </a:r>
          </a:p>
          <a:p>
            <a:pPr marL="0" indent="0">
              <a:buNone/>
            </a:pPr>
            <a:r>
              <a:rPr lang="en-US" dirty="0"/>
              <a:t>List the disability considerations in children who suffer trauma</a:t>
            </a:r>
          </a:p>
          <a:p>
            <a:pPr marL="0" indent="0">
              <a:buNone/>
            </a:pPr>
            <a:r>
              <a:rPr lang="en-US" dirty="0"/>
              <a:t>1. </a:t>
            </a:r>
          </a:p>
          <a:p>
            <a:pPr marL="0" indent="0">
              <a:buNone/>
            </a:pPr>
            <a:r>
              <a:rPr lang="en-US" dirty="0"/>
              <a:t>2. </a:t>
            </a:r>
          </a:p>
          <a:p>
            <a:pPr marL="0" indent="0">
              <a:buNone/>
            </a:pPr>
            <a:r>
              <a:rPr lang="en-US" dirty="0"/>
              <a:t>3.</a:t>
            </a:r>
          </a:p>
          <a:p>
            <a:pPr marL="0" indent="0">
              <a:buNone/>
            </a:pPr>
            <a:endParaRPr lang="en-US" dirty="0"/>
          </a:p>
        </p:txBody>
      </p:sp>
      <p:pic>
        <p:nvPicPr>
          <p:cNvPr id="5" name="Picture 4"/>
          <p:cNvPicPr>
            <a:picLocks noChangeAspect="1"/>
          </p:cNvPicPr>
          <p:nvPr/>
        </p:nvPicPr>
        <p:blipFill>
          <a:blip r:embed="rId3"/>
          <a:stretch>
            <a:fillRect/>
          </a:stretch>
        </p:blipFill>
        <p:spPr>
          <a:xfrm>
            <a:off x="10042071" y="365124"/>
            <a:ext cx="1864180" cy="1457060"/>
          </a:xfrm>
          <a:prstGeom prst="rect">
            <a:avLst/>
          </a:prstGeom>
        </p:spPr>
      </p:pic>
    </p:spTree>
    <p:extLst>
      <p:ext uri="{BB962C8B-B14F-4D97-AF65-F5344CB8AC3E}">
        <p14:creationId xmlns:p14="http://schemas.microsoft.com/office/powerpoint/2010/main" val="13482994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Disposition of the Patient</a:t>
            </a:r>
            <a:endParaRPr lang="en-US" dirty="0">
              <a:solidFill>
                <a:srgbClr val="7030A0"/>
              </a:solidFill>
            </a:endParaRPr>
          </a:p>
        </p:txBody>
      </p:sp>
      <p:sp>
        <p:nvSpPr>
          <p:cNvPr id="3" name="Content Placeholder 2"/>
          <p:cNvSpPr>
            <a:spLocks noGrp="1"/>
          </p:cNvSpPr>
          <p:nvPr>
            <p:ph idx="1"/>
          </p:nvPr>
        </p:nvSpPr>
        <p:spPr>
          <a:xfrm>
            <a:off x="838200" y="1552755"/>
            <a:ext cx="10515600" cy="4779034"/>
          </a:xfrm>
        </p:spPr>
        <p:txBody>
          <a:bodyPr>
            <a:normAutofit fontScale="92500" lnSpcReduction="10000"/>
          </a:bodyPr>
          <a:lstStyle/>
          <a:p>
            <a:r>
              <a:rPr lang="en-US" sz="2600" dirty="0"/>
              <a:t>Trauma patients can have complex injuries and get worse or die very quickly</a:t>
            </a:r>
          </a:p>
          <a:p>
            <a:r>
              <a:rPr lang="en-US" sz="2600" dirty="0"/>
              <a:t>Consider early referral of critically ill trauma patients if:</a:t>
            </a:r>
          </a:p>
          <a:p>
            <a:pPr lvl="1"/>
            <a:r>
              <a:rPr lang="en-US" sz="2600" dirty="0"/>
              <a:t>There are airway problems that require intervention </a:t>
            </a:r>
          </a:p>
          <a:p>
            <a:pPr lvl="1"/>
            <a:r>
              <a:rPr lang="en-US" sz="2600" dirty="0"/>
              <a:t>The person is displaying signs of shock </a:t>
            </a:r>
          </a:p>
          <a:p>
            <a:pPr lvl="1"/>
            <a:r>
              <a:rPr lang="en-US" sz="2600" dirty="0"/>
              <a:t>Tension pneumothorax: perform a NEEDLE DECOMPRESSION prior to transfer </a:t>
            </a:r>
          </a:p>
          <a:p>
            <a:pPr lvl="2"/>
            <a:r>
              <a:rPr lang="en-US" sz="2600" dirty="0"/>
              <a:t>Needs chest tube</a:t>
            </a:r>
          </a:p>
          <a:p>
            <a:pPr lvl="1"/>
            <a:r>
              <a:rPr lang="en-US" sz="2600" dirty="0"/>
              <a:t>Pericardial tamponade: ensure IV FLUIDS are started and continued on transfer</a:t>
            </a:r>
          </a:p>
          <a:p>
            <a:pPr lvl="1"/>
            <a:r>
              <a:rPr lang="en-US" sz="2600" dirty="0"/>
              <a:t>There is altered mental status, drowsiness or lethargy</a:t>
            </a:r>
          </a:p>
          <a:p>
            <a:pPr lvl="1"/>
            <a:r>
              <a:rPr lang="en-US" sz="2600" dirty="0"/>
              <a:t>The patient is pregnant (place on her side for transport)</a:t>
            </a:r>
          </a:p>
          <a:p>
            <a:pPr lvl="1"/>
            <a:r>
              <a:rPr lang="en-US" sz="2600" dirty="0"/>
              <a:t>The patient is a child with ABCDE problem or a head, chest or abdominal injury</a:t>
            </a:r>
          </a:p>
          <a:p>
            <a:pPr lvl="1"/>
            <a:r>
              <a:rPr lang="en-US" sz="2600" dirty="0"/>
              <a:t>There is any serious burn injury: assess burn and begin fluid resuscitation </a:t>
            </a:r>
          </a:p>
          <a:p>
            <a:pPr lvl="1"/>
            <a:endParaRPr lang="en-US" sz="2600" dirty="0"/>
          </a:p>
        </p:txBody>
      </p:sp>
    </p:spTree>
    <p:extLst>
      <p:ext uri="{BB962C8B-B14F-4D97-AF65-F5344CB8AC3E}">
        <p14:creationId xmlns:p14="http://schemas.microsoft.com/office/powerpoint/2010/main" val="18794235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Disposition of the Patient</a:t>
            </a:r>
            <a:endParaRPr lang="en-US" dirty="0">
              <a:solidFill>
                <a:srgbClr val="7030A0"/>
              </a:solidFill>
            </a:endParaRPr>
          </a:p>
        </p:txBody>
      </p:sp>
      <p:sp>
        <p:nvSpPr>
          <p:cNvPr id="3" name="Content Placeholder 2"/>
          <p:cNvSpPr>
            <a:spLocks noGrp="1"/>
          </p:cNvSpPr>
          <p:nvPr>
            <p:ph idx="1"/>
          </p:nvPr>
        </p:nvSpPr>
        <p:spPr>
          <a:xfrm>
            <a:off x="838200" y="1825625"/>
            <a:ext cx="10515600" cy="4705804"/>
          </a:xfrm>
        </p:spPr>
        <p:txBody>
          <a:bodyPr>
            <a:normAutofit/>
          </a:bodyPr>
          <a:lstStyle/>
          <a:p>
            <a:r>
              <a:rPr lang="en-US" sz="3000" dirty="0"/>
              <a:t>Remember that if a patient required oxygen to arrange to continue it during transport and handover</a:t>
            </a:r>
          </a:p>
          <a:p>
            <a:r>
              <a:rPr lang="en-US" sz="3000" dirty="0"/>
              <a:t>If an injured person is displaying signs of shock, ensure treatment with IV fluids is continued on transfer</a:t>
            </a:r>
          </a:p>
          <a:p>
            <a:r>
              <a:rPr lang="en-US" sz="3000" dirty="0"/>
              <a:t>Ensure bleeding is controlled </a:t>
            </a:r>
          </a:p>
          <a:p>
            <a:r>
              <a:rPr lang="en-US" sz="3000" dirty="0"/>
              <a:t>Communicate injuries, important medical problems and what has been done for the patient during handover/transfer </a:t>
            </a:r>
          </a:p>
        </p:txBody>
      </p:sp>
    </p:spTree>
    <p:extLst>
      <p:ext uri="{BB962C8B-B14F-4D97-AF65-F5344CB8AC3E}">
        <p14:creationId xmlns:p14="http://schemas.microsoft.com/office/powerpoint/2010/main" val="145999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A8C45457-CFCA-9447-94C8-EEC13298E5DE}" vid="{72CB8762-5401-C14D-9E66-90CA3EF8A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BEC Template</Template>
  <TotalTime>26075</TotalTime>
  <Words>12352</Words>
  <Application>Microsoft Office PowerPoint</Application>
  <PresentationFormat>Widescreen</PresentationFormat>
  <Paragraphs>2495</Paragraphs>
  <Slides>106</Slides>
  <Notes>102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106</vt:i4>
      </vt:variant>
    </vt:vector>
  </HeadingPairs>
  <TitlesOfParts>
    <vt:vector size="115" baseType="lpstr">
      <vt:lpstr>Arial</vt:lpstr>
      <vt:lpstr>Calibri</vt:lpstr>
      <vt:lpstr>Calibri Light</vt:lpstr>
      <vt:lpstr>Economica</vt:lpstr>
      <vt:lpstr>Lato</vt:lpstr>
      <vt:lpstr>Lato </vt:lpstr>
      <vt:lpstr>Mangal</vt:lpstr>
      <vt:lpstr>Times</vt:lpstr>
      <vt:lpstr>Office Theme</vt:lpstr>
      <vt:lpstr>Trauma</vt:lpstr>
      <vt:lpstr>Objectives</vt:lpstr>
      <vt:lpstr>Essential Skills</vt:lpstr>
      <vt:lpstr>Overview</vt:lpstr>
      <vt:lpstr>Goals</vt:lpstr>
      <vt:lpstr>The Approach to Trauma </vt:lpstr>
      <vt:lpstr>The ABCDE Approach </vt:lpstr>
      <vt:lpstr>The Trauma Primary Survey (ABCDE Approach to Trauma)</vt:lpstr>
      <vt:lpstr>Introduction: Trauma Primary Survey</vt:lpstr>
      <vt:lpstr>Airway Assessment</vt:lpstr>
      <vt:lpstr>Airway Management with Cervical Spine Immobilization </vt:lpstr>
      <vt:lpstr>Breathing Assessment</vt:lpstr>
      <vt:lpstr>Breathing Management</vt:lpstr>
      <vt:lpstr>Circulation Assessment</vt:lpstr>
      <vt:lpstr>Circulation Management</vt:lpstr>
      <vt:lpstr>Disability Assessment</vt:lpstr>
      <vt:lpstr>Disability Management</vt:lpstr>
      <vt:lpstr>Exposure Assessment</vt:lpstr>
      <vt:lpstr>Exposure Management</vt:lpstr>
      <vt:lpstr>Workbook Question 1</vt:lpstr>
      <vt:lpstr>Important Conditions to be Managed in the Trauma Primary Survey </vt:lpstr>
      <vt:lpstr>Critical AIRWAY Conditions: Airway Obstruction</vt:lpstr>
      <vt:lpstr>Critical BREATHING Conditions: Tension Pneumothorax </vt:lpstr>
      <vt:lpstr>Critical BREATHING Conditions: Sucking Chest Wound</vt:lpstr>
      <vt:lpstr>Critical BREATHING Conditions: Flail Chest</vt:lpstr>
      <vt:lpstr>PowerPoint Presentation</vt:lpstr>
      <vt:lpstr>Critical BREATHING Conditions: Haemothorax </vt:lpstr>
      <vt:lpstr>Critical CIRCULATORY Conditions: Hypovolaemic Shock</vt:lpstr>
      <vt:lpstr>Critical CIRCULATORY Conditions: Pericardial Tamponade</vt:lpstr>
      <vt:lpstr>Critical DISABILITY Conditions: Severe Head Injury </vt:lpstr>
      <vt:lpstr>Severe Head Injury </vt:lpstr>
      <vt:lpstr>Trauma Primary Survey  </vt:lpstr>
      <vt:lpstr>Workbook Question 2</vt:lpstr>
      <vt:lpstr>The SAMPLE History </vt:lpstr>
      <vt:lpstr>S: Signs and Symptoms</vt:lpstr>
      <vt:lpstr>S: Signs and Symptoms</vt:lpstr>
      <vt:lpstr>S: Signs and Symptoms</vt:lpstr>
      <vt:lpstr>S: Signs and Symptoms</vt:lpstr>
      <vt:lpstr>S: Signs and Symptoms</vt:lpstr>
      <vt:lpstr>A: Allergies</vt:lpstr>
      <vt:lpstr>M: Medications</vt:lpstr>
      <vt:lpstr>P: Past Medical History</vt:lpstr>
      <vt:lpstr>P: Past Medical History</vt:lpstr>
      <vt:lpstr>P: Past Medical History</vt:lpstr>
      <vt:lpstr>L: Last Oral Intake</vt:lpstr>
      <vt:lpstr>E: Events Surrounding Illness </vt:lpstr>
      <vt:lpstr>E: Events Surrounding Illness </vt:lpstr>
      <vt:lpstr>E: Events Surrounding Illness </vt:lpstr>
      <vt:lpstr>E: Events Surrounding Illness </vt:lpstr>
      <vt:lpstr>E: Events Surrounding Illness </vt:lpstr>
      <vt:lpstr>E: Events Surrounding Illness </vt:lpstr>
      <vt:lpstr>E: Events Surrounding Illness </vt:lpstr>
      <vt:lpstr>Workbook Question 3</vt:lpstr>
      <vt:lpstr>Trauma Secondary Survey</vt:lpstr>
      <vt:lpstr>Secondary Exam Survey: Head, Eyes, Ears, Nose, Throat (HEENT) </vt:lpstr>
      <vt:lpstr>Secondary Exam Survey: Neck</vt:lpstr>
      <vt:lpstr>Secondary Exam Survey: Chest</vt:lpstr>
      <vt:lpstr>Secondary Exam Survey: Abdomen</vt:lpstr>
      <vt:lpstr>Secondary Exam Survey: Pelvis and Genitourinary </vt:lpstr>
      <vt:lpstr>Secondary Exam Survey: Extremities</vt:lpstr>
      <vt:lpstr>Secondary Exam Survey: Spine</vt:lpstr>
      <vt:lpstr>Secondary Exam Survey: Skin</vt:lpstr>
      <vt:lpstr>Secondary Exam Survey: Neurologic </vt:lpstr>
      <vt:lpstr>Workbook Question 4</vt:lpstr>
      <vt:lpstr>Important Conditions to Recognize and Manage Based on History and Secondary Survey</vt:lpstr>
      <vt:lpstr>Head Injury</vt:lpstr>
      <vt:lpstr>Facial Fractures</vt:lpstr>
      <vt:lpstr>Penetrating Eye Injury</vt:lpstr>
      <vt:lpstr>Penetrating Neck Wound</vt:lpstr>
      <vt:lpstr>Chest injury</vt:lpstr>
      <vt:lpstr>Abdominal Injury</vt:lpstr>
      <vt:lpstr>Spinal Cord Injury</vt:lpstr>
      <vt:lpstr>PowerPoint Presentation</vt:lpstr>
      <vt:lpstr>Internal Bleeding (not seen on primary survey)</vt:lpstr>
      <vt:lpstr>Pelvic Fracture</vt:lpstr>
      <vt:lpstr>Extremity Fracture with Poor Perfusion</vt:lpstr>
      <vt:lpstr>Open Fracture</vt:lpstr>
      <vt:lpstr>Open Wound</vt:lpstr>
      <vt:lpstr>Crush Injury</vt:lpstr>
      <vt:lpstr>Blast Injury</vt:lpstr>
      <vt:lpstr>PowerPoint Presentation</vt:lpstr>
      <vt:lpstr>Burn Injury</vt:lpstr>
      <vt:lpstr>PowerPoint Presentation</vt:lpstr>
      <vt:lpstr>Workbook Question 5</vt:lpstr>
      <vt:lpstr>Special Considerations: Pregnant Trauma</vt:lpstr>
      <vt:lpstr>Special Considerations: Pregnant Trauma</vt:lpstr>
      <vt:lpstr>Special Considerations: Pregnant Trauma</vt:lpstr>
      <vt:lpstr>Special Considerations: Pregnant Trauma</vt:lpstr>
      <vt:lpstr>Workbook Question 6</vt:lpstr>
      <vt:lpstr>Special Considerations: Paediatric Trauma</vt:lpstr>
      <vt:lpstr>Paediatric AIRWAY Considerations</vt:lpstr>
      <vt:lpstr>Paediatric BREATHING Considerations</vt:lpstr>
      <vt:lpstr>Paediatric CIRCULATORY Considerations</vt:lpstr>
      <vt:lpstr>Paediatric DISABILITY Considerations</vt:lpstr>
      <vt:lpstr>Paediatric EXPOSURE Considerations</vt:lpstr>
      <vt:lpstr>Special Considerations: Paediatric Trauma</vt:lpstr>
      <vt:lpstr>Workbook Question 6</vt:lpstr>
      <vt:lpstr>Disposition of the Patient</vt:lpstr>
      <vt:lpstr>Disposition of the Patient</vt:lpstr>
      <vt:lpstr>Questions</vt:lpstr>
      <vt:lpstr>Quick Cards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WHO</dc:creator>
  <cp:lastModifiedBy>DUFAYS, Helene</cp:lastModifiedBy>
  <cp:revision>113</cp:revision>
  <dcterms:created xsi:type="dcterms:W3CDTF">2017-04-15T01:47:45Z</dcterms:created>
  <dcterms:modified xsi:type="dcterms:W3CDTF">2019-05-31T09:02:58Z</dcterms:modified>
</cp:coreProperties>
</file>