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257" r:id="rId3"/>
    <p:sldId id="258" r:id="rId4"/>
    <p:sldId id="259" r:id="rId5"/>
    <p:sldId id="289" r:id="rId6"/>
    <p:sldId id="260" r:id="rId7"/>
    <p:sldId id="261" r:id="rId8"/>
    <p:sldId id="291" r:id="rId9"/>
    <p:sldId id="292" r:id="rId10"/>
    <p:sldId id="264" r:id="rId11"/>
    <p:sldId id="293" r:id="rId12"/>
    <p:sldId id="353" r:id="rId13"/>
    <p:sldId id="299" r:id="rId14"/>
    <p:sldId id="354" r:id="rId15"/>
    <p:sldId id="294" r:id="rId16"/>
    <p:sldId id="296" r:id="rId17"/>
    <p:sldId id="295" r:id="rId18"/>
    <p:sldId id="300" r:id="rId19"/>
    <p:sldId id="301" r:id="rId20"/>
    <p:sldId id="302" r:id="rId21"/>
    <p:sldId id="303" r:id="rId22"/>
    <p:sldId id="304" r:id="rId23"/>
    <p:sldId id="305" r:id="rId24"/>
    <p:sldId id="284" r:id="rId25"/>
    <p:sldId id="355" r:id="rId26"/>
    <p:sldId id="308" r:id="rId27"/>
    <p:sldId id="306" r:id="rId28"/>
    <p:sldId id="356" r:id="rId29"/>
    <p:sldId id="312" r:id="rId30"/>
    <p:sldId id="313" r:id="rId31"/>
    <p:sldId id="314" r:id="rId32"/>
    <p:sldId id="316" r:id="rId33"/>
    <p:sldId id="317" r:id="rId34"/>
    <p:sldId id="318" r:id="rId35"/>
    <p:sldId id="285" r:id="rId36"/>
    <p:sldId id="272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31" r:id="rId50"/>
    <p:sldId id="332" r:id="rId51"/>
    <p:sldId id="333" r:id="rId52"/>
    <p:sldId id="334" r:id="rId53"/>
    <p:sldId id="286" r:id="rId54"/>
    <p:sldId id="335" r:id="rId55"/>
    <p:sldId id="276" r:id="rId56"/>
    <p:sldId id="336" r:id="rId57"/>
    <p:sldId id="337" r:id="rId58"/>
    <p:sldId id="339" r:id="rId59"/>
    <p:sldId id="338" r:id="rId60"/>
    <p:sldId id="341" r:id="rId61"/>
    <p:sldId id="343" r:id="rId62"/>
    <p:sldId id="344" r:id="rId63"/>
    <p:sldId id="345" r:id="rId64"/>
    <p:sldId id="346" r:id="rId65"/>
    <p:sldId id="347" r:id="rId66"/>
    <p:sldId id="348" r:id="rId67"/>
    <p:sldId id="287" r:id="rId68"/>
    <p:sldId id="278" r:id="rId69"/>
    <p:sldId id="349" r:id="rId70"/>
    <p:sldId id="350" r:id="rId71"/>
    <p:sldId id="351" r:id="rId72"/>
    <p:sldId id="288" r:id="rId73"/>
    <p:sldId id="280" r:id="rId74"/>
    <p:sldId id="283" r:id="rId75"/>
    <p:sldId id="357" r:id="rId76"/>
    <p:sldId id="358" r:id="rId77"/>
    <p:sldId id="359" r:id="rId78"/>
    <p:sldId id="360" r:id="rId79"/>
    <p:sldId id="361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74"/>
    <p:restoredTop sz="70487"/>
  </p:normalViewPr>
  <p:slideViewPr>
    <p:cSldViewPr snapToGrid="0" snapToObjects="1">
      <p:cViewPr varScale="1">
        <p:scale>
          <a:sx n="78" d="100"/>
          <a:sy n="78" d="100"/>
        </p:scale>
        <p:origin x="636" y="84"/>
      </p:cViewPr>
      <p:guideLst>
        <p:guide orient="horz" pos="2160"/>
        <p:guide pos="3840"/>
      </p:guideLst>
    </p:cSldViewPr>
  </p:slideViewPr>
  <p:notesTextViewPr>
    <p:cViewPr>
      <p:scale>
        <a:sx n="110" d="100"/>
        <a:sy n="11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10A8E-FD7B-3A43-AD03-93CDE5102E13}" type="datetimeFigureOut">
              <a:rPr lang="en-US" smtClean="0"/>
              <a:t>31-May-19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03372-DB74-7E4B-A0C5-B7F8CBD4F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1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en:Creative_Commons" TargetMode="External"/><Relationship Id="rId3" Type="http://schemas.openxmlformats.org/officeDocument/2006/relationships/hyperlink" Target="https://en.wikiversity.org/wiki/WikiJournal_of_Medicine/Medical_gallery_of_Blausen_Medical_2014" TargetMode="External"/><Relationship Id="rId7" Type="http://schemas.openxmlformats.org/officeDocument/2006/relationships/hyperlink" Target="http://www.worldcat.org/issn/2002-4436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International_Standard_Serial_Number" TargetMode="External"/><Relationship Id="rId5" Type="http://schemas.openxmlformats.org/officeDocument/2006/relationships/hyperlink" Target="https://doi.org/10.15347/wjm/2014.010" TargetMode="External"/><Relationship Id="rId4" Type="http://schemas.openxmlformats.org/officeDocument/2006/relationships/hyperlink" Target="https://en.wikipedia.org/wiki/Digital_object_identifier" TargetMode="External"/><Relationship Id="rId9" Type="http://schemas.openxmlformats.org/officeDocument/2006/relationships/hyperlink" Target="https://creativecommons.org/licenses/by/3.0/deed.en" TargetMode="Externa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When all elements of the ABCDE are assessed and life-threatening conditions treated, take a SAMPLE history.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Lato"/>
                <a:cs typeface="Lato"/>
              </a:rPr>
              <a:t>If the history identifies an ABCDE condition, stop and return immediately to ABCDE to manage it.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49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Ask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r>
              <a:rPr lang="en-US" sz="19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Is there vomiting and/or diarrhoea? For how long?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Fluid losses through vomiting and diarrhoea can be severe and can sometimes lead to shock</a:t>
            </a:r>
          </a:p>
          <a:p>
            <a:pPr marL="685800" marR="0" lvl="1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Knowing the amount of vomiting or diarrhoea can help give a rough estimate of how much fluid </a:t>
            </a: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the patient will need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 activity – </a:t>
            </a:r>
            <a:r>
              <a:rPr lang="en-US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Métacognition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Creator:benoitpetit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/detail/193152/brain-activity-metacognition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dirty="0"/>
          </a:p>
          <a:p>
            <a:pPr marL="457200" marR="0" lvl="0" indent="-171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56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Does the person have blood in their stool or vomit?</a:t>
            </a:r>
            <a:r>
              <a:rPr lang="en-US" sz="19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Bleeding in the stomach and/or intestines can be severe before it is visible.  </a:t>
            </a:r>
          </a:p>
          <a:p>
            <a:pPr marL="685800" marR="0" lvl="1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 person can lose a significant portion of his or her blood volume in the intestines.  </a:t>
            </a:r>
          </a:p>
          <a:p>
            <a:pPr marL="685800" marR="0" lvl="1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Digested blood appears black, both in the vomit or in the stool</a:t>
            </a: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685800" marR="0" lvl="1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endParaRPr lang="en-US" sz="1900" b="0" i="0" kern="1200" dirty="0">
              <a:solidFill>
                <a:schemeClr val="tx1"/>
              </a:solidFill>
              <a:effectLst/>
              <a:latin typeface="Lato"/>
              <a:ea typeface="Lato"/>
              <a:cs typeface="Lato"/>
              <a:sym typeface="Lato"/>
            </a:endParaRPr>
          </a:p>
          <a:p>
            <a:pPr marL="685800" marR="0" lvl="1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 activity – </a:t>
            </a:r>
            <a:r>
              <a:rPr lang="en-US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Métacognition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Creator:benoitpetit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/detail/193152/brain-activity-metacognition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dirty="0"/>
          </a:p>
          <a:p>
            <a:pPr marL="457200" marR="0" lvl="0" indent="-171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07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Has there been any vaginal bleeding?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800" b="1" i="0" u="none" strike="noStrike" cap="none" dirty="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800" b="1" i="0" u="none" strike="noStrike" cap="none" dirty="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Vaginal bleeding may be related to pregnancy in women of childbearing years.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Always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about pregnancy status, last menstrual period, any missed periods, or known recent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pregnancy. Blood loss from normal delivery or miscarriage can cause shock.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pregnancy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developing outside the uterus (ectopic pregnancy) can also be life-threatening if it ruptures.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Ectopic pregnancy rupture can occur before a woman even knows she is pregnant. 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Othercauses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vaginal bleeding are masses in the cervix or uterus.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800" b="1" i="0" u="none" strike="noStrike" cap="none" dirty="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228600" marR="0" lvl="0" indent="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8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8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685800" marR="0" lvl="1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endParaRPr lang="en-US" sz="1900" b="0" i="0" kern="1200" dirty="0">
              <a:solidFill>
                <a:schemeClr val="tx1"/>
              </a:solidFill>
              <a:effectLst/>
              <a:latin typeface="Lato"/>
              <a:ea typeface="Lato"/>
              <a:cs typeface="Lato"/>
              <a:sym typeface="Lato"/>
            </a:endParaRPr>
          </a:p>
          <a:p>
            <a:pPr marL="685800" marR="0" lvl="1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 activity – </a:t>
            </a:r>
            <a:r>
              <a:rPr lang="en-US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Métacognition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Creator:benoitpetit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/detail/193152/brain-activity-metacognition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dirty="0"/>
          </a:p>
          <a:p>
            <a:pPr marL="457200" marR="0" lvl="0" indent="-171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34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Has the person had any chest pain?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Chest pain may suggest the person has had a heart attack. The muscle damage to the heart caused from a heart attack can reduce  its ability to pump blood around the body, which can cause shock.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8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685800" marR="0" lvl="1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endParaRPr lang="en-US" sz="1900" b="0" i="0" kern="1200" dirty="0">
              <a:solidFill>
                <a:schemeClr val="tx1"/>
              </a:solidFill>
              <a:effectLst/>
              <a:latin typeface="Lato"/>
              <a:ea typeface="Lato"/>
              <a:cs typeface="Lato"/>
              <a:sym typeface="Lato"/>
            </a:endParaRPr>
          </a:p>
          <a:p>
            <a:pPr marL="685800" marR="0" lvl="1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 activity – </a:t>
            </a:r>
            <a:r>
              <a:rPr lang="en-US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Métacognition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Creator:benoitpetit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/detail/193152/brain-activity-metacognition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dirty="0"/>
          </a:p>
          <a:p>
            <a:pPr marL="457200" marR="0" lvl="0" indent="-171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4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1" i="1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1" i="1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Is there fever?</a:t>
            </a:r>
            <a:r>
              <a:rPr lang="en-US" sz="19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Fever may suggest infection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 </a:t>
            </a:r>
          </a:p>
          <a:p>
            <a:pPr marL="1325880" marR="0" lvl="1" indent="-65836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Severe infection causes abnormal relaxation of the blood vessels and leakiness of the blood vessels with fluid loss into the tissues</a:t>
            </a:r>
          </a:p>
          <a:p>
            <a:pPr marL="685800" marR="0" lvl="1" indent="660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can lower the blood pressure, causing shock</a:t>
            </a:r>
          </a:p>
          <a:p>
            <a:pPr marL="0" lvl="0" indent="0">
              <a:buSzPct val="25000"/>
              <a:buNone/>
            </a:pPr>
            <a:endParaRPr lang="en-US" sz="1200" dirty="0">
              <a:latin typeface="Lato"/>
              <a:ea typeface="Lato"/>
              <a:cs typeface="Lato"/>
              <a:sym typeface="Lato"/>
            </a:endParaRPr>
          </a:p>
          <a:p>
            <a:pPr marL="0" lvl="0" indent="0">
              <a:buSzPct val="25000"/>
              <a:buNone/>
            </a:pPr>
            <a:endParaRPr lang="en-US" sz="1200" dirty="0">
              <a:latin typeface="Lato"/>
              <a:ea typeface="Lato"/>
              <a:cs typeface="Lato"/>
              <a:sym typeface="Lato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Thermometer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Creator:hutzelknecht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/detail/231080/thermometer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</a:p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 activity – </a:t>
            </a:r>
            <a:r>
              <a:rPr lang="en-US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Métacognition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Creator:benoitpetit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/detail/193152/brain-activity-metacognition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dirty="0"/>
          </a:p>
          <a:p>
            <a:pPr marL="457200" marR="0" lvl="0" indent="-171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7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48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Was there any exposure to toxins, medications, insect stings, or other substances?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342900" indent="-342900"/>
            <a:r>
              <a:rPr lang="en-US" sz="4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Severe allergic reactions can lead to shock  </a:t>
            </a:r>
          </a:p>
          <a:p>
            <a:pPr marL="342900" indent="-342900"/>
            <a:r>
              <a:rPr lang="en-US" sz="4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Overdose of many medications, including blood pressure and seizure medications, can cause shock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 activity – </a:t>
            </a:r>
            <a:r>
              <a:rPr lang="en-US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Métacognition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Creator:benoitpetit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/detail/193152/brain-activity-metacognition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dirty="0"/>
          </a:p>
          <a:p>
            <a:pPr marL="457200" marR="0" lvl="0" indent="-171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80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Ask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Is there altered mental state?</a:t>
            </a:r>
            <a:r>
              <a:rPr lang="en-US" sz="19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Is there unusual sleepiness?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brain is one of the last organs to be affected by poor perfusion </a:t>
            </a:r>
          </a:p>
          <a:p>
            <a:pPr marL="685800" marR="0" lvl="1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the brain does not have enough blood flow and oxygen to function, this is a sign of severe shock. 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 activity – </a:t>
            </a:r>
            <a:r>
              <a:rPr lang="en-US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Métacognition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Creator:benoitpetit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/detail/193152/brain-activity-metacognition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dirty="0"/>
          </a:p>
          <a:p>
            <a:pPr marL="457200" marR="0" lvl="0" indent="-171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90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Any allergies to medications?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Allergic reactions can lead to shock by causing abnormal relaxation of the blood vessels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lang="en-US" sz="1200" dirty="0"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lang="en-US" sz="1200" dirty="0"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lang="en-US" sz="1200" dirty="0">
              <a:latin typeface="Lato"/>
              <a:ea typeface="Lato"/>
              <a:cs typeface="Lato"/>
              <a:sym typeface="Lato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 activity – </a:t>
            </a:r>
            <a:r>
              <a:rPr lang="en-US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Métacognition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Creator:benoitpetit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/detail/193152/brain-activity-metacognition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dirty="0"/>
          </a:p>
          <a:p>
            <a:pPr marL="457200" marR="0" lvl="0" indent="-171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lang="en-US" sz="1200" dirty="0">
              <a:latin typeface="Lato"/>
              <a:ea typeface="Lato"/>
              <a:cs typeface="Lato"/>
              <a:sym typeface="La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41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Currently taking any medications?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Ask about new medications </a:t>
            </a: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and recent dose</a:t>
            </a:r>
            <a:endParaRPr lang="en-US" sz="19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Obtain a full medication list from the person or the family. Knowing the patient’s medication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can help understand why the patient is in shock (such as heart medications).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Overdose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blood pressure or seizure/convulsion medications can cause shock, and it may be more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difficult to treat shock from any cause in patients taking these medications.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Medications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thin the blood can worsen bleeding.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Always ask about new medications in particular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recent dose changes to evaluate for allergic reaction or unexpected side effects.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lang="en-US" sz="1900" dirty="0"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lang="en-US" sz="1900" dirty="0">
              <a:latin typeface="Lato"/>
              <a:ea typeface="Lato"/>
              <a:cs typeface="Lato"/>
              <a:sym typeface="Lato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 activity – </a:t>
            </a:r>
            <a:r>
              <a:rPr lang="en-US" sz="11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Métacognition</a:t>
            </a:r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Creator:benoitpetit</a:t>
            </a:r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/detail/193152/brain-activity-metacognition</a:t>
            </a:r>
          </a:p>
          <a:p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18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dirty="0"/>
          </a:p>
          <a:p>
            <a:pPr marL="457200" marR="0" lvl="0" indent="-171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</a:pPr>
            <a:endParaRPr lang="en-US" sz="18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lang="en-US" sz="1900" dirty="0"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lang="en-US" sz="1200" dirty="0">
              <a:latin typeface="Lato"/>
              <a:ea typeface="Lato"/>
              <a:cs typeface="Lato"/>
              <a:sym typeface="La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01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38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Recognize signs of shock/poor perfusion</a:t>
            </a:r>
          </a:p>
          <a:p>
            <a:pPr marL="228600" marR="0" lvl="0" indent="38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Perform critical actions for patients with shock</a:t>
            </a:r>
          </a:p>
          <a:p>
            <a:pPr marL="228600" marR="0" lvl="0" indent="38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A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ssess fluid status</a:t>
            </a:r>
          </a:p>
          <a:p>
            <a:pPr marL="228600" marR="0" lvl="0" indent="38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Select appropriate volume administration based on patient age, weight and condition</a:t>
            </a:r>
          </a:p>
          <a:p>
            <a:pPr marL="228600" marR="0" lvl="0" indent="38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Recognize malnourishment, anaemia and burns and adjust fluid resuscitation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26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History of pregnancy or recent delivery?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dirty="0">
              <a:latin typeface="Lato"/>
              <a:ea typeface="Lato"/>
              <a:cs typeface="Lato"/>
              <a:sym typeface="Lato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Blood loss following delivery can be severe if the uterus does not contract well. Hidden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blood loss leading to shock can occur with ruptured ectopic pregnancy, even in women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do not know they are pregnant. Any woman of childbearing age with shock should be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evaluated for pregnancy.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History of recent surgery?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nternal bleeding or infection after surgery can lead to shock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History of heart disease (heart attack or heart valve problems)?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indent="-342900">
              <a:lnSpc>
                <a:spcPct val="115000"/>
              </a:lnSpc>
              <a:spcBef>
                <a:spcPts val="0"/>
              </a:spcBef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Patients with heart disease are at risk for worsening heart function that may lead to shock or worsen shock from other causes. </a:t>
            </a:r>
            <a:r>
              <a:rPr lang="en-US" sz="19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Is there history of HIV?</a:t>
            </a:r>
            <a:endParaRPr lang="en-US" sz="1900" b="1" i="1" dirty="0">
              <a:latin typeface="Lato"/>
              <a:ea typeface="Lato"/>
              <a:cs typeface="Lato"/>
              <a:sym typeface="Lato"/>
            </a:endParaRPr>
          </a:p>
          <a:p>
            <a:pPr marL="342900" indent="-342900">
              <a:lnSpc>
                <a:spcPct val="115000"/>
              </a:lnSpc>
              <a:spcBef>
                <a:spcPts val="0"/>
              </a:spcBef>
            </a:pPr>
            <a:r>
              <a:rPr lang="en-US" sz="190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HIV </a:t>
            </a: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can increase risk of infection </a:t>
            </a:r>
            <a:endParaRPr lang="en-US" sz="190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 activity – </a:t>
            </a:r>
            <a:r>
              <a:rPr lang="en-US" sz="11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Métacognition</a:t>
            </a:r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Creator:benoitpetit</a:t>
            </a:r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/detail/193152/brain-activity-metacognition</a:t>
            </a:r>
          </a:p>
          <a:p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18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dirty="0"/>
          </a:p>
          <a:p>
            <a:pPr marL="457200" marR="0" lvl="0" indent="-171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</a:pPr>
            <a:endParaRPr lang="en-US" sz="18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lang="en-US" sz="1200" dirty="0">
              <a:latin typeface="Lato"/>
              <a:ea typeface="Lato"/>
              <a:cs typeface="Lato"/>
              <a:sym typeface="La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788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When did the person last eat or drink?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 person who is not eating or drinking well can develop severe dehydration</a:t>
            </a:r>
            <a:endParaRPr lang="en-US" sz="2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 activity –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Métacognition</a:t>
            </a:r>
            <a:endParaRPr lang="en-US" sz="2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20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Creator:benoitpetit</a:t>
            </a:r>
            <a:endParaRPr lang="en-US" sz="2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20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/detail/193152/brain-activity-metacognition</a:t>
            </a:r>
          </a:p>
          <a:p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20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20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  <a:endParaRPr lang="en-US" sz="2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2000" dirty="0"/>
          </a:p>
          <a:p>
            <a:pPr marL="457200" marR="0" lvl="0" indent="-171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514350" marR="0" lvl="1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19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84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Has there been any recent trauma?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Trauma can cause </a:t>
            </a:r>
          </a:p>
          <a:p>
            <a:pPr marL="548640" indent="0">
              <a:lnSpc>
                <a:spcPct val="115000"/>
              </a:lnSpc>
            </a:pP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	hidden internal bleeding</a:t>
            </a:r>
          </a:p>
          <a:p>
            <a:pPr marL="548640" indent="0">
              <a:lnSpc>
                <a:spcPct val="115000"/>
              </a:lnSpc>
            </a:pPr>
            <a:r>
              <a:rPr lang="en-US" sz="120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</a:t>
            </a: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tension pneumothorax</a:t>
            </a:r>
          </a:p>
          <a:p>
            <a:pPr marL="548640" indent="0">
              <a:lnSpc>
                <a:spcPct val="115000"/>
              </a:lnSpc>
            </a:pPr>
            <a:r>
              <a:rPr lang="en-US" sz="120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bruising or bleeding around th</a:t>
            </a: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e heart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Trauma to the neck or back causing spinal cord injury can cause problems with blood vessels’ ability to maintain blood pressure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dirty="0">
              <a:latin typeface="Lato"/>
              <a:ea typeface="Lato"/>
              <a:cs typeface="Lato"/>
              <a:sym typeface="Lato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1200" b="1" i="1" dirty="0">
              <a:latin typeface="Lato"/>
              <a:ea typeface="Lato"/>
              <a:cs typeface="Lato"/>
              <a:sym typeface="Lato"/>
            </a:endParaRPr>
          </a:p>
          <a:p>
            <a:pPr marL="914400" lvl="0" indent="-349250">
              <a:spcBef>
                <a:spcPts val="500"/>
              </a:spcBef>
              <a:buFont typeface="Lato"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0" indent="-349250">
              <a:spcBef>
                <a:spcPts val="500"/>
              </a:spcBef>
              <a:buFont typeface="Lato"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0" indent="-349250">
              <a:spcBef>
                <a:spcPts val="500"/>
              </a:spcBef>
              <a:buFont typeface="Lato"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 activity – </a:t>
            </a:r>
            <a:r>
              <a:rPr lang="en-US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Métacognition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Creator:benoitpetit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/detail/193152/brain-activity-metacognition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dirty="0"/>
          </a:p>
          <a:p>
            <a:pPr marL="457200" marR="0" lvl="0" indent="-171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0" indent="-349250">
              <a:spcBef>
                <a:spcPts val="500"/>
              </a:spcBef>
              <a:buFont typeface="Lato"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10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Has there been any recent illness?</a:t>
            </a: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8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Any infection can cause a blood infection and lead to shock. 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dirty="0">
              <a:latin typeface="Lato"/>
              <a:ea typeface="Lato"/>
              <a:cs typeface="Lato"/>
              <a:sym typeface="Lato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1200" b="1" i="1" dirty="0">
              <a:latin typeface="Lato"/>
              <a:ea typeface="Lato"/>
              <a:cs typeface="Lato"/>
              <a:sym typeface="Lato"/>
            </a:endParaRPr>
          </a:p>
          <a:p>
            <a:pPr marL="914400" lvl="0" indent="-349250">
              <a:spcBef>
                <a:spcPts val="500"/>
              </a:spcBef>
              <a:buFont typeface="Lato"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0" indent="-349250">
              <a:spcBef>
                <a:spcPts val="500"/>
              </a:spcBef>
              <a:buFont typeface="Lato"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0" indent="-349250">
              <a:spcBef>
                <a:spcPts val="500"/>
              </a:spcBef>
              <a:buFont typeface="Lato"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 activity – </a:t>
            </a:r>
            <a:r>
              <a:rPr lang="en-US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Métacognition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Creator:benoitpetit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/detail/193152/brain-activity-metacognition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dirty="0"/>
          </a:p>
          <a:p>
            <a:pPr marL="457200" marR="0" lvl="0" indent="-171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0" indent="-349250">
              <a:spcBef>
                <a:spcPts val="500"/>
              </a:spcBef>
              <a:buFont typeface="Lato"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120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cap="none" dirty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Using the workbook section, list 6 question about SIGNS AND SYMPTOMS you would ask when taking a SAMPLE history.</a:t>
            </a:r>
          </a:p>
          <a:p>
            <a:endParaRPr lang="en-US" baseline="0" dirty="0"/>
          </a:p>
          <a:p>
            <a:r>
              <a:rPr lang="en-US" baseline="0" dirty="0"/>
              <a:t>Image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 thought</a:t>
            </a:r>
            <a:r>
              <a:rPr lang="en-US" sz="9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Creator:GDL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/detail/221707/deep-thought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58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person with shock will have signs of poor perfusion, which may include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fast heart rate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 systolic blood pressure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 breathing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pale and cool skin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slow capillary refill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dizziness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Confusion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altered mental status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decreased urine output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excessive sweating.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701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REMEMBER: Perfusion can be limited even before blood pressure falls, especially in the young.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 blood pressure with poor perfusion is a very serious sign.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Always assess ABCDE first. The initial ABCDE approach identifies and manages life-threatening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5745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secondary exam looks for changes in the patient’s condition or less obvious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causes that may have been missed during ABCDE. If the secondary examination identifies 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ABCDE condition, STOP AND RETURN IMMEDIATELY TO ABCDE to manage it.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REMEMBER: Children have different normal vital signs ranges, and children with shock may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have changes in vital signs until they are very ill. Always do a careful exam for any signs of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shock.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46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Check for airway swelling or difficulty in breathing: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804672" indent="-342900">
              <a:lnSpc>
                <a:spcPct val="115000"/>
              </a:lnSpc>
              <a:spcBef>
                <a:spcPts val="0"/>
              </a:spcBef>
            </a:pPr>
            <a:endParaRPr lang="en-US" sz="2000" dirty="0">
              <a:latin typeface="Lato"/>
              <a:ea typeface="Lato"/>
              <a:cs typeface="Lato"/>
              <a:sym typeface="Lato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Abnormal or noisy breathing can indicate pneumonia as a source for system-wide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infection causing shock.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sugar levels can result in chemical imbalance (diabetic ketoacidosis) that the body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tries to address by faster or deeper breathing. This condition may also result in sweet or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‘fruity’ smelling breath. Since elevated blood glucose levels cause increased urination,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dehydration and shock can result.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b="1" i="1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bleeding: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external bleeding should be controlled with direct pressure.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Arterial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bleeding may appear as pulsing or high pressure bleeding, and significant blood volume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be lost in minutes.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Vaginal bleeding may be an important source of blood loss from pregnancy-related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bleeding (even in those who think they are not pregnant) or from masses in the cervix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uterus.</a:t>
            </a:r>
          </a:p>
          <a:p>
            <a:pPr marL="171450" indent="-171450">
              <a:buFont typeface="Arial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b="1" i="1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b="1" i="1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endParaRPr lang="en-US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Image: Original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Tein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Jung Illustration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2017.  </a:t>
            </a:r>
            <a:endParaRPr lang="en-US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b="1" i="1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116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Check Fluid Status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dehydration states, the patient may feel thirsty or may have dry lips and mouth, abnormal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skin pinch, lethargy, and delayed capillary refill.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 with heart failure can be in shock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fluid overload, and may have lower body swelling (usually in both legs), crackles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lung examination, and distended neck veins.</a:t>
            </a:r>
          </a:p>
          <a:p>
            <a:endParaRPr lang="en-US" sz="2000" dirty="0"/>
          </a:p>
          <a:p>
            <a:endParaRPr lang="en-US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Image: Original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Tein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Jung Illustration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2017.  </a:t>
            </a:r>
            <a:endParaRPr lang="en-US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4672" lvl="0" indent="-342900">
              <a:lnSpc>
                <a:spcPct val="115000"/>
              </a:lnSpc>
              <a:spcBef>
                <a:spcPts val="0"/>
              </a:spcBef>
            </a:pPr>
            <a:endParaRPr lang="en-US"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6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/>
              <a:t>Oxygen administration</a:t>
            </a:r>
          </a:p>
          <a:p>
            <a:pPr>
              <a:buFont typeface="Arial" charset="0"/>
              <a:buChar char="•"/>
            </a:pPr>
            <a:r>
              <a:rPr lang="en-US" dirty="0"/>
              <a:t>IV line placement</a:t>
            </a:r>
          </a:p>
          <a:p>
            <a:pPr>
              <a:buFont typeface="Arial" charset="0"/>
              <a:buChar char="•"/>
            </a:pPr>
            <a:r>
              <a:rPr lang="en-US" dirty="0"/>
              <a:t>Fluid status assessment</a:t>
            </a:r>
          </a:p>
          <a:p>
            <a:pPr>
              <a:buFont typeface="Arial" charset="0"/>
              <a:buChar char="•"/>
            </a:pPr>
            <a:r>
              <a:rPr lang="en-US" dirty="0"/>
              <a:t>IV fluid resuscitation</a:t>
            </a:r>
          </a:p>
          <a:p>
            <a:pPr>
              <a:buFont typeface="Arial" charset="0"/>
              <a:buChar char="•"/>
            </a:pPr>
            <a:r>
              <a:rPr lang="en-US" dirty="0"/>
              <a:t>Burn management</a:t>
            </a:r>
          </a:p>
          <a:p>
            <a:pPr>
              <a:buFont typeface="Arial" charset="0"/>
              <a:buChar char="•"/>
            </a:pPr>
            <a:r>
              <a:rPr lang="en-US" dirty="0"/>
              <a:t>Needle decompression</a:t>
            </a:r>
          </a:p>
          <a:p>
            <a:pPr>
              <a:buFont typeface="Arial" charset="0"/>
              <a:buChar char="•"/>
            </a:pPr>
            <a:r>
              <a:rPr lang="en-US" dirty="0"/>
              <a:t>Three-sided dressing</a:t>
            </a:r>
          </a:p>
          <a:p>
            <a:pPr>
              <a:buFont typeface="Arial" charset="0"/>
              <a:buChar char="•"/>
            </a:pPr>
            <a:r>
              <a:rPr lang="en-US" dirty="0"/>
              <a:t>Bleeding control</a:t>
            </a:r>
          </a:p>
          <a:p>
            <a:pPr>
              <a:buFont typeface="Arial" charset="0"/>
              <a:buChar char="•"/>
            </a:pPr>
            <a:r>
              <a:rPr lang="en-US" dirty="0"/>
              <a:t>Uterine massage</a:t>
            </a:r>
          </a:p>
          <a:p>
            <a:pPr>
              <a:buFont typeface="Arial" charset="0"/>
              <a:buChar char="•"/>
            </a:pPr>
            <a:r>
              <a:rPr lang="en-US" dirty="0"/>
              <a:t>Trauma secondary survey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805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en-US" sz="20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0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Check for pale conjunctiva (the inside of the lower eyelid)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en-US" sz="20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matter the person’s skin color, the inside of the eyelid should appear pink and moist.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inner portion of the eyelid (conjunctiva) is pale, it may indicate significant blood loss.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compare the patient’s conjunctiva to another healthy person or look at your own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mirror.</a:t>
            </a:r>
          </a:p>
          <a:p>
            <a:pPr marL="1016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20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1016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20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</a:t>
            </a:r>
          </a:p>
          <a:p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Gray1205.png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</a:t>
            </a:r>
            <a:r>
              <a:rPr lang="en-US" sz="20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Henry Gray</a:t>
            </a:r>
            <a:endParaRPr lang="en-US" sz="2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20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commons.wikimedia.org</a:t>
            </a:r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/wiki/File:Gray1205.png</a:t>
            </a:r>
          </a:p>
          <a:p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</a:t>
            </a:r>
            <a:r>
              <a:rPr lang="en-US" sz="2000" dirty="0"/>
              <a:t>Public Domain – Expired: Works that are no longer protected due to an expired copyright term. </a:t>
            </a:r>
            <a:r>
              <a:rPr lang="en-US" altLang="x-none" sz="2000" dirty="0">
                <a:solidFill>
                  <a:srgbClr val="213A64"/>
                </a:solidFill>
                <a:latin typeface="Arial" charset="0"/>
              </a:rPr>
              <a:t>)</a:t>
            </a:r>
            <a:endParaRPr lang="en-US" sz="20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dirty="0">
              <a:latin typeface="Lato"/>
              <a:ea typeface="Lato"/>
              <a:cs typeface="Lato"/>
              <a:sym typeface="Lato"/>
            </a:endParaRPr>
          </a:p>
          <a:p>
            <a:pPr marL="804672" lvl="0" indent="-342900">
              <a:lnSpc>
                <a:spcPct val="115000"/>
              </a:lnSpc>
              <a:spcBef>
                <a:spcPts val="0"/>
              </a:spcBef>
            </a:pPr>
            <a:endParaRPr lang="en-US" sz="2000" dirty="0">
              <a:latin typeface="Lato"/>
              <a:ea typeface="Lato"/>
              <a:cs typeface="Lato"/>
              <a:sym typeface="Lato"/>
            </a:endParaRPr>
          </a:p>
          <a:p>
            <a: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3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261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Check mental status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Confusion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 a patient with poor perfusion suggests severe shock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804672" lvl="0" indent="-342900">
              <a:lnSpc>
                <a:spcPct val="115000"/>
              </a:lnSpc>
              <a:spcBef>
                <a:spcPts val="0"/>
              </a:spcBef>
            </a:pPr>
            <a:endParaRPr lang="en-US" sz="2000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Check for fever: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F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ever in a patient with shock suggests that the patient may have a severe infection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blood sugar: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 blood glucose can sometimes look like shock.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cannot check blood glucose, but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person has altered mental status, a history of diabetes or another reason to have low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sugar (for example, is taking quinine for malaria, is very ill, or is very malnourished), give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glucose.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804672" lvl="0" indent="-342900">
              <a:lnSpc>
                <a:spcPct val="115000"/>
              </a:lnSpc>
              <a:spcBef>
                <a:spcPts val="0"/>
              </a:spcBef>
            </a:pPr>
            <a:endParaRPr lang="en-US" sz="2000" dirty="0">
              <a:latin typeface="Lato"/>
              <a:ea typeface="Lato"/>
              <a:cs typeface="Lato"/>
              <a:sym typeface="Lato"/>
            </a:endParaRPr>
          </a:p>
          <a:p>
            <a: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3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231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Check for severe abdominal pain or a very firm abdomen: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person has severe abdominal pain, this can be a sign of bleeding or infection in the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abdomen.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patient who might be pregnant, this can be a sign of an ectopic pregnancy.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58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Check urine:</a:t>
            </a: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804672" indent="-342900">
              <a:lnSpc>
                <a:spcPct val="115000"/>
              </a:lnSpc>
              <a:spcBef>
                <a:spcPts val="0"/>
              </a:spcBef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Check the urine </a:t>
            </a:r>
            <a:r>
              <a:rPr lang="en-US" sz="1900" dirty="0" err="1">
                <a:latin typeface="Lato"/>
                <a:ea typeface="Lato"/>
                <a:cs typeface="Lato"/>
                <a:sym typeface="Lato"/>
              </a:rPr>
              <a:t>colour</a:t>
            </a: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 and volume.</a:t>
            </a:r>
          </a:p>
          <a:p>
            <a:pPr marL="1261872" lvl="1" indent="-342900">
              <a:lnSpc>
                <a:spcPct val="115000"/>
              </a:lnSpc>
              <a:spcBef>
                <a:spcPts val="0"/>
              </a:spcBef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Small amounts of darker urine may suggest dehydration</a:t>
            </a:r>
          </a:p>
          <a:p>
            <a:pPr marL="0" lvl="0" indent="0">
              <a:spcBef>
                <a:spcPts val="0"/>
              </a:spcBef>
              <a:buSzPct val="25000"/>
              <a:buNone/>
            </a:pPr>
            <a:endParaRPr lang="en-US" sz="1900" b="1" i="1" dirty="0">
              <a:latin typeface="Lato"/>
              <a:ea typeface="Lato"/>
              <a:cs typeface="Lato"/>
              <a:sym typeface="Lato"/>
            </a:endParaRPr>
          </a:p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900" b="1" i="1" dirty="0">
                <a:latin typeface="Lato"/>
                <a:ea typeface="Lato"/>
                <a:cs typeface="Lato"/>
                <a:sym typeface="Lato"/>
              </a:rPr>
              <a:t>Check stool</a:t>
            </a:r>
            <a:r>
              <a:rPr lang="en-US" sz="1900" b="1" dirty="0">
                <a:latin typeface="Lato"/>
                <a:ea typeface="Lato"/>
                <a:cs typeface="Lato"/>
                <a:sym typeface="Lato"/>
              </a:rPr>
              <a:t>:</a:t>
            </a: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  </a:t>
            </a:r>
          </a:p>
          <a:p>
            <a:pPr marL="0" lvl="0" indent="0">
              <a:spcBef>
                <a:spcPts val="0"/>
              </a:spcBef>
              <a:buSzPct val="25000"/>
              <a:buNone/>
            </a:pPr>
            <a:endParaRPr lang="en-US" sz="1900" dirty="0">
              <a:latin typeface="Lato"/>
              <a:ea typeface="Lato"/>
              <a:cs typeface="Lato"/>
              <a:sym typeface="Lato"/>
            </a:endParaRPr>
          </a:p>
          <a:p>
            <a:pPr marL="804672" indent="-342900">
              <a:lnSpc>
                <a:spcPct val="115000"/>
              </a:lnSpc>
              <a:spcBef>
                <a:spcPts val="0"/>
              </a:spcBef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Any significant diarrhoea can cause dehydration</a:t>
            </a:r>
          </a:p>
          <a:p>
            <a:pPr marL="804672" indent="-342900">
              <a:lnSpc>
                <a:spcPct val="115000"/>
              </a:lnSpc>
              <a:spcBef>
                <a:spcPts val="0"/>
              </a:spcBef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A large amount of watery, “rice water” stool suggests cholera, which can cause severe dehydration and person can go into shock </a:t>
            </a:r>
          </a:p>
          <a:p>
            <a:pPr marL="804672" indent="-342900">
              <a:lnSpc>
                <a:spcPct val="115000"/>
              </a:lnSpc>
              <a:spcBef>
                <a:spcPts val="0"/>
              </a:spcBef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Black, dark or reddish colored stool can suggest stomach or intestinal bleeding </a:t>
            </a:r>
          </a:p>
          <a:p>
            <a:pPr marL="660400" marR="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748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1" i="1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1" i="1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Check for malnourishment:</a:t>
            </a:r>
            <a:r>
              <a:rPr lang="en-US" sz="1900" b="0" i="1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457200" marR="0" lvl="0" indent="-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If the person appears malnourished, this will require a </a:t>
            </a:r>
            <a:r>
              <a:rPr lang="en-US" sz="1900" b="0" i="0" u="none" strike="noStrike" cap="none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specialised</a:t>
            </a:r>
            <a:r>
              <a:rPr lang="en-US" sz="19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rehydration plan.  Be sure to ask about recent changes in weight.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1" i="1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1" i="1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Check skin for swelling and rash</a:t>
            </a:r>
            <a:r>
              <a:rPr lang="en-US" sz="1900" b="1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lang="en-US" sz="19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Swelling of mouth or body can indicate an allergic reaction. Rashes can indicate allergic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reaction (hives) or systemic infection.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Swelling of both legs can indicate heart failure.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Sweating may occur with moderate to severe shock.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en-US" sz="2000" dirty="0"/>
          </a:p>
          <a:p>
            <a:endParaRPr lang="en-US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Image: Original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Tein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Jung Illustration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2017.  </a:t>
            </a:r>
            <a:endParaRPr lang="en-US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337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cap="none" dirty="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Using the workbook section, list what you need to CHECK for in a person with shock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</a:t>
            </a:r>
          </a:p>
          <a:p>
            <a:endParaRPr lang="en-US" baseline="0" dirty="0"/>
          </a:p>
          <a:p>
            <a:r>
              <a:rPr lang="en-US" baseline="0" dirty="0"/>
              <a:t>Image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 thought</a:t>
            </a:r>
            <a:r>
              <a:rPr lang="en-US" sz="9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Creator:GDL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/detail/221707/deep-thought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24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sz="1200" baseline="0" dirty="0"/>
              <a:t>Image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Blood pressure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measurement.jpg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Creator:Jesse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Alwin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U.S. Marine Corps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commons.wikimedia.org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/wiki/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File:Blood_pressure_measurement.jpg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</a:t>
            </a:r>
            <a:r>
              <a:rPr lang="en-US" dirty="0"/>
              <a:t>Public Domain – Government: Works that are produced by the U.S. Government. (17 USC § 105)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757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1" i="1" u="sng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5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Severe Infection: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May present with: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	</a:t>
            </a: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Fever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	Hypotension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Tachycardia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	</a:t>
            </a:r>
            <a:r>
              <a:rPr lang="en-US" sz="1900" dirty="0" err="1">
                <a:latin typeface="Lato"/>
                <a:ea typeface="Lato"/>
                <a:cs typeface="Lato"/>
                <a:sym typeface="Lato"/>
              </a:rPr>
              <a:t>Tachypnoea</a:t>
            </a: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Signs of infection: </a:t>
            </a:r>
          </a:p>
          <a:p>
            <a:pPr marL="685800" marR="0" lvl="1" indent="-177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Visible infection in the skin</a:t>
            </a:r>
          </a:p>
          <a:p>
            <a:pPr marL="685800" marR="0" lvl="1" indent="-177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Cough and c</a:t>
            </a: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rackles in one area of the lungs (often with fast breathing)</a:t>
            </a:r>
          </a:p>
          <a:p>
            <a:pPr marL="685800" marR="0" lvl="1" indent="-177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Burning with urination or urine that is cloudy (not clear) or foul smelling </a:t>
            </a:r>
          </a:p>
          <a:p>
            <a:pPr marL="685800" marR="0" lvl="1" indent="-177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any focal point pain in association </a:t>
            </a: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with fever </a:t>
            </a: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672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5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Spinal Cord Injury:</a:t>
            </a:r>
            <a:endParaRPr lang="en-US" sz="1900" b="1" i="1" u="sng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History or signs of trauma</a:t>
            </a:r>
          </a:p>
          <a:p>
            <a:pPr marL="4572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May have spinal pain/tenderness or crepitus (crunching on palpation when you touch spinal bones</a:t>
            </a:r>
          </a:p>
          <a:p>
            <a:pPr marL="457200" indent="-355600">
              <a:lnSpc>
                <a:spcPct val="115000"/>
              </a:lnSpc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Movement problems: paralysis, weakness, decreased reflexes immediately after the injury</a:t>
            </a:r>
          </a:p>
          <a:p>
            <a:pPr marL="457200" indent="-355600">
              <a:lnSpc>
                <a:spcPct val="115000"/>
              </a:lnSpc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Sensation problems: tingling (“pins and needles” sensation), loss of sensation</a:t>
            </a:r>
          </a:p>
          <a:p>
            <a:pPr marL="457200" indent="-355600">
              <a:lnSpc>
                <a:spcPct val="115000"/>
              </a:lnSpc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Unable to control urine and stool</a:t>
            </a:r>
          </a:p>
          <a:p>
            <a:pPr marL="4572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Priapism (persistent, abnormal erection of the penis) </a:t>
            </a: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Hypotension</a:t>
            </a:r>
          </a:p>
          <a:p>
            <a:pPr marL="4572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Bradycardia </a:t>
            </a:r>
          </a:p>
          <a:p>
            <a:pPr marL="4572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Vertebra that’s further out </a:t>
            </a: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or in than the other bones </a:t>
            </a:r>
          </a:p>
          <a:p>
            <a:pPr marL="4572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Difficulty in breathing with an upper c-spine injury </a:t>
            </a: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1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Severe Allergic Reaction: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8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Swelling of the skin or mouth</a:t>
            </a: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Difficulty breathing with stridor and/or wheezing</a:t>
            </a:r>
          </a:p>
          <a:p>
            <a:pPr marL="457200" marR="0" lvl="0" indent="-355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Patches of pale or red, itchy, warm, swollen skin</a:t>
            </a:r>
          </a:p>
          <a:p>
            <a:pPr marL="457200" marR="0" lvl="0" indent="-355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Tachycardia</a:t>
            </a:r>
          </a:p>
          <a:p>
            <a:pPr marL="457200" marR="0" lvl="0" indent="-355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Hypotension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3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Poor perfusion is when the body is not able to get enough oxygen-carrying blood to vital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organs. When organ function is affected, this is called shock and can lead rapidly to death.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Infants, children and older adults are more likely to be affected by shock.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530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3600" b="1" i="1" u="sng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Diabetic Ketoacidosis (DKA):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3600" b="1" i="1" u="sng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228600" marR="0" lvl="0" indent="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History of diabetes </a:t>
            </a:r>
          </a:p>
          <a:p>
            <a:pPr marL="228600" marR="0" lvl="0" indent="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Rapid or deep and slow breathing </a:t>
            </a:r>
          </a:p>
          <a:p>
            <a:pPr marL="228600" marR="0" lvl="0" indent="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Frequent urination </a:t>
            </a:r>
          </a:p>
          <a:p>
            <a:pPr marL="228600" marR="0" lvl="0" indent="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Sweet smelling breath </a:t>
            </a:r>
          </a:p>
          <a:p>
            <a:pPr marL="228600" marR="0" lvl="0" indent="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High glucose in blood or urine </a:t>
            </a:r>
          </a:p>
          <a:p>
            <a:pPr marL="228600" marR="0" lvl="0" indent="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Dehydration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001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3600" b="1" i="1" u="sng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Severe Dehydration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3600" b="1" i="1" u="sng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Abnormal skin pinch </a:t>
            </a: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Decreased ability to drink fluids</a:t>
            </a: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Dry mucus membranes </a:t>
            </a: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Tachycardia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061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Burn Injury: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3600" b="1" i="1" u="sng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177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History of burn injury</a:t>
            </a:r>
          </a:p>
          <a:p>
            <a:pPr marL="457200" marR="0" lvl="0" indent="-177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Red, white, or black burn areas depending on the depth</a:t>
            </a:r>
          </a:p>
          <a:p>
            <a:pPr marL="457200" marR="0" lvl="0" indent="-177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May have blistering</a:t>
            </a:r>
          </a:p>
          <a:p>
            <a:pPr marL="457200" marR="0" lvl="0" indent="-177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Consider inhalational injury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36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Burn injuries can cause excessive fluid losses through the damaged tissue, and patients can become severely dehydrated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155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4400" b="1" i="1" u="sng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1" u="sng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External bleeding </a:t>
            </a:r>
          </a:p>
          <a:p>
            <a:pPr marL="228600" marR="0" lvl="0" indent="-1778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History of injury</a:t>
            </a:r>
          </a:p>
          <a:p>
            <a:pPr marL="228600" marR="0" lvl="0" indent="-1778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3600" dirty="0">
                <a:latin typeface="Lato"/>
                <a:ea typeface="Lato"/>
                <a:cs typeface="Lato"/>
                <a:sym typeface="Lato"/>
              </a:rPr>
              <a:t>Active bleeding </a:t>
            </a:r>
          </a:p>
          <a:p>
            <a:pPr marL="228600" marR="0" lvl="0" indent="-1778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Use of blood thinning mediations </a:t>
            </a:r>
          </a:p>
          <a:p>
            <a:pPr marL="5080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3600" b="1" u="sng" dirty="0">
              <a:latin typeface="Lato"/>
              <a:ea typeface="Lato"/>
              <a:cs typeface="Lato"/>
              <a:sym typeface="Lato"/>
            </a:endParaRPr>
          </a:p>
          <a:p>
            <a:pPr marL="5080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 b="1" u="sng" dirty="0">
                <a:latin typeface="Lato"/>
                <a:ea typeface="Lato"/>
                <a:cs typeface="Lato"/>
                <a:sym typeface="Lato"/>
              </a:rPr>
              <a:t>Large bone fracture </a:t>
            </a:r>
          </a:p>
          <a:p>
            <a:pPr marL="393700" indent="-342900">
              <a:lnSpc>
                <a:spcPct val="80000"/>
              </a:lnSpc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History of injury </a:t>
            </a:r>
          </a:p>
          <a:p>
            <a:pPr marL="393700" indent="-342900">
              <a:lnSpc>
                <a:spcPct val="80000"/>
              </a:lnSpc>
            </a:pPr>
            <a:r>
              <a:rPr lang="en-US" sz="3600" dirty="0">
                <a:latin typeface="Lato"/>
                <a:ea typeface="Lato"/>
                <a:cs typeface="Lato"/>
                <a:sym typeface="Lato"/>
              </a:rPr>
              <a:t>Pain or instability of the pelvis, blood at opening of penis or rectum (pelvic fracture) </a:t>
            </a:r>
          </a:p>
          <a:p>
            <a:pPr marL="393700" indent="-342900">
              <a:lnSpc>
                <a:spcPct val="80000"/>
              </a:lnSpc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Deformity or crepitus of the femur, shortening of the leg with the injury (femur fracture)</a:t>
            </a:r>
          </a:p>
          <a:p>
            <a:pPr marL="50800" indent="0">
              <a:lnSpc>
                <a:spcPct val="80000"/>
              </a:lnSpc>
              <a:buNone/>
            </a:pPr>
            <a:endParaRPr lang="en-US" sz="36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964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lnSpc>
                <a:spcPct val="80000"/>
              </a:lnSpc>
              <a:buNone/>
            </a:pPr>
            <a:endParaRPr lang="en-US" sz="36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en-US" dirty="0"/>
          </a:p>
          <a:p>
            <a:pPr indent="0">
              <a:buNone/>
            </a:pPr>
            <a:r>
              <a:rPr lang="en-US" sz="1200" b="1" u="sng" dirty="0">
                <a:latin typeface="Lato"/>
                <a:cs typeface="Lato"/>
              </a:rPr>
              <a:t>Abdominal bleeding</a:t>
            </a:r>
          </a:p>
          <a:p>
            <a:pPr marL="530352" indent="-301752"/>
            <a:r>
              <a:rPr lang="en-US" sz="1200" dirty="0">
                <a:latin typeface="Lato"/>
                <a:cs typeface="Lato"/>
              </a:rPr>
              <a:t>Sometimes with history of injury</a:t>
            </a:r>
          </a:p>
          <a:p>
            <a:pPr marL="530352" indent="-301752"/>
            <a:r>
              <a:rPr lang="en-US" sz="1200" dirty="0">
                <a:latin typeface="Lato"/>
                <a:cs typeface="Lato"/>
              </a:rPr>
              <a:t>Bruising around the umbilicus or over the flanks can be a sign of internal bleeding</a:t>
            </a:r>
          </a:p>
          <a:p>
            <a:pPr marL="530352" indent="-301752"/>
            <a:r>
              <a:rPr lang="en-US" sz="1200" dirty="0">
                <a:latin typeface="Lato"/>
                <a:cs typeface="Lato"/>
              </a:rPr>
              <a:t>Abdominal pain</a:t>
            </a:r>
          </a:p>
          <a:p>
            <a:r>
              <a:rPr lang="en-US" sz="1200" dirty="0">
                <a:latin typeface="Lato"/>
                <a:cs typeface="Lato"/>
              </a:rPr>
              <a:t>Very firm abdomen </a:t>
            </a:r>
          </a:p>
          <a:p>
            <a:pPr indent="0">
              <a:buNone/>
            </a:pPr>
            <a:r>
              <a:rPr lang="en-US" sz="1200" b="1" u="sng" dirty="0">
                <a:latin typeface="Lato"/>
                <a:cs typeface="Lato"/>
              </a:rPr>
              <a:t>Bleeding in the stomach or intestines </a:t>
            </a:r>
          </a:p>
          <a:p>
            <a:r>
              <a:rPr lang="en-US" sz="1200" dirty="0">
                <a:latin typeface="Lato"/>
                <a:cs typeface="Lato"/>
              </a:rPr>
              <a:t>Blood in vomit or stool</a:t>
            </a:r>
          </a:p>
          <a:p>
            <a:r>
              <a:rPr lang="en-US" sz="1200" dirty="0">
                <a:latin typeface="Lato"/>
                <a:cs typeface="Lato"/>
              </a:rPr>
              <a:t>Black vomit or stool</a:t>
            </a:r>
          </a:p>
          <a:p>
            <a:r>
              <a:rPr lang="en-US" sz="1200" dirty="0">
                <a:latin typeface="Lato"/>
                <a:cs typeface="Lato"/>
              </a:rPr>
              <a:t>History of alcohol use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181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4400" b="1" i="1" dirty="0" err="1">
                <a:latin typeface="Lato"/>
                <a:ea typeface="Lato"/>
                <a:cs typeface="Lato"/>
                <a:sym typeface="Lato"/>
              </a:rPr>
              <a:t>Haemothorax</a:t>
            </a:r>
            <a:r>
              <a:rPr lang="en-US" sz="4400" b="1" i="1" dirty="0">
                <a:latin typeface="Lato"/>
                <a:ea typeface="Lato"/>
                <a:cs typeface="Lato"/>
                <a:sym typeface="Lato"/>
              </a:rPr>
              <a:t>:</a:t>
            </a:r>
          </a:p>
          <a:p>
            <a:pPr lvl="0" indent="-177800">
              <a:buFont typeface="Lato"/>
              <a:buChar char="•"/>
            </a:pPr>
            <a:r>
              <a:rPr lang="en-US" sz="3600" dirty="0">
                <a:latin typeface="Lato"/>
                <a:ea typeface="Lato"/>
                <a:cs typeface="Lato"/>
                <a:sym typeface="Lato"/>
              </a:rPr>
              <a:t>Difficulty in breathing </a:t>
            </a:r>
          </a:p>
          <a:p>
            <a:pPr lvl="0" indent="-177800">
              <a:buFont typeface="Lato"/>
              <a:buChar char="•"/>
            </a:pPr>
            <a:r>
              <a:rPr lang="en-US" sz="3600" dirty="0">
                <a:latin typeface="Lato"/>
                <a:ea typeface="Lato"/>
                <a:cs typeface="Lato"/>
                <a:sym typeface="Lato"/>
              </a:rPr>
              <a:t>Decreased breath sounds on affected side </a:t>
            </a:r>
          </a:p>
          <a:p>
            <a:pPr lvl="0" indent="-177800">
              <a:buFont typeface="Lato"/>
              <a:buChar char="•"/>
            </a:pPr>
            <a:r>
              <a:rPr lang="en-US" sz="3600" dirty="0">
                <a:latin typeface="Lato"/>
                <a:ea typeface="Lato"/>
                <a:cs typeface="Lato"/>
                <a:sym typeface="Lato"/>
              </a:rPr>
              <a:t>Dull sounds with percussion on affected side </a:t>
            </a:r>
          </a:p>
          <a:p>
            <a:pPr lvl="0" indent="-177800">
              <a:buFont typeface="Lato"/>
              <a:buChar char="•"/>
            </a:pPr>
            <a:r>
              <a:rPr lang="en-US" sz="3600" dirty="0">
                <a:latin typeface="Lato"/>
                <a:ea typeface="Lato"/>
                <a:cs typeface="Lato"/>
                <a:sym typeface="Lato"/>
              </a:rPr>
              <a:t>Shock (if large amount of blood) </a:t>
            </a:r>
          </a:p>
          <a:p>
            <a:pPr marL="50800" lvl="0" indent="0">
              <a:buNone/>
            </a:pPr>
            <a:endParaRPr lang="en-US" sz="4400" dirty="0">
              <a:latin typeface="Lato"/>
              <a:ea typeface="Lato"/>
              <a:cs typeface="Lato"/>
              <a:sym typeface="Lato"/>
            </a:endParaRPr>
          </a:p>
          <a:p>
            <a:pPr marL="50800" lvl="0" indent="0">
              <a:buNone/>
            </a:pPr>
            <a:endParaRPr lang="en-US" sz="4400" dirty="0">
              <a:latin typeface="Lato"/>
              <a:ea typeface="Lato"/>
              <a:cs typeface="Lato"/>
              <a:sym typeface="Lato"/>
            </a:endParaRPr>
          </a:p>
          <a:p>
            <a:r>
              <a:rPr lang="en-US" sz="4400" baseline="0" dirty="0"/>
              <a:t>Image</a:t>
            </a:r>
          </a:p>
          <a:p>
            <a:r>
              <a:rPr lang="en-US" sz="4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44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Haemothorax</a:t>
            </a:r>
            <a:r>
              <a:rPr lang="en-US" sz="4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44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Creator:Unknown</a:t>
            </a:r>
            <a:r>
              <a:rPr lang="en-US" sz="44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4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Unknown </a:t>
            </a:r>
          </a:p>
          <a:p>
            <a:r>
              <a:rPr lang="en-US" sz="4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</a:t>
            </a:r>
            <a:r>
              <a:rPr lang="en-US" sz="4400" dirty="0"/>
              <a:t>Public Domain – Ineligible: Works that are ineligible for copyright protection in the U.S. (17 USC § 102(b))</a:t>
            </a:r>
            <a:endParaRPr lang="en-US" sz="44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597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lvl="0" indent="0">
              <a:buNone/>
            </a:pPr>
            <a:endParaRPr lang="en-US" sz="4400" dirty="0">
              <a:latin typeface="Lato"/>
              <a:ea typeface="Lato"/>
              <a:cs typeface="Lato"/>
              <a:sym typeface="Lato"/>
            </a:endParaRPr>
          </a:p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4400" b="1" i="1" dirty="0">
                <a:latin typeface="Lato "/>
                <a:ea typeface="Lato"/>
                <a:cs typeface="Lato "/>
                <a:sym typeface="Lato"/>
              </a:rPr>
              <a:t>Ectopic Pregnancy:</a:t>
            </a:r>
            <a:endParaRPr lang="en-US" sz="4400" b="1" i="1" u="sng" dirty="0">
              <a:latin typeface="Lato "/>
              <a:cs typeface="Lato "/>
            </a:endParaRPr>
          </a:p>
          <a:p>
            <a:pPr lvl="0" indent="-177800">
              <a:buFont typeface="Lato"/>
              <a:buChar char="•"/>
            </a:pPr>
            <a:r>
              <a:rPr lang="en-US" sz="3600" dirty="0">
                <a:latin typeface="Lato "/>
                <a:ea typeface="Lato"/>
                <a:cs typeface="Lato "/>
                <a:sym typeface="Lato"/>
              </a:rPr>
              <a:t>History of pregnancy, missed menstrual cycle, or woman of childbearing age</a:t>
            </a:r>
          </a:p>
          <a:p>
            <a:pPr lvl="0" indent="-177800">
              <a:buFont typeface="Lato"/>
              <a:buChar char="•"/>
            </a:pPr>
            <a:r>
              <a:rPr lang="en-US" sz="3600" dirty="0">
                <a:latin typeface="Lato "/>
                <a:ea typeface="Lato"/>
                <a:cs typeface="Lato "/>
                <a:sym typeface="Lato"/>
              </a:rPr>
              <a:t>Abdominal pain</a:t>
            </a:r>
          </a:p>
          <a:p>
            <a:pPr lvl="0" indent="-177800">
              <a:buFont typeface="Lato"/>
              <a:buChar char="•"/>
            </a:pPr>
            <a:r>
              <a:rPr lang="en-US" sz="3600" dirty="0">
                <a:latin typeface="Lato "/>
                <a:ea typeface="Lato"/>
                <a:cs typeface="Lato "/>
                <a:sym typeface="Lato"/>
              </a:rPr>
              <a:t>Vaginal bleeding</a:t>
            </a:r>
          </a:p>
          <a:p>
            <a:endParaRPr lang="en-US" dirty="0"/>
          </a:p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500" b="1" i="1" dirty="0">
                <a:latin typeface="Lato "/>
                <a:ea typeface="Lato"/>
                <a:cs typeface="Lato "/>
                <a:sym typeface="Lato"/>
              </a:rPr>
              <a:t>Post-Partum Haemorrhage:</a:t>
            </a:r>
            <a:endParaRPr lang="en-US" sz="1900" b="1" i="1" u="sng" dirty="0">
              <a:latin typeface="Lato "/>
              <a:ea typeface="Lato"/>
              <a:cs typeface="Lato "/>
              <a:sym typeface="Lato"/>
            </a:endParaRPr>
          </a:p>
          <a:p>
            <a:r>
              <a:rPr lang="en-US" sz="1900" dirty="0">
                <a:solidFill>
                  <a:schemeClr val="tx1"/>
                </a:solidFill>
                <a:latin typeface="Lato "/>
                <a:cs typeface="Lato "/>
              </a:rPr>
              <a:t>Recent delivery</a:t>
            </a:r>
          </a:p>
          <a:p>
            <a:r>
              <a:rPr lang="en-US" sz="1900" dirty="0">
                <a:solidFill>
                  <a:schemeClr val="tx1"/>
                </a:solidFill>
                <a:latin typeface="Lato "/>
                <a:cs typeface="Lato "/>
              </a:rPr>
              <a:t>Heavy vaginal bleeding</a:t>
            </a:r>
          </a:p>
          <a:p>
            <a:pPr lvl="1"/>
            <a:r>
              <a:rPr lang="en-US" sz="1900" dirty="0">
                <a:solidFill>
                  <a:schemeClr val="tx1"/>
                </a:solidFill>
                <a:latin typeface="Lato "/>
                <a:cs typeface="Lato "/>
              </a:rPr>
              <a:t>Pad or cloth soaked in &lt;5 minutes</a:t>
            </a:r>
          </a:p>
          <a:p>
            <a:pPr lvl="1"/>
            <a:r>
              <a:rPr lang="en-US" sz="1900" dirty="0">
                <a:solidFill>
                  <a:schemeClr val="tx1"/>
                </a:solidFill>
                <a:latin typeface="Lato "/>
                <a:cs typeface="Lato "/>
              </a:rPr>
              <a:t>Constant trickling blood</a:t>
            </a:r>
          </a:p>
          <a:p>
            <a:pPr marL="914400" lvl="1" indent="-228600"/>
            <a:r>
              <a:rPr lang="en-US" sz="1900" dirty="0">
                <a:solidFill>
                  <a:schemeClr val="tx1"/>
                </a:solidFill>
                <a:latin typeface="Lato "/>
                <a:cs typeface="Lato "/>
              </a:rPr>
              <a:t>Bleeding &gt;250mL or delivered outside of the hospital</a:t>
            </a:r>
          </a:p>
          <a:p>
            <a:r>
              <a:rPr lang="en-US" sz="1900" dirty="0">
                <a:solidFill>
                  <a:schemeClr val="tx1"/>
                </a:solidFill>
                <a:latin typeface="Lato "/>
                <a:cs typeface="Lato "/>
              </a:rPr>
              <a:t>Soft uterus/lower abdomen</a:t>
            </a:r>
          </a:p>
          <a:p>
            <a:endParaRPr lang="en-US" sz="1900" dirty="0">
              <a:solidFill>
                <a:schemeClr val="tx1"/>
              </a:solidFill>
              <a:latin typeface="Lato "/>
              <a:cs typeface="Lato 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Pregnant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woman icon</a:t>
            </a:r>
            <a:endParaRPr lang="en-US" sz="2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20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Creator:GDL</a:t>
            </a:r>
            <a:endParaRPr lang="en-US" sz="2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20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/detail/235128/pregnant-woman-icon-mark-ii</a:t>
            </a:r>
          </a:p>
          <a:p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20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20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  <a:endParaRPr lang="en-US" sz="2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2000" dirty="0"/>
          </a:p>
          <a:p>
            <a:pPr marL="457200" marR="0" lvl="0" indent="-171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</a:pPr>
            <a:endParaRPr lang="en-US" sz="20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en-US" sz="1900" dirty="0">
              <a:solidFill>
                <a:schemeClr val="tx1"/>
              </a:solidFill>
              <a:latin typeface="Lato "/>
              <a:cs typeface="Lato "/>
            </a:endParaRPr>
          </a:p>
          <a:p>
            <a:endParaRPr lang="en-US" sz="1900" dirty="0">
              <a:solidFill>
                <a:schemeClr val="tx1"/>
              </a:solidFill>
              <a:latin typeface="Lato "/>
              <a:cs typeface="Lato "/>
            </a:endParaRPr>
          </a:p>
          <a:p>
            <a:pPr lvl="1" indent="0">
              <a:buNone/>
            </a:pPr>
            <a:endParaRPr lang="en-US" sz="1500" dirty="0">
              <a:solidFill>
                <a:schemeClr val="tx1"/>
              </a:solidFill>
              <a:latin typeface="Lato "/>
              <a:cs typeface="Lato 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244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lvl="0" indent="0">
              <a:buNone/>
            </a:pPr>
            <a:endParaRPr lang="en-US" sz="4400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Heart Failure: </a:t>
            </a:r>
            <a:endParaRPr lang="en-US" sz="4400" dirty="0">
              <a:latin typeface="Lato"/>
              <a:ea typeface="Lato"/>
              <a:cs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44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Damaged, inflamed, or stretched heart muscle cannot pump effectively</a:t>
            </a:r>
          </a:p>
          <a:p>
            <a:pPr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DIB with exertion, DIB when lying flat </a:t>
            </a:r>
          </a:p>
          <a:p>
            <a:pPr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Swelling to both legs</a:t>
            </a:r>
          </a:p>
          <a:p>
            <a:pPr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Distended neck veins </a:t>
            </a:r>
          </a:p>
          <a:p>
            <a:pPr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Crackles may be heard in the lungs </a:t>
            </a:r>
          </a:p>
          <a:p>
            <a:pPr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May have chest pain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785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Heart Attack:</a:t>
            </a:r>
            <a:endParaRPr lang="en-US" sz="4400" dirty="0">
              <a:latin typeface="Lato"/>
              <a:ea typeface="Lato"/>
              <a:cs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44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Acute damage to heart muscle limits pumping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Chest pressure, tightness or crushing in the chest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Diaphoresis and mottled skin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Shortness of breath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Nausea or vomiting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Pain moving to jaw or arms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Signs of heart failure 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History of smoking, cardiac disease, hypertension, diabetes, high cholesterol, family history of heart problems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705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Abnormal Rhythm: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Irregular or abnormal beating prevents the heart from pumping well.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44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Very fast or very slow pulse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Irregular pulse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44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Valve Problem: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Valve disease can damage the heart muscle or limit blood flow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44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History of rheumatic fever or heart disease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Murmur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39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Causes of poor perfusion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may lead to shock include: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 of blood (haemorrhage);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 of fluid due 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diarrhoea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vomiting, extensive burns or excess urination (such as caused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high blood sugar);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poor fluid intake. Small children, the elderly and the very ill may be unable to drink enough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fluids without assistance and are at risk of dehydration.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abnormal relaxation and enlargement (dilation) of the blood vessels (with the same amount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blood inside the vessel) can lower blood pressure. This can occur in severe infection,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spinal cord injury and severe allergic reaction.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poor filling of the heart can result from blood or other fluid in the sac around the heart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(pericardial tamponade), or increased pressure in the chest that can shift and block the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vessels returning blood to the heart (tension pneumothorax).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Failure of the heart muscle to pump effectively can be due to a heart attack (vessel blockage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causes acute heart muscle damage); inflammation or other disease of the heart muscle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itself; an abnormal rhythm or valve problems. (Shock due to failure of the heart to pump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effectively is sometimes called cardiogenic shock.)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 charset="0"/>
              <a:buChar char="•"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171450" indent="-171450">
              <a:buFont typeface="Arial" charset="0"/>
              <a:buChar char="•"/>
            </a:pPr>
            <a:endParaRPr lang="en-US" dirty="0"/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902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Pericardial tamponade: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High pressure in the sac prevents the heart from pumping.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0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Signs of poor perfusion</a:t>
            </a:r>
          </a:p>
          <a:p>
            <a:pPr marL="685800" lvl="2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Tachycardia, tachypnea, hypotension</a:t>
            </a:r>
          </a:p>
          <a:p>
            <a:pPr marL="228600" lvl="1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Pale skin, cold extremities, capillary refill greater than 3 seconds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Distended neck veins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Muffled heart sounds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May have dizziness, confusion, altered mental status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History of tuberculosis, trauma, malignancy, kidney failure 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endParaRPr lang="en-US" sz="1900" dirty="0">
              <a:latin typeface="Lato"/>
              <a:ea typeface="Lato"/>
              <a:cs typeface="Lato"/>
              <a:sym typeface="Lato"/>
            </a:endParaRPr>
          </a:p>
          <a:p>
            <a:r>
              <a:rPr lang="en-US" sz="2000" baseline="0" dirty="0"/>
              <a:t>Image</a:t>
            </a:r>
          </a:p>
          <a:p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Blausen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0164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CardiacTamponade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02.png</a:t>
            </a:r>
          </a:p>
          <a:p>
            <a:r>
              <a:rPr lang="en-US" sz="20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Creator:Blausen</a:t>
            </a:r>
            <a:r>
              <a:rPr lang="en-US" sz="20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Medical </a:t>
            </a:r>
          </a:p>
          <a:p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Blausen.com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staff (2014). "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Medical gallery of Blausen Medical 2014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 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WikiJournal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Medicine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(2).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w:Digital object identifier"/>
              </a:rPr>
              <a:t>DOI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10.15347/wjm/2014.010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en:International Standard Serial Number"/>
              </a:rPr>
              <a:t>ISSN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2002-4436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file is licensed under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w:en:Creative Commons"/>
              </a:rPr>
              <a:t>Creative Commons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Attribution 3.0 Unported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license.</a:t>
            </a:r>
            <a:endParaRPr lang="en-US" sz="19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430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Tension Pneumothorax: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High pressure shifts the large blood vessels in the chest, blocking blood flow and preventing filling of the heart</a:t>
            </a:r>
            <a:endParaRPr lang="en-US" sz="4400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44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Hypotension WITH the following: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Difficulty breathing 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Absent  breath sounds on affected side 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 err="1">
                <a:latin typeface="Lato"/>
                <a:ea typeface="Lato"/>
                <a:cs typeface="Lato"/>
                <a:sym typeface="Lato"/>
              </a:rPr>
              <a:t>Hyperresonance</a:t>
            </a: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 with percussion on affected side 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Distended neck veins 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May have tracheal shift away from affected side</a:t>
            </a:r>
          </a:p>
          <a:p>
            <a:pPr marL="228600" marR="0" lvl="0" indent="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54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838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Hypoglycaemia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can also look like shock– although usually with normal blood pressure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4400" b="1" i="1" u="sng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Hypoglycaemia</a:t>
            </a:r>
            <a:r>
              <a:rPr lang="en-US" sz="4400" b="1" i="1" dirty="0">
                <a:latin typeface="Lato"/>
                <a:ea typeface="Lato"/>
                <a:cs typeface="Lato"/>
                <a:sym typeface="Lato"/>
              </a:rPr>
              <a:t> signs and symptoms </a:t>
            </a:r>
            <a:endParaRPr lang="en-US" sz="44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44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Sweating (Diaphoresis)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Altered mental status (ranging from confusion to unconsciousness)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Seizure/convulsion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Low blood glucose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History of diabetes, malaria, or severe infection</a:t>
            </a:r>
          </a:p>
          <a:p>
            <a:pPr lvl="0" indent="50800">
              <a:lnSpc>
                <a:spcPct val="150000"/>
              </a:lnSpc>
              <a:spcBef>
                <a:spcPts val="0"/>
              </a:spcBef>
              <a:buFont typeface="Lato"/>
              <a:buChar char="•"/>
            </a:pPr>
            <a:r>
              <a:rPr lang="en-US" sz="4400" dirty="0">
                <a:latin typeface="Lato"/>
                <a:ea typeface="Lato"/>
                <a:cs typeface="Lato"/>
                <a:sym typeface="Lato"/>
              </a:rPr>
              <a:t>In children: can occur with any severe illness</a:t>
            </a:r>
          </a:p>
          <a:p>
            <a:pPr marL="228600" marR="0" lvl="0" indent="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54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824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strike="noStrike" cap="none" dirty="0">
                <a:latin typeface="Economica"/>
                <a:ea typeface="Economica"/>
                <a:cs typeface="Economica"/>
                <a:sym typeface="Economica"/>
              </a:rPr>
              <a:t>Using the workbook section, list the possible cause of shock next to the history and physical findings below:</a:t>
            </a:r>
          </a:p>
          <a:p>
            <a:endParaRPr lang="en-US" sz="1200" b="1" u="none" strike="noStrike" cap="none" baseline="0" dirty="0">
              <a:latin typeface="Economica"/>
              <a:ea typeface="Economica"/>
              <a:cs typeface="Economica"/>
              <a:sym typeface="Economica"/>
            </a:endParaRPr>
          </a:p>
          <a:p>
            <a:endParaRPr lang="en-US" baseline="0" dirty="0"/>
          </a:p>
          <a:p>
            <a:r>
              <a:rPr lang="en-US" baseline="0" dirty="0"/>
              <a:t>Image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 thought</a:t>
            </a:r>
            <a:r>
              <a:rPr lang="en-US" sz="9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Creator:GDL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/detail/221707/deep-thought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4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Image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Heart attack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Creator:Moini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/detail/154747/heart-attack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502920" marR="0" lvl="0" indent="-182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58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by giving IV fluid (normal saline or Ringer’s Lactate in adults and children with normal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nutritional status). Then work to address underlying causes. Place IV access rapidly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(two large-bore IVs) and start IV fluids and assess response. Repeat with additional boluses if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needed. If you cannot place an IV, immediately call for a provider who can place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nasogastric tube (a tube that goes from the nose into the stomach) or intraosseous line (a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needle that is placed directly into the bone). See if the patient can safely take oral fluids in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meantime.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18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326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Lato"/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vaginal bleeding after delivery (postpartum haemorrhage) is suspected as a cause of shock: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Lato"/>
              <a:buNone/>
            </a:pPr>
            <a:endParaRPr lang="en-US" sz="1200" b="1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vaginal bleeding after delivery (postpartum haemorrhage) is suspected as a cause of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shock: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patients need rapid handover/transfer to an advanced obstetric provider.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arranging for transport and during transport, it is important to try to stop the bleeding.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BOTH intramuscular and IV oxytocin. This is a loading dose.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these doses, continue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oxytocin IV until one hour after the bleeding stops.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Bleeding frequently happens if the uterus is not fully contracted (does not feel hard on palpation).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Perform uterine massage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until the uterus is hard.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 use BOTH oxytocin and uterine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massage to stop the bleeding.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placenta delivers, collect it in a leak-proof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container and keep with the patient to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 the advanced obstetric provider to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examine it.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Visually check externally for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perineal or vaginal tear. If found, apply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 pressure with sterile gauze and put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legs together.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if the bleeding stops,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patients still need rapid handover/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transfer to an advanced obstetric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provider</a:t>
            </a:r>
            <a:endParaRPr lang="en-US" sz="1200" b="1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350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490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200" b="1" i="1" dirty="0">
                <a:latin typeface="Lato"/>
                <a:ea typeface="Lato"/>
                <a:cs typeface="Lato"/>
                <a:sym typeface="Lato"/>
              </a:rPr>
              <a:t>If fluid loss from burns is suspected:</a:t>
            </a:r>
            <a:r>
              <a:rPr lang="en-US" sz="1200" b="1" dirty="0"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Burns disrupt the skin barrier and can cause significant fluid losses that can lead to shock</a:t>
            </a: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Calculate the fluid replacement needs using the Parkland Formula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5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suspected </a:t>
            </a:r>
            <a:r>
              <a:rPr lang="en-US" sz="2500" b="1" i="1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hyperglycaemia</a:t>
            </a:r>
            <a:r>
              <a:rPr lang="en-US" sz="25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lang="en-US" sz="25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concern for diabetic ketoacidosis (DKA) treat with </a:t>
            </a: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IV</a:t>
            </a: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FLUIDS</a:t>
            </a:r>
          </a:p>
          <a:p>
            <a:pPr marL="457200" lvl="1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A person with DKA is extremely ill and requires urgent TRANSFER</a:t>
            </a:r>
            <a:r>
              <a:rPr lang="en-US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to a  facility where the patient can receive IV medications and be monitored closely.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4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38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i="0" u="sng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goal of initial assessment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is to identify shock, and any reversible causes of shock.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b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i="0" u="sng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goal of acute management</a:t>
            </a:r>
            <a:r>
              <a:rPr lang="en-US" sz="1200" i="0" u="sng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is to restore perfusion (oxygen delivery to the organs), and address ongoing fluid loss where possible.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suspected fever and shock: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Give IV FLUIDS and start ANTIBIOTICS. </a:t>
            </a: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If infectious diarrhoea (like cholera) is suspected, use gloves, aprons, and relevant isolation precautions. Always report it to the local public health agency.  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signs of poor perfusion do not improve, prepare for rapid </a:t>
            </a: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HANDOVER/TRANSFER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 a facility with advanced care capabilities.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224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16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 suspected spinal cause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en-US" sz="1200" b="1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Give IV FLUIDS</a:t>
            </a: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REFER for ongoing management at facility that can provide spinal care.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internal bleeding, stomach or intestinal bleeding suspected: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en-US" sz="1200" dirty="0">
              <a:latin typeface="Lato"/>
              <a:ea typeface="Lato"/>
              <a:cs typeface="Lato"/>
              <a:sym typeface="Lato"/>
            </a:endParaRP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Give IV FLUIDS</a:t>
            </a: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REFER for blood transfusion</a:t>
            </a:r>
            <a:endParaRPr lang="en-US" sz="1200" dirty="0">
              <a:latin typeface="Lato"/>
              <a:ea typeface="Lato"/>
              <a:cs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4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6999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</a:t>
            </a:r>
            <a:r>
              <a:rPr lang="en-US" sz="12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 ectopic pregnancy is suspected: </a:t>
            </a: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Give IV FLUIDS</a:t>
            </a: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Plan for rapid handover/transfer for blood transfusion and obstetrical care for all patients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postpartum haemorrhage is suspected: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Plan for rapid transfer to facility with blood transfusion and obstetric care capabilities.</a:t>
            </a: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Give IV </a:t>
            </a: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FLUIDS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and </a:t>
            </a: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MASSAGE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uterus until it is hard.</a:t>
            </a: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Give </a:t>
            </a: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OXYTOCIN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lang="en-US" sz="1200" dirty="0"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the placenta has delivered, collect it in a leak-proof container and keep with patient for inspection by advanced provider.</a:t>
            </a: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Check for perineal and vaginal tears and </a:t>
            </a: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APPLY pressure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to tears.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4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885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tension pneumothorax is suspected: </a:t>
            </a: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600" dirty="0">
                <a:latin typeface="Lato"/>
                <a:ea typeface="Lato"/>
                <a:cs typeface="Lato"/>
                <a:sym typeface="Lato"/>
              </a:rPr>
              <a:t>Perform rapid NEEDLE DECOMPRESSION</a:t>
            </a: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600" dirty="0">
                <a:latin typeface="Lato"/>
                <a:ea typeface="Lato"/>
                <a:cs typeface="Lato"/>
                <a:sym typeface="Lato"/>
              </a:rPr>
              <a:t>Give OXYGEN</a:t>
            </a: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600" dirty="0">
                <a:latin typeface="Lato"/>
                <a:ea typeface="Lato"/>
                <a:cs typeface="Lato"/>
                <a:sym typeface="Lato"/>
              </a:rPr>
              <a:t>Give IV FLUIDS</a:t>
            </a: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600" dirty="0">
                <a:latin typeface="Lato"/>
                <a:ea typeface="Lato"/>
                <a:cs typeface="Lato"/>
                <a:sym typeface="Lato"/>
              </a:rPr>
              <a:t>Prepare for urgent transfer/handover to a center that can perform a chest tube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6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pericardial tamponade is suspected: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6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600" dirty="0">
                <a:latin typeface="Lato"/>
                <a:ea typeface="Lato"/>
                <a:cs typeface="Lato"/>
                <a:sym typeface="Lato"/>
              </a:rPr>
              <a:t>Give IV FLUIDS to help fill the heart against the building pressure in the heart sac</a:t>
            </a: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600" dirty="0">
                <a:latin typeface="Lato"/>
                <a:ea typeface="Lato"/>
                <a:cs typeface="Lato"/>
                <a:sym typeface="Lato"/>
              </a:rPr>
              <a:t>Refer to a </a:t>
            </a:r>
            <a:r>
              <a:rPr lang="en-US" sz="1600" dirty="0" err="1">
                <a:latin typeface="Lato"/>
                <a:ea typeface="Lato"/>
                <a:cs typeface="Lato"/>
                <a:sym typeface="Lato"/>
              </a:rPr>
              <a:t>centre</a:t>
            </a:r>
            <a:r>
              <a:rPr lang="en-US" sz="1600" dirty="0">
                <a:latin typeface="Lato"/>
                <a:ea typeface="Lato"/>
                <a:cs typeface="Lato"/>
                <a:sym typeface="Lato"/>
              </a:rPr>
              <a:t> that can drain the pericardial tamponade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4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1737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1" i="1" u="none" strike="noStrike" cap="none" dirty="0">
                <a:solidFill>
                  <a:schemeClr val="dk1"/>
                </a:solidFill>
                <a:sym typeface="Calibri"/>
              </a:rPr>
              <a:t>I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 heart attack is suspected: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Give ASPRIN if indicated </a:t>
            </a: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Establish IV access and give FLUIDS, re-assess patient frequently </a:t>
            </a: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Give OXYGEN(all patients in shock) – while oxygen is no longer recommended in all patients with heart attack, it should initially be given in patients with shock or difficulty in breathing even when heart attack is a suspected cause </a:t>
            </a: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Plan for rapid handover/transfer to advanced provider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heart failure is suspected: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 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Give IV FLUIDS more slowly. Check lungs for crackles </a:t>
            </a: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Stop IV fluids if overload develops (DIB, crackles in the lungs, increased respiratory rate, increased heart rate) </a:t>
            </a: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Plan for rapid handover/transfer to an advanced provider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277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500" b="1" i="1" dirty="0">
                <a:latin typeface="Lato"/>
                <a:ea typeface="Lato"/>
                <a:cs typeface="Lato"/>
                <a:sym typeface="Lato"/>
              </a:rPr>
              <a:t>If severe allergic reaction is suspected: </a:t>
            </a:r>
          </a:p>
          <a:p>
            <a:pPr marL="0" lvl="0" indent="0">
              <a:spcBef>
                <a:spcPts val="0"/>
              </a:spcBef>
              <a:buSzPct val="25000"/>
              <a:buNone/>
            </a:pPr>
            <a:endParaRPr lang="en-US" sz="1900" b="1" i="1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Give intramuscular ADRENALINE</a:t>
            </a:r>
          </a:p>
          <a:p>
            <a:pPr marL="457200" lvl="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Establish IV access</a:t>
            </a:r>
          </a:p>
          <a:p>
            <a:pPr marL="457200" lvl="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MONITOR the patient closely as this medication can wear off</a:t>
            </a:r>
          </a:p>
          <a:p>
            <a:pPr marL="914400" lvl="1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500" dirty="0">
                <a:latin typeface="Lato"/>
                <a:ea typeface="Lato"/>
                <a:cs typeface="Lato"/>
                <a:sym typeface="Lato"/>
              </a:rPr>
              <a:t>You may give a second dose if needed </a:t>
            </a:r>
          </a:p>
          <a:p>
            <a:pPr marL="457200" lvl="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If airway is swollen or there is difficulty in breathing, patients may need rapid transfer </a:t>
            </a:r>
          </a:p>
          <a:p>
            <a:pPr marL="457200" lvl="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endParaRPr lang="en-US" sz="19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endParaRPr lang="en-US" sz="1900" dirty="0">
              <a:latin typeface="Lato"/>
              <a:ea typeface="Lato"/>
              <a:cs typeface="Lato"/>
              <a:sym typeface="Lato"/>
            </a:endParaRPr>
          </a:p>
          <a:p>
            <a:pPr lvl="0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US" sz="2500" b="1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traumatic injury or blood loss suspected:</a:t>
            </a:r>
            <a:r>
              <a:rPr lang="en-US" sz="25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228600" lvl="0">
              <a:lnSpc>
                <a:spcPct val="115000"/>
              </a:lnSpc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Stop the bleeding</a:t>
            </a:r>
          </a:p>
          <a:p>
            <a:pPr marL="228600" lvl="0">
              <a:lnSpc>
                <a:spcPct val="115000"/>
              </a:lnSpc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Give IV FLUID</a:t>
            </a:r>
          </a:p>
          <a:p>
            <a:pPr marL="228600" lvl="0">
              <a:lnSpc>
                <a:spcPct val="115000"/>
              </a:lnSpc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Conduct a thorough trauma assessment/ extended physical exam</a:t>
            </a:r>
          </a:p>
          <a:p>
            <a:pPr marL="228600" lvl="0">
              <a:lnSpc>
                <a:spcPct val="115000"/>
              </a:lnSpc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Handoff/transfer for blood transfusion and/or surgical care. </a:t>
            </a:r>
          </a:p>
          <a:p>
            <a:pPr marL="457200" lvl="0" indent="-355600">
              <a:lnSpc>
                <a:spcPct val="115000"/>
              </a:lnSpc>
              <a:spcBef>
                <a:spcPts val="0"/>
              </a:spcBef>
              <a:buFont typeface="Lato"/>
              <a:buChar char="•"/>
            </a:pPr>
            <a:endParaRPr lang="en-US" sz="19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0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strike="noStrike" cap="none" dirty="0">
                <a:latin typeface="Economica"/>
                <a:ea typeface="Economica"/>
                <a:cs typeface="Economica"/>
                <a:sym typeface="Economica"/>
              </a:rPr>
              <a:t>Using the workbook section</a:t>
            </a:r>
            <a:r>
              <a:rPr lang="en-US" sz="1050" b="1" u="none" strike="noStrike" cap="none" dirty="0">
                <a:latin typeface="Economica"/>
                <a:ea typeface="Economica"/>
                <a:cs typeface="Economica"/>
                <a:sym typeface="Economica"/>
              </a:rPr>
              <a:t>, </a:t>
            </a:r>
            <a:r>
              <a:rPr lang="en-US" sz="1200" b="1" u="none" strike="noStrike" cap="none" dirty="0">
                <a:latin typeface="Economica"/>
                <a:ea typeface="Economica"/>
                <a:cs typeface="Economica"/>
                <a:sym typeface="Economica"/>
              </a:rPr>
              <a:t>list what you would DO to manage these patients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Image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 thought</a:t>
            </a:r>
            <a:r>
              <a:rPr lang="en-US" sz="9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Creator:GDL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/detail/221707/deep-thought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690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Shock from dehydration can occur quite rapidly in children and is life-threatening.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960120" lvl="1" indent="-393192">
              <a:lnSpc>
                <a:spcPct val="115000"/>
              </a:lnSpc>
              <a:spcBef>
                <a:spcPts val="0"/>
              </a:spcBef>
              <a:buSzPct val="100000"/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Children have a relatively larger surface area from which to lose fluids (compared to their body volume) and are thus likely to become dehydrated more rapidly. </a:t>
            </a:r>
          </a:p>
          <a:p>
            <a:pPr marL="960120" lvl="1" indent="-393192">
              <a:lnSpc>
                <a:spcPct val="115000"/>
              </a:lnSpc>
              <a:spcBef>
                <a:spcPts val="0"/>
              </a:spcBef>
              <a:buSzPct val="100000"/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Infants and young children are particularly at risk as they are unable to say when they are thirsty and can not drink more on their own </a:t>
            </a:r>
          </a:p>
          <a:p>
            <a:pPr marL="960120" lvl="1" indent="-393192">
              <a:lnSpc>
                <a:spcPct val="115000"/>
              </a:lnSpc>
              <a:spcBef>
                <a:spcPts val="0"/>
              </a:spcBef>
              <a:buSzPct val="100000"/>
              <a:buFont typeface="Lato"/>
              <a:buChar char="•"/>
            </a:pPr>
            <a:endParaRPr lang="en-US" sz="1900" dirty="0">
              <a:latin typeface="Lato"/>
              <a:ea typeface="Lato"/>
              <a:cs typeface="Lato"/>
              <a:sym typeface="Lato"/>
            </a:endParaRPr>
          </a:p>
          <a:p>
            <a:pPr marL="960120" lvl="1" indent="-393192">
              <a:lnSpc>
                <a:spcPct val="115000"/>
              </a:lnSpc>
              <a:spcBef>
                <a:spcPts val="0"/>
              </a:spcBef>
              <a:buSzPct val="100000"/>
              <a:buFont typeface="Lato"/>
              <a:buChar char="•"/>
            </a:pPr>
            <a:endParaRPr lang="en-US" sz="1900" dirty="0">
              <a:latin typeface="Lato"/>
              <a:ea typeface="Lato"/>
              <a:cs typeface="Lato"/>
              <a:sym typeface="Lato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Assessing shock in children: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clinical definition of shock in children varies.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2016 WHO guidelines for the care of critically ill children use the presence of three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 features: cold extremities, capillary refill greater than 3 seconds, and weak and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 pulse. There are also other important signs of poor perfusion, including low blood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pressure, fast breathing, altered mental status, and decreased urination (always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parents how much urine the child is passing). Signs of dehydration in children: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54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3684"/>
              <a:buFont typeface="Lato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Very dry mouth and lips</a:t>
            </a:r>
          </a:p>
          <a:p>
            <a:pPr marL="228600" marR="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3684"/>
              <a:buFont typeface="Lato"/>
              <a:buChar char="•"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Lethargy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(excessive drowsiness and slowness to respond), child is not interactive,</a:t>
            </a:r>
          </a:p>
          <a:p>
            <a:pPr marL="228600" marR="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3684"/>
              <a:buFont typeface="Lato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Sunken eyes</a:t>
            </a:r>
          </a:p>
          <a:p>
            <a:pPr marL="228600" marR="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3684"/>
              <a:buFont typeface="Lato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Small amounts of dark urine (in nappies for infants)</a:t>
            </a:r>
          </a:p>
          <a:p>
            <a:pPr marL="228600" marR="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3684"/>
              <a:buFont typeface="Lato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Sunken fontanelles in infants under 1 year</a:t>
            </a:r>
          </a:p>
          <a:p>
            <a:pPr marL="228600" marR="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3684"/>
              <a:buFont typeface="Lato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Delayed capillary refill (normal capillary refill &lt; 3 seconds)</a:t>
            </a:r>
          </a:p>
          <a:p>
            <a:pPr marL="228600" marR="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586"/>
              <a:buFont typeface="Arial"/>
              <a:buChar char="•"/>
            </a:pP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Skin pinch is abnormal</a:t>
            </a:r>
          </a:p>
          <a:p>
            <a:pPr marL="228600" marR="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586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Pallor (pale skin—anaemia makes dehydration even more </a:t>
            </a: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difficult to treat)</a:t>
            </a:r>
            <a:endParaRPr lang="en-US" sz="16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6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indent="-210312">
              <a:lnSpc>
                <a:spcPct val="150000"/>
              </a:lnSpc>
              <a:spcBef>
                <a:spcPts val="0"/>
              </a:spcBef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698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Lato"/>
                <a:ea typeface="Calibri"/>
                <a:cs typeface="Lato"/>
                <a:sym typeface="Calibri"/>
              </a:rPr>
              <a:t>Vomiting and diarrhoea: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Lato"/>
                <a:ea typeface="Calibri"/>
                <a:cs typeface="Lato"/>
                <a:sym typeface="Calibri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6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indent="-177800">
              <a:buFont typeface="Lato"/>
              <a:buChar char="•"/>
            </a:pP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Gastroenteritis causes sudden onset of vomiting and diarrhea with some abdominal pain and fever</a:t>
            </a:r>
          </a:p>
          <a:p>
            <a:pPr indent="-177800">
              <a:buFont typeface="Lato"/>
              <a:buChar char="•"/>
            </a:pP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A large amount of watery diarrhoea may suggest cholera and needs to be reported to public health authorities.</a:t>
            </a:r>
          </a:p>
          <a:p>
            <a:pPr marL="4572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5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5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Vomiting </a:t>
            </a:r>
            <a:r>
              <a:rPr lang="en-US" sz="2500" b="1" i="1" u="sng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without</a:t>
            </a:r>
            <a:r>
              <a:rPr lang="en-US" sz="25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diarrhoea</a:t>
            </a:r>
            <a:r>
              <a:rPr lang="en-US" sz="25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</a:t>
            </a:r>
          </a:p>
          <a:p>
            <a:pPr indent="-177800"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Vomiting without diarrhoea may be suggestive of increased pressure on the brain (trauma or tumor or brain swelling) or intestinal blockage </a:t>
            </a:r>
          </a:p>
          <a:p>
            <a:pPr indent="-177800">
              <a:buFont typeface="Lato"/>
              <a:buChar char="•"/>
            </a:pPr>
            <a:r>
              <a:rPr lang="en-US" sz="1900" dirty="0">
                <a:latin typeface="Lato"/>
                <a:ea typeface="Lato"/>
                <a:cs typeface="Lato"/>
                <a:sym typeface="Lato"/>
              </a:rPr>
              <a:t>It is important examine the child for signs of trauma</a:t>
            </a:r>
          </a:p>
          <a:p>
            <a:pPr indent="-177800">
              <a:buFont typeface="Lato"/>
              <a:buChar char="•"/>
            </a:pPr>
            <a:endParaRPr lang="en-US" sz="1900" dirty="0"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5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Overwhelming infection: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Fever can make children lose fluids rapidly and become dehydrated quickly</a:t>
            </a:r>
          </a:p>
          <a:p>
            <a:pPr marL="228600" marR="0" lvl="0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Char char="•"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Overwhelming infection can make the blood vessels enlarge just as with adults, making the shock much worse</a:t>
            </a:r>
          </a:p>
          <a:p>
            <a:pPr marL="4572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55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Many easily fixed causes of shock can be found and treated during this assessment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Once the ABCDEs have been managed, treatment for specific causes of shock can be considered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you recognize that a patient in shock needs more skills or equipment than you are able to provide, you should work to handover/transfer that patient as rapidly as possible to a center that can </a:t>
            </a:r>
            <a:r>
              <a:rPr lang="en-US" sz="1200" dirty="0">
                <a:latin typeface="Lato"/>
                <a:ea typeface="Lato"/>
                <a:cs typeface="Lato"/>
                <a:sym typeface="Lato"/>
              </a:rPr>
              <a:t>transfuse blood, p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rovide intensive care or perform surgery if needed.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These children are at high risk for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hypoglycaemia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and will need sugar in addition to fluids.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6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GIVE specialized </a:t>
            </a:r>
            <a:r>
              <a:rPr lang="en-US" sz="1600" dirty="0">
                <a:latin typeface="Lato"/>
                <a:ea typeface="Lato"/>
                <a:cs typeface="Lato"/>
                <a:sym typeface="Lato"/>
              </a:rPr>
              <a:t>fluids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if available. [see SKILLS] </a:t>
            </a: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Give IV fluids more slowly, (10-15 mL/kg no faster than over one hour,  rather than 20 mL/kg) and check the lungs for crackles (fluid overload) every 5 minutes.  </a:t>
            </a: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Stop IV fluids if fluid overload develops (crackles in the lungs, increased respiratory rate, increased heart rate). </a:t>
            </a: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Switch to oral fluids as soon as signs of poor perfusion improve. These patients should be rapidly transferred/handed over to an advanced provider.</a:t>
            </a:r>
          </a:p>
          <a:p>
            <a:pPr marL="4572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932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strike="noStrike" cap="none" dirty="0">
                <a:latin typeface="Economica"/>
                <a:ea typeface="Economica"/>
                <a:cs typeface="Economica"/>
                <a:sym typeface="Economica"/>
              </a:rPr>
              <a:t>Using the workbook section, list</a:t>
            </a:r>
            <a:r>
              <a:rPr lang="en-US" sz="1200" b="1" u="none" strike="noStrike" cap="none" baseline="0" dirty="0">
                <a:latin typeface="Economica"/>
                <a:ea typeface="Economica"/>
                <a:cs typeface="Economica"/>
                <a:sym typeface="Economica"/>
              </a:rPr>
              <a:t> signs of severe dehydration in children.</a:t>
            </a:r>
            <a:endParaRPr lang="en-US" sz="1200" u="none" strike="noStrike" cap="none" dirty="0">
              <a:latin typeface="Economica"/>
              <a:ea typeface="Economica"/>
              <a:cs typeface="Economica"/>
              <a:sym typeface="Economica"/>
            </a:endParaRPr>
          </a:p>
          <a:p>
            <a:endParaRPr lang="en-US" baseline="0" dirty="0"/>
          </a:p>
          <a:p>
            <a:r>
              <a:rPr lang="en-US" baseline="0" dirty="0"/>
              <a:t>Image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 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 thought</a:t>
            </a:r>
            <a:r>
              <a:rPr lang="en-US" sz="9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Creator:GDL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openclipart.org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/detail/221707/deep-thought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 information: Creative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Zero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Public Domain License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0394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556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Lato"/>
              <a:buChar char="•"/>
            </a:pPr>
            <a:r>
              <a:rPr lang="en-US" sz="1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*People with shock can get worse and die very quickly and must be monitored very closely </a:t>
            </a: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Lato"/>
              <a:buChar char="•"/>
            </a:pPr>
            <a:endParaRPr lang="en-US" sz="12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Lato"/>
              <a:buChar char="•"/>
            </a:pPr>
            <a:r>
              <a:rPr lang="en-US" sz="1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*The same illnesses that cause shock can cause problems with the body’s ability to manage fluids so these patients must be monitored very closely for signs of difficulty breathing</a:t>
            </a:r>
          </a:p>
          <a:p>
            <a:pPr marL="101600" indent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lang="en-US" sz="12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Lato"/>
              <a:buChar char="•"/>
            </a:pPr>
            <a:r>
              <a:rPr lang="en-US" sz="1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*Shock patients may be confused and anxious, ensure they are safe and contained during transfer</a:t>
            </a: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Lato"/>
              <a:buChar char="•"/>
            </a:pPr>
            <a:endParaRPr lang="en-US" sz="12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indent="-3556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Lato"/>
              <a:buChar char="•"/>
            </a:pPr>
            <a:r>
              <a:rPr lang="en-US" sz="1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*Patients with shock are often transferred for transfusion or general/obstetric surgery. Always communicate directly with the receiving facility to make sure that these resources are actually available at the time of transfer</a:t>
            </a:r>
          </a:p>
          <a:p>
            <a:pPr marL="0" indent="0">
              <a:buSzPct val="25000"/>
              <a:buNone/>
            </a:pPr>
            <a:endParaRPr lang="en-US" sz="16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498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5445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2071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6655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82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400" b="1" i="1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Airway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Face/mouth swelling or voice changes can indicate an allergic reaction. 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allergic reaction can cause shock.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b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14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Breathing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Wheezing can indicate a severe allergic reaction which can cause shock.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Shock, difficulty in breathing and absent breath sounds on one side can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 a tension pneumothorax.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Poor perfusion itself can sometimes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 rapid breathing when vital organs do not receive enough oxygen.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heart failure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cause poor perfusion with difficulty in breathing when fluid backs up into the lungs.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infection severe enough to cause shock may be associated with lung inflammation that causes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difficulty in breathing.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200" b="1" i="0" u="none" strike="noStrike" cap="none" dirty="0">
              <a:solidFill>
                <a:schemeClr val="dk1"/>
              </a:solidFill>
              <a:latin typeface="Times" charset="0"/>
              <a:ea typeface="Times" charset="0"/>
              <a:cs typeface="Times" charset="0"/>
              <a:sym typeface="Lato"/>
            </a:endParaRPr>
          </a:p>
          <a:p>
            <a:pPr marL="171450" indent="-171450">
              <a:buFont typeface="Arial" charset="0"/>
              <a:buChar char="•"/>
            </a:pPr>
            <a:endParaRPr lang="en-US" i="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24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Circulation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Shock can be caused by many types of bleeding (from the stomach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intestines, pregnancy-related, and internal and external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haemorrhage from trauma).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Shock can also result from the fluid loss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diarrhoea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vomiting, extensive burns, or excess urination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(such as caused by high blood sugar).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Disability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Confusion in a person with poor perfusion suggests severe shock. Paralysis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 indicate a spinal cord injury causing shock.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200" b="1" i="1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1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Exposure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for signs of bleeding, trauma, and excessive sweating (diaphoresis).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Hives can indicate allergic reaction, and other rashes can indicate systemic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infection.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4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-349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  <a:buNone/>
              <a:tabLst/>
              <a:defRPr/>
            </a:pPr>
            <a:endParaRPr lang="en-US" sz="12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</a:pPr>
            <a:endParaRPr lang="en-US" sz="1200" b="0" i="0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</a:pPr>
            <a:endParaRPr lang="en-US" sz="1200" i="1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</a:pPr>
            <a:endParaRPr lang="en-US" sz="1200" i="1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ato"/>
            </a:pPr>
            <a:endParaRPr lang="en-US" sz="1200" i="1" dirty="0">
              <a:latin typeface="Lato"/>
              <a:ea typeface="Lato"/>
              <a:cs typeface="Lato"/>
              <a:sym typeface="Lato"/>
            </a:endParaRPr>
          </a:p>
          <a:p>
            <a:pPr marL="0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03372-DB74-7E4B-A0C5-B7F8CBD4FA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9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128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E23E11-C36B-A441-BA03-6C5D760D5D51}" type="datetimeFigureOut">
              <a:rPr lang="en-US" smtClean="0"/>
              <a:t>31-May-19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06625D-1CD2-EE43-9B67-4A0D2FDDB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0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E23E11-C36B-A441-BA03-6C5D760D5D51}" type="datetimeFigureOut">
              <a:rPr lang="en-US" smtClean="0"/>
              <a:t>31-May-19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06625D-1CD2-EE43-9B67-4A0D2FDDB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49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15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0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787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769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861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E23E11-C36B-A441-BA03-6C5D760D5D51}" type="datetimeFigureOut">
              <a:rPr lang="en-US" smtClean="0"/>
              <a:t>31-May-19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06625D-1CD2-EE43-9B67-4A0D2FDDB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1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E23E11-C36B-A441-BA03-6C5D760D5D51}" type="datetimeFigureOut">
              <a:rPr lang="en-US" smtClean="0"/>
              <a:t>31-May-19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06625D-1CD2-EE43-9B67-4A0D2FDDB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45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E23E11-C36B-A441-BA03-6C5D760D5D51}" type="datetimeFigureOut">
              <a:rPr lang="en-US" smtClean="0"/>
              <a:t>31-May-19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06625D-1CD2-EE43-9B67-4A0D2FDDB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85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Shape 86"/>
          <p:cNvPicPr preferRelativeResize="0"/>
          <p:nvPr userDrawn="1"/>
        </p:nvPicPr>
        <p:blipFill rotWithShape="1"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9852" y="6143626"/>
            <a:ext cx="2200275" cy="714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24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</p:spPr>
        <p:txBody>
          <a:bodyPr/>
          <a:lstStyle/>
          <a:p>
            <a:pPr algn="l"/>
            <a:r>
              <a:rPr lang="en-US" dirty="0"/>
              <a:t>Shock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000" dirty="0"/>
              <a:t>Basic Emergency Care Course</a:t>
            </a:r>
          </a:p>
        </p:txBody>
      </p:sp>
    </p:spTree>
    <p:extLst>
      <p:ext uri="{BB962C8B-B14F-4D97-AF65-F5344CB8AC3E}">
        <p14:creationId xmlns:p14="http://schemas.microsoft.com/office/powerpoint/2010/main" val="128584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65425"/>
            <a:ext cx="10515600" cy="13255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/>
              <a:t>SAMPLE History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603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S: Signs and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6350" y="1952626"/>
            <a:ext cx="9639300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ASK:</a:t>
            </a:r>
            <a:endParaRPr lang="en-US" dirty="0"/>
          </a:p>
          <a:p>
            <a:pPr lvl="1"/>
            <a:r>
              <a:rPr lang="en-US" dirty="0"/>
              <a:t>Is there vomiting and/or diarrhoea?</a:t>
            </a:r>
          </a:p>
          <a:p>
            <a:pPr lvl="1"/>
            <a:r>
              <a:rPr lang="en-US" dirty="0"/>
              <a:t>For how long?</a:t>
            </a:r>
          </a:p>
          <a:p>
            <a:pPr lvl="1"/>
            <a:endParaRPr lang="en-US" dirty="0"/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THINK</a:t>
            </a:r>
            <a:endParaRPr lang="en-US" dirty="0"/>
          </a:p>
          <a:p>
            <a:pPr lvl="2"/>
            <a:r>
              <a:rPr lang="en-US" sz="2400" dirty="0"/>
              <a:t>Fluid losses from vomiting and diarrhoea can be severe and lead to shock.</a:t>
            </a:r>
          </a:p>
          <a:p>
            <a:pPr lvl="2"/>
            <a:r>
              <a:rPr lang="en-US" sz="2400" dirty="0"/>
              <a:t>Knowing the amount can help you estimate how much fluid the patient will need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306050" y="1404938"/>
            <a:ext cx="34834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37" y="4739809"/>
            <a:ext cx="1076641" cy="11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92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S: Signs and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6350" y="1952626"/>
            <a:ext cx="9639300" cy="4351338"/>
          </a:xfrm>
        </p:spPr>
        <p:txBody>
          <a:bodyPr>
            <a:normAutofit/>
          </a:bodyPr>
          <a:lstStyle/>
          <a:p>
            <a:r>
              <a:rPr lang="en-US" b="1" dirty="0"/>
              <a:t>ASK:</a:t>
            </a:r>
            <a:endParaRPr lang="en-US" dirty="0"/>
          </a:p>
          <a:p>
            <a:pPr lvl="1"/>
            <a:r>
              <a:rPr lang="en-US" dirty="0"/>
              <a:t>If the person has blood in their vomit or stool</a:t>
            </a:r>
            <a:endParaRPr lang="en-US" i="1" dirty="0"/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THINK</a:t>
            </a:r>
            <a:endParaRPr lang="en-US" dirty="0"/>
          </a:p>
          <a:p>
            <a:pPr lvl="1"/>
            <a:r>
              <a:rPr lang="en-US" dirty="0"/>
              <a:t>Bleeding in the stomach and/or intestines can be severe before it is visible </a:t>
            </a:r>
          </a:p>
          <a:p>
            <a:pPr lvl="1"/>
            <a:r>
              <a:rPr lang="en-US" dirty="0"/>
              <a:t>A person can loose a significant portion of their blood volume in the intestines</a:t>
            </a:r>
          </a:p>
          <a:p>
            <a:pPr lvl="1"/>
            <a:r>
              <a:rPr lang="en-US" dirty="0"/>
              <a:t>Digested blood appears black in the vomit or stool </a:t>
            </a:r>
          </a:p>
        </p:txBody>
      </p:sp>
      <p:sp>
        <p:nvSpPr>
          <p:cNvPr id="4" name="Rectangle 3"/>
          <p:cNvSpPr/>
          <p:nvPr/>
        </p:nvSpPr>
        <p:spPr>
          <a:xfrm>
            <a:off x="8413989" y="1197904"/>
            <a:ext cx="34834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37" y="4739809"/>
            <a:ext cx="1076641" cy="11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1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S: Signs and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6349" y="1518249"/>
            <a:ext cx="10455575" cy="483079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ASK:</a:t>
            </a:r>
            <a:endParaRPr lang="en-US" dirty="0"/>
          </a:p>
          <a:p>
            <a:pPr lvl="1"/>
            <a:r>
              <a:rPr lang="en-US" dirty="0"/>
              <a:t>If there has been any vaginal bleeding</a:t>
            </a:r>
          </a:p>
          <a:p>
            <a:pPr lvl="1"/>
            <a:r>
              <a:rPr lang="en-US" dirty="0"/>
              <a:t>Is the patient pregnant or has she been pregnant?</a:t>
            </a:r>
          </a:p>
          <a:p>
            <a:pPr lvl="1"/>
            <a:r>
              <a:rPr lang="en-US" dirty="0"/>
              <a:t>When was the last menstrual period? </a:t>
            </a:r>
          </a:p>
          <a:p>
            <a:pPr lvl="1"/>
            <a:r>
              <a:rPr lang="en-US" dirty="0"/>
              <a:t>Any missed periods?</a:t>
            </a:r>
          </a:p>
          <a:p>
            <a:pPr lvl="1"/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THINK</a:t>
            </a:r>
            <a:endParaRPr lang="en-US" dirty="0"/>
          </a:p>
          <a:p>
            <a:pPr lvl="1"/>
            <a:r>
              <a:rPr lang="en-US" dirty="0"/>
              <a:t>Vaginal bleeding may be related to pregnancy</a:t>
            </a:r>
          </a:p>
          <a:p>
            <a:pPr lvl="1"/>
            <a:r>
              <a:rPr lang="en-US" dirty="0"/>
              <a:t>A woman may not know she is pregnant in early pregnancy</a:t>
            </a:r>
          </a:p>
          <a:p>
            <a:pPr lvl="1"/>
            <a:r>
              <a:rPr lang="en-US" dirty="0"/>
              <a:t>All women are at risk for an ectopic pregnancy (pregnancy outside the uterus) </a:t>
            </a:r>
          </a:p>
          <a:p>
            <a:pPr lvl="2"/>
            <a:r>
              <a:rPr lang="en-US" dirty="0"/>
              <a:t>Ectopic pregnancy rupture can happen before a woman knows she is pregnant </a:t>
            </a:r>
          </a:p>
          <a:p>
            <a:pPr lvl="1"/>
            <a:r>
              <a:rPr lang="en-US" dirty="0"/>
              <a:t>Vaginal bleeding could also be caused from a mass in the cervix or uterus</a:t>
            </a:r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413989" y="1197904"/>
            <a:ext cx="34834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55" y="4325741"/>
            <a:ext cx="1076641" cy="11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8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S: Signs and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6350" y="1952626"/>
            <a:ext cx="9639300" cy="4351338"/>
          </a:xfrm>
        </p:spPr>
        <p:txBody>
          <a:bodyPr>
            <a:normAutofit/>
          </a:bodyPr>
          <a:lstStyle/>
          <a:p>
            <a:r>
              <a:rPr lang="en-US" b="1" dirty="0"/>
              <a:t>ASK:</a:t>
            </a:r>
            <a:endParaRPr lang="en-US" dirty="0"/>
          </a:p>
          <a:p>
            <a:pPr lvl="1"/>
            <a:r>
              <a:rPr lang="en-US" dirty="0"/>
              <a:t>If the person has had chest pain</a:t>
            </a:r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THINK</a:t>
            </a:r>
            <a:endParaRPr lang="en-US" dirty="0"/>
          </a:p>
          <a:p>
            <a:pPr lvl="1"/>
            <a:r>
              <a:rPr lang="en-US" dirty="0"/>
              <a:t>Chest pain may suggest a heart attack</a:t>
            </a:r>
          </a:p>
          <a:p>
            <a:pPr lvl="1"/>
            <a:r>
              <a:rPr lang="en-US" dirty="0"/>
              <a:t>Muscle damage to the heart can reduce pumping ability which can cause shock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8413989" y="1197904"/>
            <a:ext cx="34834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37" y="4739809"/>
            <a:ext cx="1076641" cy="11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00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S: Signs and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6350" y="1952626"/>
            <a:ext cx="10077450" cy="4351338"/>
          </a:xfrm>
        </p:spPr>
        <p:txBody>
          <a:bodyPr>
            <a:normAutofit/>
          </a:bodyPr>
          <a:lstStyle/>
          <a:p>
            <a:r>
              <a:rPr lang="en-US" b="1" dirty="0"/>
              <a:t>CHECK </a:t>
            </a:r>
            <a:endParaRPr lang="en-US" dirty="0"/>
          </a:p>
          <a:p>
            <a:pPr lvl="1"/>
            <a:r>
              <a:rPr lang="en-US" dirty="0"/>
              <a:t>For fever</a:t>
            </a:r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THINK</a:t>
            </a:r>
          </a:p>
          <a:p>
            <a:pPr lvl="1"/>
            <a:r>
              <a:rPr lang="en-US" dirty="0"/>
              <a:t>Fever suggests an infection</a:t>
            </a:r>
          </a:p>
          <a:p>
            <a:pPr lvl="2"/>
            <a:r>
              <a:rPr lang="en-US" sz="2400" dirty="0"/>
              <a:t>Severe infection causes abnormal relaxation (dilation) and leakiness of the blood vessels which causes fluid loss into the tissues</a:t>
            </a:r>
          </a:p>
          <a:p>
            <a:pPr lvl="3"/>
            <a:r>
              <a:rPr lang="en-US" sz="2400" dirty="0"/>
              <a:t>This lowers blood pressure, causing shock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168" y="1690688"/>
            <a:ext cx="792083" cy="1619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37" y="4739809"/>
            <a:ext cx="1076641" cy="11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20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S: Signs and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6350" y="1952626"/>
            <a:ext cx="9639300" cy="4351338"/>
          </a:xfrm>
        </p:spPr>
        <p:txBody>
          <a:bodyPr>
            <a:normAutofit/>
          </a:bodyPr>
          <a:lstStyle/>
          <a:p>
            <a:r>
              <a:rPr lang="en-US" b="1" dirty="0"/>
              <a:t>ASK:</a:t>
            </a:r>
            <a:endParaRPr lang="en-US" dirty="0"/>
          </a:p>
          <a:p>
            <a:pPr lvl="1"/>
            <a:r>
              <a:rPr lang="en-US" dirty="0"/>
              <a:t>Was there any exposure to toxins, medications, insect stings or other substances?</a:t>
            </a:r>
            <a:endParaRPr lang="en-US" i="1" dirty="0"/>
          </a:p>
          <a:p>
            <a:pPr lvl="1"/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THINK</a:t>
            </a:r>
            <a:endParaRPr lang="en-US" dirty="0"/>
          </a:p>
          <a:p>
            <a:pPr lvl="1"/>
            <a:r>
              <a:rPr lang="en-US" dirty="0"/>
              <a:t>Severe allergic reactions can lead to shock</a:t>
            </a:r>
          </a:p>
          <a:p>
            <a:pPr lvl="1"/>
            <a:r>
              <a:rPr lang="en-US" dirty="0"/>
              <a:t>Overdose of many medications including blood pressure and seizure medications can cause shock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15650" y="1301421"/>
            <a:ext cx="34834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37" y="4739809"/>
            <a:ext cx="1076641" cy="11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62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S: Signs and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6350" y="1952626"/>
            <a:ext cx="9639300" cy="4351338"/>
          </a:xfrm>
        </p:spPr>
        <p:txBody>
          <a:bodyPr>
            <a:normAutofit/>
          </a:bodyPr>
          <a:lstStyle/>
          <a:p>
            <a:r>
              <a:rPr lang="en-US" b="1" dirty="0"/>
              <a:t>ASK:</a:t>
            </a:r>
            <a:endParaRPr lang="en-US" dirty="0"/>
          </a:p>
          <a:p>
            <a:pPr lvl="1"/>
            <a:r>
              <a:rPr lang="en-US" dirty="0"/>
              <a:t>Is there altered mental status?</a:t>
            </a:r>
          </a:p>
          <a:p>
            <a:pPr lvl="1"/>
            <a:r>
              <a:rPr lang="en-US" dirty="0"/>
              <a:t>Is there unusual sleepiness? </a:t>
            </a:r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THINK</a:t>
            </a:r>
            <a:endParaRPr lang="en-US" dirty="0"/>
          </a:p>
          <a:p>
            <a:pPr lvl="1"/>
            <a:r>
              <a:rPr lang="en-US" dirty="0"/>
              <a:t>The brain is one of the last organs to be affected by poor perfusion</a:t>
            </a:r>
          </a:p>
          <a:p>
            <a:pPr lvl="1"/>
            <a:r>
              <a:rPr lang="en-US" dirty="0"/>
              <a:t>If the brain does not have enough blood flow and oxygen to function this is a sign of severe shock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10306050" y="1404938"/>
            <a:ext cx="34834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37" y="4739809"/>
            <a:ext cx="1076641" cy="11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09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A: Allergies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7482" y="1825625"/>
            <a:ext cx="10206317" cy="4351338"/>
          </a:xfrm>
        </p:spPr>
        <p:txBody>
          <a:bodyPr>
            <a:normAutofit/>
          </a:bodyPr>
          <a:lstStyle/>
          <a:p>
            <a:r>
              <a:rPr lang="en-US" b="1" dirty="0"/>
              <a:t>ASK</a:t>
            </a:r>
            <a:endParaRPr lang="en-US" dirty="0"/>
          </a:p>
          <a:p>
            <a:pPr lvl="1"/>
            <a:r>
              <a:rPr lang="en-US" dirty="0"/>
              <a:t>Are there any allergies to medications?</a:t>
            </a:r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THINK</a:t>
            </a:r>
          </a:p>
          <a:p>
            <a:pPr lvl="1"/>
            <a:r>
              <a:rPr lang="en-US" dirty="0"/>
              <a:t>Severe allergic reactions can lead to shock by causing abnormal relaxation of the blood vessels </a:t>
            </a:r>
          </a:p>
        </p:txBody>
      </p:sp>
      <p:sp>
        <p:nvSpPr>
          <p:cNvPr id="7" name="Rectangle 6"/>
          <p:cNvSpPr/>
          <p:nvPr/>
        </p:nvSpPr>
        <p:spPr>
          <a:xfrm>
            <a:off x="9093573" y="1027906"/>
            <a:ext cx="34834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79" y="4325741"/>
            <a:ext cx="1076641" cy="11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20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M: Medications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ASK</a:t>
            </a:r>
            <a:endParaRPr lang="en-US" dirty="0"/>
          </a:p>
          <a:p>
            <a:pPr lvl="1"/>
            <a:r>
              <a:rPr lang="en-US" dirty="0"/>
              <a:t>Currently taking any medications? </a:t>
            </a:r>
          </a:p>
          <a:p>
            <a:pPr lvl="1"/>
            <a:r>
              <a:rPr lang="en-US" dirty="0"/>
              <a:t>Any new medications or recent dose changes?</a:t>
            </a:r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pPr lvl="1"/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THINK</a:t>
            </a:r>
          </a:p>
          <a:p>
            <a:pPr lvl="1"/>
            <a:r>
              <a:rPr lang="en-US" dirty="0"/>
              <a:t>Overdose of some blood pressure or seizure/convulsion medications can cause shock</a:t>
            </a:r>
          </a:p>
          <a:p>
            <a:pPr lvl="1"/>
            <a:r>
              <a:rPr lang="en-US" dirty="0"/>
              <a:t>Medications that thin the blood can worsen bleeding</a:t>
            </a:r>
          </a:p>
          <a:p>
            <a:pPr lvl="1"/>
            <a:r>
              <a:rPr lang="en-US" dirty="0"/>
              <a:t>New medications or changes to medications can cause allergic reaction or unexpected side effects</a:t>
            </a:r>
          </a:p>
          <a:p>
            <a:pPr lvl="1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981950" y="1027906"/>
            <a:ext cx="34834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31" y="4255715"/>
            <a:ext cx="1076641" cy="11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73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Recognize signs of shock and poor perfusion</a:t>
            </a:r>
          </a:p>
          <a:p>
            <a:pPr>
              <a:buFont typeface="Arial" charset="0"/>
              <a:buChar char="•"/>
            </a:pPr>
            <a:r>
              <a:rPr lang="en-US" dirty="0"/>
              <a:t>Perform critical actions for patients with shock</a:t>
            </a:r>
          </a:p>
          <a:p>
            <a:pPr>
              <a:buFont typeface="Arial" charset="0"/>
              <a:buChar char="•"/>
            </a:pPr>
            <a:r>
              <a:rPr lang="en-US" dirty="0"/>
              <a:t>Assess fluid status</a:t>
            </a:r>
          </a:p>
          <a:p>
            <a:pPr>
              <a:buFont typeface="Arial" charset="0"/>
              <a:buChar char="•"/>
            </a:pPr>
            <a:r>
              <a:rPr lang="en-US" dirty="0"/>
              <a:t>Select appropriate fluid administration based on patient’s age, weight and condition</a:t>
            </a:r>
          </a:p>
          <a:p>
            <a:pPr>
              <a:buFont typeface="Arial" charset="0"/>
              <a:buChar char="•"/>
            </a:pPr>
            <a:r>
              <a:rPr lang="en-US" dirty="0"/>
              <a:t>Recognize malnourishment, anaemia and burns and adjust fluid resuscitation accordingly </a:t>
            </a:r>
          </a:p>
        </p:txBody>
      </p:sp>
    </p:spTree>
    <p:extLst>
      <p:ext uri="{BB962C8B-B14F-4D97-AF65-F5344CB8AC3E}">
        <p14:creationId xmlns:p14="http://schemas.microsoft.com/office/powerpoint/2010/main" val="1564245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P: Past Medical History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75765" y="1825625"/>
            <a:ext cx="9692927" cy="4557922"/>
          </a:xfrm>
        </p:spPr>
        <p:txBody>
          <a:bodyPr>
            <a:normAutofit/>
          </a:bodyPr>
          <a:lstStyle/>
          <a:p>
            <a:r>
              <a:rPr lang="en-US" b="1" dirty="0"/>
              <a:t>ASK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/>
              <a:t>History of pregnancy or recent delivery?</a:t>
            </a:r>
          </a:p>
          <a:p>
            <a:pPr lvl="1">
              <a:spcBef>
                <a:spcPts val="0"/>
              </a:spcBef>
            </a:pPr>
            <a:r>
              <a:rPr lang="en-US" dirty="0"/>
              <a:t>History of recent surgery?</a:t>
            </a:r>
          </a:p>
          <a:p>
            <a:pPr lvl="1">
              <a:spcBef>
                <a:spcPts val="0"/>
              </a:spcBef>
            </a:pPr>
            <a:r>
              <a:rPr lang="en-US" dirty="0"/>
              <a:t>History of heart disease (heart attack or heart valve problem)?</a:t>
            </a:r>
          </a:p>
          <a:p>
            <a:pPr lvl="1">
              <a:spcBef>
                <a:spcPts val="0"/>
              </a:spcBef>
            </a:pPr>
            <a:r>
              <a:rPr lang="en-US" dirty="0"/>
              <a:t>History of HIV? </a:t>
            </a:r>
          </a:p>
          <a:p>
            <a:pPr lvl="1"/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THINK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Shock can be from postpartum hemorrhage or ruptured ectopic pregnancy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Internal bleeding or infection after surgery can cause shock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Patients with heart disease are at risk of worsening heart function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HIV can increase the risk of infection 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005457" y="1027906"/>
            <a:ext cx="34834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79" y="4399150"/>
            <a:ext cx="1076641" cy="11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21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L: Last Oral Intake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26776" y="1825625"/>
            <a:ext cx="9441916" cy="4351338"/>
          </a:xfrm>
        </p:spPr>
        <p:txBody>
          <a:bodyPr>
            <a:normAutofit/>
          </a:bodyPr>
          <a:lstStyle/>
          <a:p>
            <a:r>
              <a:rPr lang="en-US" b="1" dirty="0"/>
              <a:t>ASK</a:t>
            </a:r>
            <a:endParaRPr lang="en-US" dirty="0"/>
          </a:p>
          <a:p>
            <a:pPr lvl="1"/>
            <a:r>
              <a:rPr lang="en-US" dirty="0"/>
              <a:t>When did the patient last eat or drink?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THINK</a:t>
            </a:r>
          </a:p>
          <a:p>
            <a:pPr lvl="1"/>
            <a:r>
              <a:rPr lang="en-US" dirty="0"/>
              <a:t>A person who is not eating or drinking well can develop severe dehydration</a:t>
            </a:r>
          </a:p>
          <a:p>
            <a:pPr lvl="1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276139" y="1027906"/>
            <a:ext cx="34834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37" y="4739809"/>
            <a:ext cx="1076641" cy="11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57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E: Events Surrounding Illness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72988" y="1825625"/>
            <a:ext cx="94957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ASK</a:t>
            </a:r>
            <a:endParaRPr lang="en-US" dirty="0"/>
          </a:p>
          <a:p>
            <a:pPr lvl="1"/>
            <a:r>
              <a:rPr lang="en-US" dirty="0"/>
              <a:t>Was there any recent trauma?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THINK</a:t>
            </a:r>
          </a:p>
          <a:p>
            <a:pPr lvl="1"/>
            <a:r>
              <a:rPr lang="en-US" dirty="0"/>
              <a:t>Trauma can cause</a:t>
            </a:r>
          </a:p>
          <a:p>
            <a:pPr lvl="2"/>
            <a:r>
              <a:rPr lang="en-US" dirty="0"/>
              <a:t>Hidden internal bleeding</a:t>
            </a:r>
          </a:p>
          <a:p>
            <a:pPr lvl="2"/>
            <a:r>
              <a:rPr lang="en-US" dirty="0"/>
              <a:t>Tension pneumothorax</a:t>
            </a:r>
          </a:p>
          <a:p>
            <a:pPr lvl="2"/>
            <a:r>
              <a:rPr lang="en-US" dirty="0"/>
              <a:t>Bruising or bleeding around the heart</a:t>
            </a:r>
          </a:p>
          <a:p>
            <a:pPr lvl="1"/>
            <a:r>
              <a:rPr lang="en-US" dirty="0"/>
              <a:t>Trauma to the neck or back can cause spinal cord injury</a:t>
            </a:r>
          </a:p>
          <a:p>
            <a:pPr lvl="2"/>
            <a:r>
              <a:rPr lang="en-US" dirty="0"/>
              <a:t>Leading to problems with blood vessels’ ability to maintain blood pressure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64446" y="1027906"/>
            <a:ext cx="34834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02" y="4412005"/>
            <a:ext cx="1076641" cy="11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57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E: Events Surrounding Illness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72988" y="1825625"/>
            <a:ext cx="94957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ASK</a:t>
            </a:r>
            <a:endParaRPr lang="en-US" dirty="0"/>
          </a:p>
          <a:p>
            <a:pPr lvl="1"/>
            <a:r>
              <a:rPr lang="en-US" dirty="0"/>
              <a:t>Has there been any recent illness?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THINK</a:t>
            </a:r>
          </a:p>
          <a:p>
            <a:pPr lvl="1"/>
            <a:r>
              <a:rPr lang="en-US" dirty="0"/>
              <a:t>Any infection can cause a blood infection that leads to shock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951042" y="1276620"/>
            <a:ext cx="34834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02" y="4412005"/>
            <a:ext cx="1076641" cy="11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63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Workbook Question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1881"/>
            <a:ext cx="10515600" cy="41150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Using the workbook section above, list the six questions about signs and symptoms you would ask when taking a SAMPLE history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1.</a:t>
            </a:r>
          </a:p>
          <a:p>
            <a:pPr marL="0" indent="0">
              <a:buNone/>
            </a:pPr>
            <a:r>
              <a:rPr lang="en-US" dirty="0"/>
              <a:t>2.</a:t>
            </a:r>
          </a:p>
          <a:p>
            <a:pPr marL="0" indent="0">
              <a:buNone/>
            </a:pPr>
            <a:r>
              <a:rPr lang="en-US" dirty="0"/>
              <a:t>3.</a:t>
            </a:r>
          </a:p>
          <a:p>
            <a:pPr marL="0" indent="0">
              <a:buNone/>
            </a:pPr>
            <a:r>
              <a:rPr lang="en-US" dirty="0"/>
              <a:t>4.</a:t>
            </a:r>
          </a:p>
          <a:p>
            <a:pPr marL="0" indent="0">
              <a:buNone/>
            </a:pPr>
            <a:r>
              <a:rPr lang="en-US" dirty="0"/>
              <a:t>5.</a:t>
            </a:r>
          </a:p>
          <a:p>
            <a:pPr marL="0" indent="0">
              <a:buNone/>
            </a:pPr>
            <a:r>
              <a:rPr lang="en-US" dirty="0"/>
              <a:t>6.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5399" y="365124"/>
            <a:ext cx="2170852" cy="169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32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65425"/>
            <a:ext cx="10515600" cy="1325563"/>
          </a:xfrm>
        </p:spPr>
        <p:txBody>
          <a:bodyPr/>
          <a:lstStyle/>
          <a:p>
            <a:r>
              <a:rPr lang="en-US" dirty="0"/>
              <a:t>Secondary Exam Findings </a:t>
            </a:r>
          </a:p>
        </p:txBody>
      </p:sp>
    </p:spTree>
    <p:extLst>
      <p:ext uri="{BB962C8B-B14F-4D97-AF65-F5344CB8AC3E}">
        <p14:creationId xmlns:p14="http://schemas.microsoft.com/office/powerpoint/2010/main" val="2129446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REMEMBER</a:t>
            </a:r>
          </a:p>
        </p:txBody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1190994" y="1625277"/>
            <a:ext cx="10515599" cy="4351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Shock happens when there is poor perfusion. 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sng" strike="noStrike" cap="none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This can happen before the blood pressure falls</a:t>
            </a:r>
            <a:r>
              <a:rPr lang="en-US" sz="2400" b="0" i="0" u="none" strike="noStrike" cap="none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 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Low blood pressure with poor perfusion is a very bad sign.</a:t>
            </a:r>
          </a:p>
        </p:txBody>
      </p:sp>
      <p:sp>
        <p:nvSpPr>
          <p:cNvPr id="4" name="Shape 274"/>
          <p:cNvSpPr txBox="1">
            <a:spLocks/>
          </p:cNvSpPr>
          <p:nvPr/>
        </p:nvSpPr>
        <p:spPr>
          <a:xfrm>
            <a:off x="1038594" y="3762645"/>
            <a:ext cx="10667999" cy="21197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SzPct val="25000"/>
              <a:buFont typeface="Arial"/>
              <a:buNone/>
            </a:pPr>
            <a:r>
              <a:rPr lang="en-US" sz="2400" dirty="0">
                <a:latin typeface="Calibri" charset="0"/>
                <a:ea typeface="Calibri" charset="0"/>
                <a:cs typeface="Calibri" charset="0"/>
                <a:sym typeface="Lato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initial ABCDE approach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  <a:sym typeface="Lato"/>
              </a:rPr>
              <a:t>identifies and manages life-threatening conditions. 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SzPct val="25000"/>
              <a:buFont typeface="Arial"/>
              <a:buNone/>
            </a:pPr>
            <a:endParaRPr lang="en-US" sz="2400" dirty="0">
              <a:latin typeface="Calibri" charset="0"/>
              <a:ea typeface="Calibri" charset="0"/>
              <a:cs typeface="Calibri" charset="0"/>
              <a:sym typeface="Lato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SzPct val="25000"/>
              <a:buFont typeface="Arial"/>
              <a:buNone/>
            </a:pPr>
            <a:r>
              <a:rPr lang="en-US" sz="2400" dirty="0">
                <a:latin typeface="Calibri" charset="0"/>
                <a:ea typeface="Calibri" charset="0"/>
                <a:cs typeface="Calibri" charset="0"/>
                <a:sym typeface="Lato"/>
              </a:rPr>
              <a:t>The 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secondary exam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  <a:sym typeface="Lato"/>
              </a:rPr>
              <a:t>looks for changes in the patient’s condition or less obvious causes that might have been missed on the initial survey.   </a:t>
            </a:r>
          </a:p>
        </p:txBody>
      </p:sp>
      <p:sp>
        <p:nvSpPr>
          <p:cNvPr id="2" name="Oval 1"/>
          <p:cNvSpPr/>
          <p:nvPr/>
        </p:nvSpPr>
        <p:spPr>
          <a:xfrm>
            <a:off x="838200" y="365125"/>
            <a:ext cx="10868393" cy="33504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19203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172" y="55534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500" b="1" dirty="0"/>
              <a:t>Look, listen and feel </a:t>
            </a:r>
          </a:p>
        </p:txBody>
      </p:sp>
      <p:sp>
        <p:nvSpPr>
          <p:cNvPr id="4" name="Rectangle 3"/>
          <p:cNvSpPr/>
          <p:nvPr/>
        </p:nvSpPr>
        <p:spPr>
          <a:xfrm>
            <a:off x="769172" y="1642885"/>
            <a:ext cx="9807388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SzPct val="25000"/>
            </a:pPr>
            <a:r>
              <a:rPr lang="en-US" sz="2400" b="1" dirty="0">
                <a:ea typeface="Lato"/>
                <a:cs typeface="Lato"/>
                <a:sym typeface="Lato"/>
              </a:rPr>
              <a:t>*</a:t>
            </a:r>
            <a:r>
              <a:rPr lang="en-US" sz="2400" dirty="0">
                <a:solidFill>
                  <a:srgbClr val="FF0000"/>
                </a:solidFill>
                <a:ea typeface="Lato"/>
                <a:cs typeface="Lato"/>
                <a:sym typeface="Lato"/>
              </a:rPr>
              <a:t>Remember</a:t>
            </a:r>
            <a:r>
              <a:rPr lang="en-US" sz="2400" dirty="0">
                <a:ea typeface="Lato"/>
                <a:cs typeface="Lato"/>
                <a:sym typeface="Lato"/>
              </a:rPr>
              <a:t> you should have ALREADY</a:t>
            </a:r>
            <a:r>
              <a:rPr lang="en-US" sz="2400" b="1" dirty="0">
                <a:ea typeface="Lato"/>
                <a:cs typeface="Lato"/>
                <a:sym typeface="Lato"/>
              </a:rPr>
              <a:t> </a:t>
            </a:r>
            <a:r>
              <a:rPr lang="en-US" sz="2400" dirty="0">
                <a:ea typeface="Lato"/>
                <a:cs typeface="Lato"/>
                <a:sym typeface="Lato"/>
              </a:rPr>
              <a:t>completed the ABCDE Exam and treated life-threatening conditions BEFORE doing this extensive examination</a:t>
            </a:r>
          </a:p>
          <a:p>
            <a:pPr lvl="0">
              <a:lnSpc>
                <a:spcPct val="115000"/>
              </a:lnSpc>
              <a:buSzPct val="25000"/>
            </a:pPr>
            <a:endParaRPr lang="en-US" sz="2400" dirty="0">
              <a:ea typeface="Lato"/>
              <a:cs typeface="Lato"/>
              <a:sym typeface="Lato"/>
            </a:endParaRPr>
          </a:p>
          <a:p>
            <a:pPr>
              <a:lnSpc>
                <a:spcPct val="115000"/>
              </a:lnSpc>
              <a:buSzPct val="25000"/>
            </a:pPr>
            <a:r>
              <a:rPr lang="en-US" sz="2400" dirty="0">
                <a:ea typeface="Lato"/>
                <a:cs typeface="Lato"/>
                <a:sym typeface="Lato"/>
              </a:rPr>
              <a:t>*If the secondary exam identifies an ABCDE condition, </a:t>
            </a:r>
            <a:r>
              <a:rPr lang="en-US" sz="2400" u="sng" dirty="0">
                <a:ea typeface="Lato"/>
                <a:cs typeface="Lato"/>
                <a:sym typeface="Lato"/>
              </a:rPr>
              <a:t>STOP AND RETURN IMMEDIATELY TO ABCDE to manage it</a:t>
            </a:r>
            <a:endParaRPr lang="en-US" sz="2400" dirty="0">
              <a:ea typeface="Lato"/>
              <a:cs typeface="Lato"/>
              <a:sym typeface="Lato"/>
            </a:endParaRPr>
          </a:p>
          <a:p>
            <a:pPr>
              <a:lnSpc>
                <a:spcPct val="115000"/>
              </a:lnSpc>
              <a:buSzPct val="25000"/>
            </a:pPr>
            <a:endParaRPr lang="en-US" sz="2400" dirty="0">
              <a:solidFill>
                <a:schemeClr val="dk1"/>
              </a:solidFill>
              <a:ea typeface="Lato"/>
              <a:cs typeface="Lato"/>
              <a:sym typeface="Lato"/>
            </a:endParaRPr>
          </a:p>
          <a:p>
            <a:pPr>
              <a:lnSpc>
                <a:spcPct val="115000"/>
              </a:lnSpc>
              <a:buSzPct val="25000"/>
            </a:pPr>
            <a:r>
              <a:rPr lang="en-US" sz="2400" dirty="0">
                <a:solidFill>
                  <a:schemeClr val="dk1"/>
                </a:solidFill>
                <a:ea typeface="Lato"/>
                <a:cs typeface="Lato"/>
                <a:sym typeface="Lato"/>
              </a:rPr>
              <a:t>*</a:t>
            </a:r>
            <a:r>
              <a:rPr lang="en-US" sz="2400" dirty="0">
                <a:solidFill>
                  <a:srgbClr val="FF0000"/>
                </a:solidFill>
                <a:ea typeface="Lato"/>
                <a:cs typeface="Lato"/>
                <a:sym typeface="Lato"/>
              </a:rPr>
              <a:t>Remember</a:t>
            </a:r>
            <a:r>
              <a:rPr lang="en-US" sz="2400" dirty="0">
                <a:ea typeface="Lato"/>
                <a:cs typeface="Lato"/>
                <a:sym typeface="Lato"/>
              </a:rPr>
              <a:t>: Children have different normal vital sign ranges.  Their vital signs may remain normal until they are very ill</a:t>
            </a:r>
            <a:endParaRPr lang="en-US" sz="2400" dirty="0">
              <a:solidFill>
                <a:schemeClr val="dk1"/>
              </a:solidFill>
              <a:ea typeface="Lato"/>
              <a:cs typeface="Lato"/>
              <a:sym typeface="Lat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68680" y="2626406"/>
            <a:ext cx="155448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89455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Exam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95000" cy="4351338"/>
          </a:xfrm>
        </p:spPr>
        <p:txBody>
          <a:bodyPr/>
          <a:lstStyle/>
          <a:p>
            <a:r>
              <a:rPr lang="en-US" sz="2400" b="1" dirty="0"/>
              <a:t>CHECK: </a:t>
            </a:r>
            <a:r>
              <a:rPr lang="en-US" sz="2400" dirty="0"/>
              <a:t>breath sounds and respiratory rate</a:t>
            </a:r>
          </a:p>
          <a:p>
            <a:pPr lvl="1"/>
            <a:r>
              <a:rPr lang="en-US" sz="2200" dirty="0"/>
              <a:t>Abnormal or noisy breathing can indicate pneumonia</a:t>
            </a:r>
          </a:p>
          <a:p>
            <a:pPr lvl="1"/>
            <a:r>
              <a:rPr lang="en-US" sz="2200" dirty="0"/>
              <a:t>High sugar levels can cause chemical imbalances that the body tries to address by faster or deeper breathing. </a:t>
            </a:r>
          </a:p>
          <a:p>
            <a:pPr lvl="2"/>
            <a:r>
              <a:rPr lang="en-US" sz="2200" dirty="0"/>
              <a:t>Note sweet or fruity smelling breath, elevated blood glucose, increased urination</a:t>
            </a:r>
          </a:p>
          <a:p>
            <a:r>
              <a:rPr lang="en-US" sz="2400" b="1" dirty="0"/>
              <a:t>LOOK: </a:t>
            </a:r>
            <a:r>
              <a:rPr lang="en-US" sz="2400" dirty="0"/>
              <a:t>for bleeding </a:t>
            </a:r>
          </a:p>
          <a:p>
            <a:pPr lvl="1"/>
            <a:r>
              <a:rPr lang="en-US" sz="2200" dirty="0"/>
              <a:t>All external bleeding should be controlled with DIRECT PRESSURE</a:t>
            </a:r>
          </a:p>
          <a:p>
            <a:pPr lvl="1"/>
            <a:r>
              <a:rPr lang="en-US" sz="2200" dirty="0"/>
              <a:t>Arterial bleeding is high pressure</a:t>
            </a:r>
          </a:p>
          <a:p>
            <a:pPr lvl="2"/>
            <a:r>
              <a:rPr lang="en-US" sz="2200" dirty="0"/>
              <a:t>Person can lose significant blood volume in minutes</a:t>
            </a:r>
          </a:p>
          <a:p>
            <a:pPr lvl="2"/>
            <a:r>
              <a:rPr lang="en-US" sz="2200" dirty="0"/>
              <a:t>Put gloved finger on the site and hold pressure until the bleeding stops </a:t>
            </a:r>
          </a:p>
          <a:p>
            <a:pPr lvl="1"/>
            <a:r>
              <a:rPr lang="en-US" sz="2200" dirty="0"/>
              <a:t>Consider vaginal bleeding as a significant source of blood loss </a:t>
            </a:r>
          </a:p>
          <a:p>
            <a:pPr lvl="2"/>
            <a:endParaRPr lang="en-US" sz="2200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17" y="3753476"/>
            <a:ext cx="1613383" cy="147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00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Exam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0825"/>
            <a:ext cx="11353800" cy="5201708"/>
          </a:xfrm>
        </p:spPr>
        <p:txBody>
          <a:bodyPr>
            <a:normAutofit/>
          </a:bodyPr>
          <a:lstStyle/>
          <a:p>
            <a:r>
              <a:rPr lang="en-US" b="1" dirty="0"/>
              <a:t>CHECK: </a:t>
            </a:r>
            <a:r>
              <a:rPr lang="en-US" dirty="0"/>
              <a:t>fluid status</a:t>
            </a:r>
          </a:p>
          <a:p>
            <a:pPr lvl="1"/>
            <a:r>
              <a:rPr lang="en-US" sz="2600" dirty="0"/>
              <a:t>In dehydrated states the patient may feel thirsty, may have dry lips and mouth, </a:t>
            </a:r>
            <a:r>
              <a:rPr lang="en-US" sz="2600" i="1" dirty="0"/>
              <a:t>abnormal skin pinch</a:t>
            </a:r>
            <a:r>
              <a:rPr lang="en-US" sz="2600" dirty="0"/>
              <a:t>, lethargy and delayed capillary refill. </a:t>
            </a:r>
          </a:p>
          <a:p>
            <a:pPr lvl="2"/>
            <a:endParaRPr lang="en-US" sz="2600" dirty="0"/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1"/>
            <a:r>
              <a:rPr lang="en-US" sz="2800" dirty="0"/>
              <a:t>It can be </a:t>
            </a:r>
            <a:r>
              <a:rPr lang="en-US" sz="2800" u="sng" dirty="0"/>
              <a:t>high</a:t>
            </a:r>
            <a:r>
              <a:rPr lang="en-US" sz="2800" dirty="0"/>
              <a:t> in fluid overload or heart failure </a:t>
            </a:r>
          </a:p>
          <a:p>
            <a:pPr lvl="2"/>
            <a:r>
              <a:rPr lang="en-US" sz="2600" dirty="0"/>
              <a:t>Patient may have difficulty breathing, lower body swelling (usually legs), </a:t>
            </a:r>
            <a:r>
              <a:rPr lang="en-US" sz="2600" i="1" dirty="0"/>
              <a:t>crackles</a:t>
            </a:r>
            <a:r>
              <a:rPr lang="en-US" sz="2600" dirty="0"/>
              <a:t> heard in the lungs and distended neck veins </a:t>
            </a:r>
          </a:p>
          <a:p>
            <a:pPr lvl="1"/>
            <a:endParaRPr lang="en-US" sz="2600" dirty="0"/>
          </a:p>
          <a:p>
            <a:pPr lvl="1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900" y="2846388"/>
            <a:ext cx="3632199" cy="169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07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ea typeface="+mn-ea"/>
                <a:cs typeface="+mn-cs"/>
              </a:rPr>
              <a:t>Essential</a:t>
            </a:r>
            <a:r>
              <a:rPr lang="en-US" dirty="0"/>
              <a:t> 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Oxygen administration</a:t>
            </a:r>
          </a:p>
          <a:p>
            <a:pPr>
              <a:buFont typeface="Arial" charset="0"/>
              <a:buChar char="•"/>
            </a:pPr>
            <a:r>
              <a:rPr lang="en-US" dirty="0"/>
              <a:t>IV line placement</a:t>
            </a:r>
          </a:p>
          <a:p>
            <a:pPr>
              <a:buFont typeface="Arial" charset="0"/>
              <a:buChar char="•"/>
            </a:pPr>
            <a:r>
              <a:rPr lang="en-US" dirty="0"/>
              <a:t>Fluid status assessment</a:t>
            </a:r>
          </a:p>
          <a:p>
            <a:pPr>
              <a:buFont typeface="Arial" charset="0"/>
              <a:buChar char="•"/>
            </a:pPr>
            <a:r>
              <a:rPr lang="en-US" dirty="0"/>
              <a:t>IV fluid resuscitation</a:t>
            </a:r>
          </a:p>
          <a:p>
            <a:pPr>
              <a:buFont typeface="Arial" charset="0"/>
              <a:buChar char="•"/>
            </a:pPr>
            <a:r>
              <a:rPr lang="en-US" dirty="0"/>
              <a:t>Burn management</a:t>
            </a:r>
          </a:p>
          <a:p>
            <a:pPr>
              <a:buFont typeface="Arial" charset="0"/>
              <a:buChar char="•"/>
            </a:pPr>
            <a:r>
              <a:rPr lang="en-US" dirty="0"/>
              <a:t>Needle decompression</a:t>
            </a:r>
          </a:p>
          <a:p>
            <a:pPr>
              <a:buFont typeface="Arial" charset="0"/>
              <a:buChar char="•"/>
            </a:pPr>
            <a:r>
              <a:rPr lang="en-US" dirty="0"/>
              <a:t>Three-sided dressing</a:t>
            </a:r>
          </a:p>
          <a:p>
            <a:pPr>
              <a:buFont typeface="Arial" charset="0"/>
              <a:buChar char="•"/>
            </a:pPr>
            <a:r>
              <a:rPr lang="en-US" dirty="0"/>
              <a:t>Bleeding control</a:t>
            </a:r>
          </a:p>
          <a:p>
            <a:pPr>
              <a:buFont typeface="Arial" charset="0"/>
              <a:buChar char="•"/>
            </a:pPr>
            <a:r>
              <a:rPr lang="en-US" dirty="0"/>
              <a:t>Uterine massage</a:t>
            </a:r>
          </a:p>
          <a:p>
            <a:pPr>
              <a:buFont typeface="Arial" charset="0"/>
              <a:buChar char="•"/>
            </a:pPr>
            <a:r>
              <a:rPr lang="en-US" dirty="0"/>
              <a:t>Trauma secondary survey</a:t>
            </a:r>
          </a:p>
        </p:txBody>
      </p:sp>
    </p:spTree>
    <p:extLst>
      <p:ext uri="{BB962C8B-B14F-4D97-AF65-F5344CB8AC3E}">
        <p14:creationId xmlns:p14="http://schemas.microsoft.com/office/powerpoint/2010/main" val="1884310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Exam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95000" cy="4351338"/>
          </a:xfrm>
        </p:spPr>
        <p:txBody>
          <a:bodyPr>
            <a:normAutofit/>
          </a:bodyPr>
          <a:lstStyle/>
          <a:p>
            <a:r>
              <a:rPr lang="en-US" b="1" dirty="0"/>
              <a:t>CHECK: </a:t>
            </a:r>
            <a:r>
              <a:rPr lang="en-US" dirty="0"/>
              <a:t>conjunctiva (inside of lower eyelid)</a:t>
            </a:r>
          </a:p>
          <a:p>
            <a:pPr lvl="1"/>
            <a:r>
              <a:rPr lang="en-US" dirty="0"/>
              <a:t>Everyone should have pink, most skin on the inside of the eyelid</a:t>
            </a:r>
          </a:p>
          <a:p>
            <a:pPr lvl="1"/>
            <a:r>
              <a:rPr lang="en-US" dirty="0"/>
              <a:t>Pale or white conjunctiva can indicate blood loss </a:t>
            </a:r>
          </a:p>
          <a:p>
            <a:pPr lvl="1"/>
            <a:endParaRPr lang="en-US" dirty="0"/>
          </a:p>
          <a:p>
            <a:pPr lvl="1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668" y="3302243"/>
            <a:ext cx="2523066" cy="300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5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Exam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95000" cy="4351338"/>
          </a:xfrm>
        </p:spPr>
        <p:txBody>
          <a:bodyPr>
            <a:normAutofit/>
          </a:bodyPr>
          <a:lstStyle/>
          <a:p>
            <a:r>
              <a:rPr lang="en-US" b="1" dirty="0"/>
              <a:t>CHECK: </a:t>
            </a:r>
            <a:r>
              <a:rPr lang="en-US" dirty="0"/>
              <a:t>mental status</a:t>
            </a:r>
          </a:p>
          <a:p>
            <a:pPr lvl="1"/>
            <a:r>
              <a:rPr lang="en-US" dirty="0"/>
              <a:t>Confusion in a patient with poor perfusion suggests severe shock</a:t>
            </a:r>
          </a:p>
          <a:p>
            <a:r>
              <a:rPr lang="en-US" b="1" dirty="0"/>
              <a:t>CHECK</a:t>
            </a:r>
            <a:r>
              <a:rPr lang="en-US" dirty="0"/>
              <a:t>: for fever</a:t>
            </a:r>
          </a:p>
          <a:p>
            <a:pPr lvl="1"/>
            <a:r>
              <a:rPr lang="en-US" dirty="0"/>
              <a:t>Fever in a patient with shock suggests severe infection</a:t>
            </a:r>
          </a:p>
          <a:p>
            <a:r>
              <a:rPr lang="en-US" b="1" dirty="0"/>
              <a:t>CHECK: </a:t>
            </a:r>
            <a:r>
              <a:rPr lang="en-US" dirty="0"/>
              <a:t>blood sugar</a:t>
            </a:r>
          </a:p>
          <a:p>
            <a:pPr lvl="1"/>
            <a:r>
              <a:rPr lang="en-US" dirty="0"/>
              <a:t>Low blood sugar can sometimes look like shock (without low blood pressure)</a:t>
            </a:r>
          </a:p>
          <a:p>
            <a:pPr lvl="1"/>
            <a:r>
              <a:rPr lang="en-US" dirty="0"/>
              <a:t>Give GLUCOSE if less than 3.5 </a:t>
            </a:r>
            <a:r>
              <a:rPr lang="en-US" dirty="0" err="1"/>
              <a:t>mmol</a:t>
            </a:r>
            <a:r>
              <a:rPr lang="en-US" dirty="0"/>
              <a:t>/L</a:t>
            </a:r>
          </a:p>
          <a:p>
            <a:pPr lvl="1"/>
            <a:r>
              <a:rPr lang="en-US" dirty="0"/>
              <a:t>If you cannot check a blood glucose and the person has altered mental status, a history of diabetes or another reason to be hypoglycemic (malaria, taking quinine, is very ill or malnourished), give GLUCOSE </a:t>
            </a:r>
          </a:p>
          <a:p>
            <a:pPr lvl="1"/>
            <a:endParaRPr lang="en-US" dirty="0"/>
          </a:p>
          <a:p>
            <a:pPr lvl="1"/>
            <a:endParaRPr lang="en-US" sz="2800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46017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Exam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95000" cy="4351338"/>
          </a:xfrm>
        </p:spPr>
        <p:txBody>
          <a:bodyPr>
            <a:normAutofit/>
          </a:bodyPr>
          <a:lstStyle/>
          <a:p>
            <a:r>
              <a:rPr lang="en-US" b="1" dirty="0"/>
              <a:t>CHECK: </a:t>
            </a:r>
            <a:r>
              <a:rPr lang="en-US" dirty="0"/>
              <a:t>for severe abdominal pain</a:t>
            </a:r>
          </a:p>
          <a:p>
            <a:r>
              <a:rPr lang="en-US" b="1" dirty="0"/>
              <a:t>FEEL</a:t>
            </a:r>
            <a:r>
              <a:rPr lang="en-US" dirty="0"/>
              <a:t>: for a very firm abdomen </a:t>
            </a:r>
          </a:p>
          <a:p>
            <a:endParaRPr lang="en-US" dirty="0"/>
          </a:p>
          <a:p>
            <a:pPr lvl="1"/>
            <a:r>
              <a:rPr lang="en-US" dirty="0"/>
              <a:t>Pain can be a sign of bleeding or infection in the abdomen</a:t>
            </a:r>
          </a:p>
          <a:p>
            <a:pPr lvl="1"/>
            <a:r>
              <a:rPr lang="en-US" dirty="0"/>
              <a:t>In a patient that may be pregnant, this can be a sign of ectopic pregnancy</a:t>
            </a:r>
          </a:p>
          <a:p>
            <a:pPr lvl="1"/>
            <a:endParaRPr lang="en-US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1947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Exam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95000" cy="4351338"/>
          </a:xfrm>
        </p:spPr>
        <p:txBody>
          <a:bodyPr>
            <a:normAutofit/>
          </a:bodyPr>
          <a:lstStyle/>
          <a:p>
            <a:r>
              <a:rPr lang="en-US" b="1" dirty="0"/>
              <a:t>CHECK: </a:t>
            </a:r>
            <a:r>
              <a:rPr lang="en-US" dirty="0"/>
              <a:t>urine </a:t>
            </a:r>
            <a:r>
              <a:rPr lang="en-US" dirty="0" err="1"/>
              <a:t>colour</a:t>
            </a:r>
            <a:r>
              <a:rPr lang="en-US" dirty="0"/>
              <a:t> and volume</a:t>
            </a:r>
          </a:p>
          <a:p>
            <a:pPr lvl="1"/>
            <a:r>
              <a:rPr lang="en-US" dirty="0"/>
              <a:t>Small amounts of darker urine may suggest dehydration</a:t>
            </a:r>
          </a:p>
          <a:p>
            <a:pPr lvl="1"/>
            <a:endParaRPr lang="en-US" dirty="0"/>
          </a:p>
          <a:p>
            <a:r>
              <a:rPr lang="en-US" b="1" dirty="0"/>
              <a:t>CHECK:</a:t>
            </a:r>
            <a:r>
              <a:rPr lang="en-US" dirty="0"/>
              <a:t> stool</a:t>
            </a:r>
          </a:p>
          <a:p>
            <a:pPr lvl="1"/>
            <a:r>
              <a:rPr lang="en-US" dirty="0"/>
              <a:t>Significant diarrhoea can cause dehydration</a:t>
            </a:r>
          </a:p>
          <a:p>
            <a:pPr lvl="1"/>
            <a:r>
              <a:rPr lang="en-US" dirty="0"/>
              <a:t>A large amount of watery “rice water” stool suggests cholera which can lead to dehydration</a:t>
            </a:r>
          </a:p>
          <a:p>
            <a:pPr lvl="1"/>
            <a:r>
              <a:rPr lang="en-US" dirty="0"/>
              <a:t>Black, dark or reddish stool can suggest stomach or intestinal bleeding</a:t>
            </a:r>
          </a:p>
          <a:p>
            <a:pPr lvl="1"/>
            <a:endParaRPr lang="en-US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1468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Exam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950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CHECK: </a:t>
            </a:r>
            <a:r>
              <a:rPr lang="en-US" dirty="0"/>
              <a:t>for malnourishment</a:t>
            </a:r>
          </a:p>
          <a:p>
            <a:pPr lvl="1"/>
            <a:r>
              <a:rPr lang="en-US" dirty="0"/>
              <a:t>A malnourished patient requires a specialized rehydration plan</a:t>
            </a:r>
          </a:p>
          <a:p>
            <a:pPr lvl="1"/>
            <a:r>
              <a:rPr lang="en-US" dirty="0"/>
              <a:t>Be sure to ask about recent weight changes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CHECK</a:t>
            </a:r>
            <a:r>
              <a:rPr lang="en-US" dirty="0"/>
              <a:t>: skin for swelling and rash</a:t>
            </a:r>
          </a:p>
          <a:p>
            <a:pPr lvl="1"/>
            <a:r>
              <a:rPr lang="en-US" dirty="0"/>
              <a:t>Swelling of mouth or body and rashes can indicate an allergic reaction.  </a:t>
            </a:r>
          </a:p>
          <a:p>
            <a:pPr lvl="1"/>
            <a:r>
              <a:rPr lang="en-US" dirty="0"/>
              <a:t>Other rashes can indicate systemic infection</a:t>
            </a:r>
          </a:p>
          <a:p>
            <a:pPr lvl="1"/>
            <a:r>
              <a:rPr lang="en-US" dirty="0"/>
              <a:t>Swelling of both legs (</a:t>
            </a:r>
            <a:r>
              <a:rPr lang="en-US" dirty="0" err="1"/>
              <a:t>oedema</a:t>
            </a:r>
            <a:r>
              <a:rPr lang="en-US" dirty="0"/>
              <a:t>) can indicate heart failure </a:t>
            </a:r>
          </a:p>
          <a:p>
            <a:pPr lvl="1"/>
            <a:r>
              <a:rPr lang="en-US" dirty="0"/>
              <a:t>Sweating may occur with moderate to severe shock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3210" y="1168399"/>
            <a:ext cx="1773337" cy="308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77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/>
          <a:lstStyle/>
          <a:p>
            <a:r>
              <a:rPr lang="en-US" dirty="0"/>
              <a:t>Workbook Question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9066" y="1405467"/>
            <a:ext cx="10354733" cy="5334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/>
              <a:t>Using the workbook section above , list what you need to CHECK in a person with shock</a:t>
            </a:r>
          </a:p>
          <a:p>
            <a:pPr marL="0" indent="0">
              <a:buNone/>
            </a:pPr>
            <a:r>
              <a:rPr lang="en-US" dirty="0"/>
              <a:t>1.</a:t>
            </a:r>
          </a:p>
          <a:p>
            <a:pPr marL="0" indent="0">
              <a:buNone/>
            </a:pPr>
            <a:r>
              <a:rPr lang="en-US" dirty="0"/>
              <a:t>2.</a:t>
            </a:r>
          </a:p>
          <a:p>
            <a:pPr marL="0" indent="0">
              <a:buNone/>
            </a:pPr>
            <a:r>
              <a:rPr lang="en-US" dirty="0"/>
              <a:t>3.</a:t>
            </a:r>
          </a:p>
          <a:p>
            <a:pPr marL="0" indent="0">
              <a:buNone/>
            </a:pPr>
            <a:r>
              <a:rPr lang="en-US" dirty="0"/>
              <a:t>4.</a:t>
            </a:r>
          </a:p>
          <a:p>
            <a:pPr marL="0" indent="0">
              <a:buNone/>
            </a:pPr>
            <a:r>
              <a:rPr lang="en-US" dirty="0"/>
              <a:t>5.</a:t>
            </a:r>
          </a:p>
          <a:p>
            <a:pPr marL="0" indent="0">
              <a:buNone/>
            </a:pPr>
            <a:r>
              <a:rPr lang="en-US" dirty="0"/>
              <a:t>6.</a:t>
            </a:r>
          </a:p>
          <a:p>
            <a:pPr marL="0" indent="0">
              <a:buNone/>
            </a:pPr>
            <a:r>
              <a:rPr lang="en-US" dirty="0"/>
              <a:t>7.</a:t>
            </a:r>
          </a:p>
          <a:p>
            <a:pPr marL="0" indent="0">
              <a:buNone/>
            </a:pPr>
            <a:r>
              <a:rPr lang="en-US" dirty="0"/>
              <a:t>8. </a:t>
            </a:r>
          </a:p>
          <a:p>
            <a:pPr marL="0" indent="0">
              <a:buNone/>
            </a:pPr>
            <a:r>
              <a:rPr lang="en-US" dirty="0"/>
              <a:t>9.</a:t>
            </a:r>
          </a:p>
          <a:p>
            <a:pPr marL="0" indent="0">
              <a:buNone/>
            </a:pPr>
            <a:r>
              <a:rPr lang="en-US" dirty="0"/>
              <a:t>10.</a:t>
            </a:r>
          </a:p>
          <a:p>
            <a:pPr marL="0" indent="0">
              <a:buNone/>
            </a:pPr>
            <a:r>
              <a:rPr lang="en-US" dirty="0"/>
              <a:t>11.</a:t>
            </a:r>
          </a:p>
          <a:p>
            <a:pPr marL="0" indent="0">
              <a:buNone/>
            </a:pPr>
            <a:r>
              <a:rPr lang="en-US" dirty="0"/>
              <a:t>12.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599" y="365124"/>
            <a:ext cx="1644651" cy="128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96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65425"/>
            <a:ext cx="10515600" cy="1325563"/>
          </a:xfrm>
        </p:spPr>
        <p:txBody>
          <a:bodyPr/>
          <a:lstStyle/>
          <a:p>
            <a:r>
              <a:rPr lang="en-US" dirty="0"/>
              <a:t>Possible causes of shock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9000" y="1276350"/>
            <a:ext cx="4324350" cy="413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989" y="2048933"/>
            <a:ext cx="4508143" cy="300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43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Severe infection:</a:t>
            </a:r>
          </a:p>
          <a:p>
            <a:pPr lvl="1"/>
            <a:r>
              <a:rPr lang="en-US" dirty="0"/>
              <a:t>Fever</a:t>
            </a:r>
          </a:p>
          <a:p>
            <a:pPr lvl="1"/>
            <a:r>
              <a:rPr lang="en-US" dirty="0"/>
              <a:t>Tachycardia</a:t>
            </a:r>
          </a:p>
          <a:p>
            <a:pPr lvl="1"/>
            <a:r>
              <a:rPr lang="en-US" dirty="0" err="1"/>
              <a:t>Tachypnoea</a:t>
            </a:r>
            <a:endParaRPr lang="en-US" dirty="0"/>
          </a:p>
          <a:p>
            <a:pPr lvl="1"/>
            <a:r>
              <a:rPr lang="en-US" dirty="0"/>
              <a:t>May have hypotension</a:t>
            </a:r>
          </a:p>
          <a:p>
            <a:pPr lvl="1"/>
            <a:r>
              <a:rPr lang="en-US" dirty="0"/>
              <a:t>May have signs of infection</a:t>
            </a:r>
          </a:p>
          <a:p>
            <a:pPr lvl="2"/>
            <a:r>
              <a:rPr lang="en-US" sz="2400" dirty="0"/>
              <a:t>Visible infection in the skin</a:t>
            </a:r>
          </a:p>
          <a:p>
            <a:pPr lvl="2"/>
            <a:r>
              <a:rPr lang="en-US" sz="2400" dirty="0"/>
              <a:t>Cough and crackles in one area of the lungs (may have fast breathing)</a:t>
            </a:r>
          </a:p>
          <a:p>
            <a:pPr lvl="2"/>
            <a:r>
              <a:rPr lang="en-US" sz="2400" dirty="0"/>
              <a:t>Burning with urination or urine that is cloudy or foul-smelling</a:t>
            </a:r>
          </a:p>
          <a:p>
            <a:pPr lvl="2"/>
            <a:r>
              <a:rPr lang="en-US" sz="2400" dirty="0"/>
              <a:t>Any focal point pain in association with fever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 Perfusion Due to Dilated </a:t>
            </a:r>
            <a:r>
              <a:rPr lang="en-US"/>
              <a:t>Blood Vessels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43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000" dirty="0"/>
              <a:t>Spinal cord injury</a:t>
            </a:r>
          </a:p>
          <a:p>
            <a:pPr lvl="1"/>
            <a:r>
              <a:rPr lang="en-US" dirty="0"/>
              <a:t>History or signs of trauma</a:t>
            </a:r>
          </a:p>
          <a:p>
            <a:pPr lvl="1"/>
            <a:r>
              <a:rPr lang="en-US" dirty="0"/>
              <a:t>Spinal pain/tenderness</a:t>
            </a:r>
          </a:p>
          <a:p>
            <a:pPr lvl="1"/>
            <a:r>
              <a:rPr lang="en-US" dirty="0"/>
              <a:t>Vertebrae not in line</a:t>
            </a:r>
          </a:p>
          <a:p>
            <a:pPr lvl="1"/>
            <a:r>
              <a:rPr lang="en-US" dirty="0"/>
              <a:t>Crepitus when you touch the spinal bones</a:t>
            </a:r>
          </a:p>
          <a:p>
            <a:pPr lvl="1"/>
            <a:r>
              <a:rPr lang="en-US" sz="2400" dirty="0"/>
              <a:t>Movement problems including paralysis, weakness, abnormal reflexes </a:t>
            </a:r>
          </a:p>
          <a:p>
            <a:pPr lvl="1"/>
            <a:r>
              <a:rPr lang="en-US" dirty="0"/>
              <a:t>Sensation problems</a:t>
            </a:r>
          </a:p>
          <a:p>
            <a:pPr lvl="1"/>
            <a:r>
              <a:rPr lang="en-US" sz="2400" dirty="0"/>
              <a:t>Unable to control urine and stool</a:t>
            </a:r>
          </a:p>
          <a:p>
            <a:pPr lvl="1"/>
            <a:r>
              <a:rPr lang="en-US" dirty="0"/>
              <a:t>Priapism (persistent, abnormal erection of the penis) </a:t>
            </a:r>
          </a:p>
          <a:p>
            <a:pPr lvl="1"/>
            <a:r>
              <a:rPr lang="en-US" sz="2400" dirty="0"/>
              <a:t>May have hypotension</a:t>
            </a:r>
          </a:p>
          <a:p>
            <a:pPr lvl="1"/>
            <a:r>
              <a:rPr lang="en-US" dirty="0"/>
              <a:t>May have bradycardia</a:t>
            </a:r>
          </a:p>
          <a:p>
            <a:pPr lvl="1"/>
            <a:r>
              <a:rPr lang="en-US" dirty="0"/>
              <a:t>Difficulty in breathing (in upper c-spine injury) </a:t>
            </a:r>
            <a:endParaRPr lang="en-US" sz="2400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 Perfusion Due to Dilated </a:t>
            </a:r>
            <a:r>
              <a:rPr lang="en-US"/>
              <a:t>Blood Vessels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0001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Severe allergic reaction </a:t>
            </a:r>
          </a:p>
          <a:p>
            <a:pPr lvl="1"/>
            <a:r>
              <a:rPr lang="en-US" dirty="0"/>
              <a:t>Swelling of the mouth</a:t>
            </a:r>
          </a:p>
          <a:p>
            <a:pPr lvl="1"/>
            <a:r>
              <a:rPr lang="en-US" sz="2400" dirty="0"/>
              <a:t>Difficulty in breathing with stridor and/or wheezing </a:t>
            </a:r>
          </a:p>
          <a:p>
            <a:pPr lvl="1"/>
            <a:r>
              <a:rPr lang="en-US" dirty="0"/>
              <a:t>Skin rash</a:t>
            </a:r>
          </a:p>
          <a:p>
            <a:pPr lvl="1"/>
            <a:r>
              <a:rPr lang="en-US" sz="2400" dirty="0"/>
              <a:t>Tachycardia</a:t>
            </a:r>
          </a:p>
          <a:p>
            <a:pPr lvl="1"/>
            <a:r>
              <a:rPr lang="en-US" dirty="0"/>
              <a:t>Hypotension </a:t>
            </a:r>
            <a:endParaRPr lang="en-US" sz="2400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Poor Perfusion Due to Dilated </a:t>
            </a:r>
            <a:r>
              <a:rPr lang="en-US"/>
              <a:t>Blood Vessels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869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 dirty="0"/>
              <a:t>What is shock?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Poor perfusion</a:t>
            </a:r>
          </a:p>
          <a:p>
            <a:pPr lvl="1"/>
            <a:r>
              <a:rPr lang="en-US" sz="2600" dirty="0"/>
              <a:t>The body is not able to get enough oxygen-carrying blood to vital organs</a:t>
            </a:r>
          </a:p>
          <a:p>
            <a:r>
              <a:rPr lang="en-US" sz="2600" dirty="0"/>
              <a:t>Uncorrected poor perfusion</a:t>
            </a:r>
          </a:p>
          <a:p>
            <a:pPr lvl="1"/>
            <a:r>
              <a:rPr lang="en-US" sz="2600" dirty="0"/>
              <a:t>The organs stop working properly when there is a lack of oxygen to cells and tissue</a:t>
            </a:r>
          </a:p>
          <a:p>
            <a:pPr lvl="2"/>
            <a:r>
              <a:rPr lang="en-US" sz="2600" dirty="0">
                <a:solidFill>
                  <a:srgbClr val="FF0000"/>
                </a:solidFill>
              </a:rPr>
              <a:t>THIS IS SHOCK</a:t>
            </a:r>
          </a:p>
          <a:p>
            <a:r>
              <a:rPr lang="en-US" sz="2600" dirty="0"/>
              <a:t>Infants, children and older adults are more likely to be severely affected by shock</a:t>
            </a:r>
          </a:p>
          <a:p>
            <a:pPr marL="0" indent="0" algn="ctr">
              <a:buNone/>
            </a:pPr>
            <a:endParaRPr lang="en-US" sz="26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3000" dirty="0">
                <a:solidFill>
                  <a:srgbClr val="FF0000"/>
                </a:solidFill>
              </a:rPr>
              <a:t>Shock can rapidly lead to death!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3160" y="4800600"/>
            <a:ext cx="155448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65647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 Perfusion Due to Fluid Loss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Diabetic ketoacidosis (DKA)</a:t>
            </a:r>
          </a:p>
          <a:p>
            <a:pPr lvl="1"/>
            <a:r>
              <a:rPr lang="en-US" sz="2800" dirty="0"/>
              <a:t>History of diabetes </a:t>
            </a:r>
          </a:p>
          <a:p>
            <a:pPr lvl="1"/>
            <a:r>
              <a:rPr lang="en-US" sz="2800" dirty="0"/>
              <a:t>Rapid or deep and slow breathing</a:t>
            </a:r>
          </a:p>
          <a:p>
            <a:pPr lvl="1"/>
            <a:r>
              <a:rPr lang="en-US" sz="2800" dirty="0"/>
              <a:t>Frequent urination</a:t>
            </a:r>
          </a:p>
          <a:p>
            <a:pPr lvl="1"/>
            <a:r>
              <a:rPr lang="en-US" sz="2800" dirty="0"/>
              <a:t>Sweet smelling breath</a:t>
            </a:r>
          </a:p>
          <a:p>
            <a:pPr lvl="1"/>
            <a:r>
              <a:rPr lang="en-US" sz="2800" dirty="0"/>
              <a:t>High glucose in blood or urine</a:t>
            </a:r>
          </a:p>
          <a:p>
            <a:pPr lvl="1"/>
            <a:r>
              <a:rPr lang="en-US" sz="2800" dirty="0"/>
              <a:t>Dehydration</a:t>
            </a:r>
          </a:p>
        </p:txBody>
      </p:sp>
    </p:spTree>
    <p:extLst>
      <p:ext uri="{BB962C8B-B14F-4D97-AF65-F5344CB8AC3E}">
        <p14:creationId xmlns:p14="http://schemas.microsoft.com/office/powerpoint/2010/main" val="617770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Severe dehydration </a:t>
            </a:r>
          </a:p>
          <a:p>
            <a:pPr lvl="1"/>
            <a:r>
              <a:rPr lang="en-US" dirty="0"/>
              <a:t>Abnormal skin pinch</a:t>
            </a:r>
          </a:p>
          <a:p>
            <a:pPr lvl="1"/>
            <a:r>
              <a:rPr lang="en-US" dirty="0"/>
              <a:t>Decreased ability to drink fluids</a:t>
            </a:r>
          </a:p>
          <a:p>
            <a:pPr lvl="1"/>
            <a:r>
              <a:rPr lang="en-US" dirty="0"/>
              <a:t>Increased fluid loss</a:t>
            </a:r>
          </a:p>
          <a:p>
            <a:pPr lvl="2"/>
            <a:r>
              <a:rPr lang="en-US" sz="2400" dirty="0"/>
              <a:t>Vomiting</a:t>
            </a:r>
          </a:p>
          <a:p>
            <a:pPr lvl="2"/>
            <a:r>
              <a:rPr lang="en-US" sz="2400" dirty="0" err="1"/>
              <a:t>Diarrhoea</a:t>
            </a:r>
            <a:endParaRPr lang="en-US" sz="2400" dirty="0"/>
          </a:p>
          <a:p>
            <a:pPr lvl="2"/>
            <a:r>
              <a:rPr lang="en-US" sz="2400" dirty="0"/>
              <a:t>Excessive urination </a:t>
            </a:r>
          </a:p>
          <a:p>
            <a:pPr lvl="1"/>
            <a:r>
              <a:rPr lang="en-US" dirty="0"/>
              <a:t>Dry mucous membranes</a:t>
            </a:r>
          </a:p>
          <a:p>
            <a:pPr lvl="1"/>
            <a:r>
              <a:rPr lang="en-US" dirty="0"/>
              <a:t>Tachycardia</a:t>
            </a:r>
          </a:p>
          <a:p>
            <a:pPr lvl="1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 Perfusion Due to Fluid Loss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3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67550"/>
            <a:ext cx="11150600" cy="4351338"/>
          </a:xfrm>
        </p:spPr>
        <p:txBody>
          <a:bodyPr>
            <a:normAutofit/>
          </a:bodyPr>
          <a:lstStyle/>
          <a:p>
            <a:r>
              <a:rPr lang="en-US" sz="3000" dirty="0"/>
              <a:t>Burn injury</a:t>
            </a:r>
          </a:p>
          <a:p>
            <a:pPr lvl="1"/>
            <a:r>
              <a:rPr lang="en-US" dirty="0"/>
              <a:t>Red, white or black areas depending on the depth</a:t>
            </a:r>
          </a:p>
          <a:p>
            <a:pPr lvl="1"/>
            <a:r>
              <a:rPr lang="en-US" sz="2400" dirty="0"/>
              <a:t>May have blistering</a:t>
            </a:r>
          </a:p>
          <a:p>
            <a:pPr lvl="1"/>
            <a:r>
              <a:rPr lang="en-US" dirty="0"/>
              <a:t>Consider inhalation injury </a:t>
            </a:r>
          </a:p>
          <a:p>
            <a:pPr lvl="1"/>
            <a:endParaRPr lang="en-US" sz="2400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r>
              <a:rPr lang="en-US" dirty="0"/>
              <a:t>Burn injuries can cause excessive fluid losses through the damaged tissues and patients can become severely dehydrated </a:t>
            </a:r>
            <a:endParaRPr lang="en-US" sz="2400" dirty="0"/>
          </a:p>
          <a:p>
            <a:pPr lvl="1" algn="ctr"/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527335" y="3545711"/>
            <a:ext cx="155448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 Perfusion Due to Fluid Loss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991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710333" cy="4523846"/>
          </a:xfrm>
        </p:spPr>
        <p:txBody>
          <a:bodyPr>
            <a:normAutofit lnSpcReduction="10000"/>
          </a:bodyPr>
          <a:lstStyle/>
          <a:p>
            <a:r>
              <a:rPr lang="en-US" sz="3000" dirty="0"/>
              <a:t>External bleeding</a:t>
            </a:r>
          </a:p>
          <a:p>
            <a:pPr lvl="1"/>
            <a:r>
              <a:rPr lang="en-US" dirty="0"/>
              <a:t>History of injury</a:t>
            </a:r>
          </a:p>
          <a:p>
            <a:pPr lvl="1"/>
            <a:r>
              <a:rPr lang="en-US" dirty="0"/>
              <a:t>Active bleeding</a:t>
            </a:r>
          </a:p>
          <a:p>
            <a:pPr lvl="1"/>
            <a:r>
              <a:rPr lang="en-US" dirty="0"/>
              <a:t>Use of blood thinning medication</a:t>
            </a:r>
          </a:p>
          <a:p>
            <a:endParaRPr lang="en-US" dirty="0"/>
          </a:p>
          <a:p>
            <a:r>
              <a:rPr lang="en-US" sz="3000" dirty="0"/>
              <a:t>Large bone fractures</a:t>
            </a:r>
          </a:p>
          <a:p>
            <a:pPr lvl="1"/>
            <a:r>
              <a:rPr lang="en-US" dirty="0"/>
              <a:t>History of injury</a:t>
            </a:r>
          </a:p>
          <a:p>
            <a:pPr lvl="1"/>
            <a:r>
              <a:rPr lang="en-US" dirty="0"/>
              <a:t>Pain or instability of the pelvis, blood at the opening of penis or rectum (pelvic fracture)</a:t>
            </a:r>
          </a:p>
          <a:p>
            <a:pPr lvl="1"/>
            <a:r>
              <a:rPr lang="en-US" dirty="0"/>
              <a:t>Deformity or crepitus of femur, shortening of the leg with injury (femur fracture)</a:t>
            </a:r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 Perfusion Due to Blood Loss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840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710333" cy="4523846"/>
          </a:xfrm>
        </p:spPr>
        <p:txBody>
          <a:bodyPr>
            <a:normAutofit/>
          </a:bodyPr>
          <a:lstStyle/>
          <a:p>
            <a:r>
              <a:rPr lang="en-US" sz="3000" dirty="0"/>
              <a:t>Abdominal bleeding</a:t>
            </a:r>
          </a:p>
          <a:p>
            <a:pPr lvl="1"/>
            <a:r>
              <a:rPr lang="en-US" dirty="0"/>
              <a:t>Bruising around the umbilicus or over the flanks (internal bleeding)</a:t>
            </a:r>
          </a:p>
          <a:p>
            <a:pPr lvl="1"/>
            <a:r>
              <a:rPr lang="en-US" dirty="0"/>
              <a:t>Abdominal pain</a:t>
            </a:r>
          </a:p>
          <a:p>
            <a:pPr lvl="1"/>
            <a:r>
              <a:rPr lang="en-US" dirty="0"/>
              <a:t>Very firm abdomen</a:t>
            </a:r>
          </a:p>
          <a:p>
            <a:endParaRPr lang="en-US" dirty="0"/>
          </a:p>
          <a:p>
            <a:r>
              <a:rPr lang="en-US" sz="3000" dirty="0"/>
              <a:t>Bleeding in the stomach or intestines</a:t>
            </a:r>
          </a:p>
          <a:p>
            <a:pPr lvl="1"/>
            <a:r>
              <a:rPr lang="en-US" dirty="0"/>
              <a:t>Blood in vomit or stool</a:t>
            </a:r>
          </a:p>
          <a:p>
            <a:pPr lvl="1"/>
            <a:r>
              <a:rPr lang="en-US" dirty="0"/>
              <a:t>Black vomit or stool</a:t>
            </a:r>
          </a:p>
          <a:p>
            <a:pPr lvl="1"/>
            <a:r>
              <a:rPr lang="en-US" dirty="0"/>
              <a:t>History of alcohol use</a:t>
            </a:r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endParaRPr lang="en-US" sz="2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 Perfusion Due to Blood Loss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760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710333" cy="4523846"/>
          </a:xfrm>
        </p:spPr>
        <p:txBody>
          <a:bodyPr>
            <a:normAutofit/>
          </a:bodyPr>
          <a:lstStyle/>
          <a:p>
            <a:r>
              <a:rPr lang="en-US" sz="3000" dirty="0" err="1"/>
              <a:t>Haemothorax</a:t>
            </a:r>
            <a:endParaRPr lang="en-US" sz="3000" dirty="0"/>
          </a:p>
          <a:p>
            <a:pPr lvl="1"/>
            <a:r>
              <a:rPr lang="en-US" dirty="0"/>
              <a:t>Difficulty in breathing</a:t>
            </a:r>
          </a:p>
          <a:p>
            <a:pPr lvl="1"/>
            <a:r>
              <a:rPr lang="en-US" dirty="0"/>
              <a:t>Decreased breath sounds on the affected side</a:t>
            </a:r>
          </a:p>
          <a:p>
            <a:pPr lvl="1"/>
            <a:r>
              <a:rPr lang="en-US" dirty="0"/>
              <a:t>Dull sounds with percussion on affected side</a:t>
            </a:r>
          </a:p>
          <a:p>
            <a:pPr lvl="1"/>
            <a:r>
              <a:rPr lang="en-US" dirty="0"/>
              <a:t>Shock (if large amount of blood loss)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476" y="3843867"/>
            <a:ext cx="3765589" cy="281093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Poor Perfusion Due to Blood Loss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6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710333" cy="4523846"/>
          </a:xfrm>
        </p:spPr>
        <p:txBody>
          <a:bodyPr>
            <a:normAutofit/>
          </a:bodyPr>
          <a:lstStyle/>
          <a:p>
            <a:r>
              <a:rPr lang="en-US" sz="3000" dirty="0"/>
              <a:t>Ectopic pregnancy</a:t>
            </a:r>
          </a:p>
          <a:p>
            <a:pPr lvl="1"/>
            <a:r>
              <a:rPr lang="en-US" dirty="0"/>
              <a:t>History of pregnancy, missed menstrual cycle, woman of child-bearing age</a:t>
            </a:r>
          </a:p>
          <a:p>
            <a:pPr lvl="1"/>
            <a:r>
              <a:rPr lang="en-US" dirty="0"/>
              <a:t>Abdominal pain</a:t>
            </a:r>
          </a:p>
          <a:p>
            <a:pPr lvl="1"/>
            <a:r>
              <a:rPr lang="en-US" dirty="0"/>
              <a:t>Vaginal bleeding</a:t>
            </a:r>
          </a:p>
          <a:p>
            <a:r>
              <a:rPr lang="en-US" sz="3000" dirty="0"/>
              <a:t>Post-partum haemorrhage</a:t>
            </a:r>
          </a:p>
          <a:p>
            <a:pPr lvl="1"/>
            <a:r>
              <a:rPr lang="en-US" dirty="0"/>
              <a:t>Recent delivery</a:t>
            </a:r>
          </a:p>
          <a:p>
            <a:pPr lvl="1"/>
            <a:r>
              <a:rPr lang="en-US" dirty="0"/>
              <a:t>Heavy vaginal bleeding</a:t>
            </a:r>
          </a:p>
          <a:p>
            <a:pPr lvl="2"/>
            <a:r>
              <a:rPr lang="en-US" sz="2200" dirty="0"/>
              <a:t>Pad or cloth soaked &lt;5 minutes</a:t>
            </a:r>
          </a:p>
          <a:p>
            <a:pPr lvl="2"/>
            <a:r>
              <a:rPr lang="en-US" sz="2200" dirty="0"/>
              <a:t>Constant trickling blood</a:t>
            </a:r>
          </a:p>
          <a:p>
            <a:pPr lvl="2"/>
            <a:r>
              <a:rPr lang="en-US" sz="2200" dirty="0"/>
              <a:t>Bleeding &gt;250ml or delivered outside of the hospital</a:t>
            </a:r>
            <a:r>
              <a:rPr lang="en-US" dirty="0"/>
              <a:t>	</a:t>
            </a:r>
          </a:p>
          <a:p>
            <a:pPr lvl="1"/>
            <a:r>
              <a:rPr lang="en-US" dirty="0"/>
              <a:t>Soft uterus/lower abdomen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2018" y="2709332"/>
            <a:ext cx="2366501" cy="30310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 Perfusion Due to Blood Loss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45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 Perfusion Due to Heart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710333" cy="4523846"/>
          </a:xfrm>
        </p:spPr>
        <p:txBody>
          <a:bodyPr>
            <a:normAutofit/>
          </a:bodyPr>
          <a:lstStyle/>
          <a:p>
            <a:r>
              <a:rPr lang="en-US" sz="3000" dirty="0"/>
              <a:t>Heart failure</a:t>
            </a:r>
          </a:p>
          <a:p>
            <a:pPr lvl="1"/>
            <a:r>
              <a:rPr lang="en-US" sz="2600" dirty="0"/>
              <a:t>Difficulty breathing with exertion or lying flat</a:t>
            </a:r>
          </a:p>
          <a:p>
            <a:pPr lvl="1"/>
            <a:r>
              <a:rPr lang="en-US" sz="2600" dirty="0"/>
              <a:t>Swelling to both legs</a:t>
            </a:r>
          </a:p>
          <a:p>
            <a:pPr lvl="1"/>
            <a:r>
              <a:rPr lang="en-US" sz="2600" dirty="0"/>
              <a:t>Distended neck veins</a:t>
            </a:r>
          </a:p>
          <a:p>
            <a:pPr lvl="1"/>
            <a:r>
              <a:rPr lang="en-US" sz="2600" i="1" dirty="0"/>
              <a:t>Crackles</a:t>
            </a:r>
            <a:r>
              <a:rPr lang="en-US" sz="2600" dirty="0"/>
              <a:t> may be heard in the lungs</a:t>
            </a:r>
          </a:p>
          <a:p>
            <a:pPr lvl="1"/>
            <a:r>
              <a:rPr lang="en-US" sz="2600" dirty="0"/>
              <a:t>May have chest pain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06284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710333" cy="4523846"/>
          </a:xfrm>
        </p:spPr>
        <p:txBody>
          <a:bodyPr>
            <a:normAutofit/>
          </a:bodyPr>
          <a:lstStyle/>
          <a:p>
            <a:r>
              <a:rPr lang="en-US" sz="3000" dirty="0"/>
              <a:t>Heart attack</a:t>
            </a:r>
          </a:p>
          <a:p>
            <a:pPr lvl="1"/>
            <a:r>
              <a:rPr lang="en-US" sz="2600" dirty="0"/>
              <a:t>Chest pressure, tightness or crushing in the chest</a:t>
            </a:r>
          </a:p>
          <a:p>
            <a:pPr lvl="1"/>
            <a:r>
              <a:rPr lang="en-US" sz="2600" dirty="0"/>
              <a:t>Diaphoresis and mottled skin</a:t>
            </a:r>
          </a:p>
          <a:p>
            <a:pPr lvl="1"/>
            <a:r>
              <a:rPr lang="en-US" sz="2600" dirty="0"/>
              <a:t>Difficulty in breathing</a:t>
            </a:r>
          </a:p>
          <a:p>
            <a:pPr lvl="1"/>
            <a:r>
              <a:rPr lang="en-US" sz="2600" dirty="0"/>
              <a:t>Nausea or vomiting</a:t>
            </a:r>
          </a:p>
          <a:p>
            <a:pPr lvl="1"/>
            <a:r>
              <a:rPr lang="en-US" sz="2600" dirty="0"/>
              <a:t>Pain moving to jaw or arms</a:t>
            </a:r>
          </a:p>
          <a:p>
            <a:pPr lvl="1"/>
            <a:r>
              <a:rPr lang="en-US" sz="2600" dirty="0"/>
              <a:t>Signs of heart failure</a:t>
            </a:r>
          </a:p>
          <a:p>
            <a:pPr lvl="1"/>
            <a:r>
              <a:rPr lang="en-US" sz="2600" dirty="0"/>
              <a:t>History of smoking, cardiac disease, hypertension, diabetes, high cholesterol, family history of heart problems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endParaRPr lang="en-US" sz="2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 Perfusion Due to Heart Problems</a:t>
            </a:r>
          </a:p>
        </p:txBody>
      </p:sp>
    </p:spTree>
    <p:extLst>
      <p:ext uri="{BB962C8B-B14F-4D97-AF65-F5344CB8AC3E}">
        <p14:creationId xmlns:p14="http://schemas.microsoft.com/office/powerpoint/2010/main" val="21168135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710333" cy="4523846"/>
          </a:xfrm>
        </p:spPr>
        <p:txBody>
          <a:bodyPr>
            <a:normAutofit/>
          </a:bodyPr>
          <a:lstStyle/>
          <a:p>
            <a:r>
              <a:rPr lang="en-US" sz="3000" dirty="0"/>
              <a:t>Abnormal rhythm</a:t>
            </a:r>
          </a:p>
          <a:p>
            <a:pPr lvl="1"/>
            <a:r>
              <a:rPr lang="en-US" sz="2600" dirty="0"/>
              <a:t>Very fast or very slow pulse</a:t>
            </a:r>
          </a:p>
          <a:p>
            <a:pPr lvl="1"/>
            <a:r>
              <a:rPr lang="en-US" sz="2600" dirty="0"/>
              <a:t>Irregular pulse</a:t>
            </a:r>
          </a:p>
          <a:p>
            <a:pPr lvl="1"/>
            <a:endParaRPr lang="en-US" sz="2200" dirty="0"/>
          </a:p>
          <a:p>
            <a:r>
              <a:rPr lang="en-US" sz="3000" dirty="0"/>
              <a:t>Heart valve problem </a:t>
            </a:r>
          </a:p>
          <a:p>
            <a:pPr lvl="1"/>
            <a:r>
              <a:rPr lang="en-US" sz="2600" dirty="0"/>
              <a:t>Valve disease can damage the heart muscle or limit blood flow</a:t>
            </a:r>
          </a:p>
          <a:p>
            <a:pPr lvl="1"/>
            <a:r>
              <a:rPr lang="en-US" sz="2600" dirty="0"/>
              <a:t>History of rheumatic fever or heart disease</a:t>
            </a:r>
          </a:p>
          <a:p>
            <a:pPr lvl="1"/>
            <a:r>
              <a:rPr lang="en-US" sz="2600" dirty="0"/>
              <a:t>Murmur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 Perfusion Due to Heart Problems</a:t>
            </a:r>
          </a:p>
        </p:txBody>
      </p:sp>
    </p:spTree>
    <p:extLst>
      <p:ext uri="{BB962C8B-B14F-4D97-AF65-F5344CB8AC3E}">
        <p14:creationId xmlns:p14="http://schemas.microsoft.com/office/powerpoint/2010/main" val="1466706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 dirty="0"/>
              <a:t>Causes of poor perfusion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2794"/>
            <a:ext cx="10515600" cy="495438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Loss of blood (haemorrhage)</a:t>
            </a:r>
          </a:p>
          <a:p>
            <a:r>
              <a:rPr lang="en-US" dirty="0"/>
              <a:t>Loss of fluid</a:t>
            </a:r>
          </a:p>
          <a:p>
            <a:pPr lvl="1"/>
            <a:r>
              <a:rPr lang="en-US" dirty="0"/>
              <a:t>Diarrhoea</a:t>
            </a:r>
          </a:p>
          <a:p>
            <a:pPr lvl="1"/>
            <a:r>
              <a:rPr lang="en-US" dirty="0"/>
              <a:t>Vomiting</a:t>
            </a:r>
          </a:p>
          <a:p>
            <a:pPr lvl="1"/>
            <a:r>
              <a:rPr lang="en-US" dirty="0"/>
              <a:t>Extensive burns</a:t>
            </a:r>
          </a:p>
          <a:p>
            <a:pPr lvl="1"/>
            <a:r>
              <a:rPr lang="en-US" dirty="0"/>
              <a:t>Excessive urination </a:t>
            </a:r>
          </a:p>
          <a:p>
            <a:r>
              <a:rPr lang="en-US" dirty="0"/>
              <a:t>Poor fluid intake</a:t>
            </a:r>
          </a:p>
          <a:p>
            <a:r>
              <a:rPr lang="en-US" dirty="0"/>
              <a:t>Abnormal relaxation and enlargement of blood vessels</a:t>
            </a:r>
          </a:p>
          <a:p>
            <a:pPr lvl="1"/>
            <a:r>
              <a:rPr lang="en-US" dirty="0"/>
              <a:t>Severe infection</a:t>
            </a:r>
          </a:p>
          <a:p>
            <a:pPr lvl="1"/>
            <a:r>
              <a:rPr lang="en-US" dirty="0"/>
              <a:t>Spinal cord injury</a:t>
            </a:r>
          </a:p>
          <a:p>
            <a:pPr lvl="1"/>
            <a:r>
              <a:rPr lang="en-US" dirty="0"/>
              <a:t>Severe allergic reaction</a:t>
            </a:r>
          </a:p>
          <a:p>
            <a:r>
              <a:rPr lang="en-US" dirty="0"/>
              <a:t>Poor filling of the heart </a:t>
            </a:r>
          </a:p>
          <a:p>
            <a:r>
              <a:rPr lang="en-US" dirty="0"/>
              <a:t>Failure of the heart to pump effectively </a:t>
            </a:r>
          </a:p>
          <a:p>
            <a:pPr lvl="1"/>
            <a:r>
              <a:rPr lang="en-US" dirty="0"/>
              <a:t>Cardiogenic shock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2339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710333" cy="4523846"/>
          </a:xfrm>
        </p:spPr>
        <p:txBody>
          <a:bodyPr>
            <a:normAutofit/>
          </a:bodyPr>
          <a:lstStyle/>
          <a:p>
            <a:r>
              <a:rPr lang="en-US" sz="3000" dirty="0"/>
              <a:t>Pericardial tamponade</a:t>
            </a:r>
          </a:p>
          <a:p>
            <a:pPr lvl="1"/>
            <a:r>
              <a:rPr lang="en-US" sz="2200" dirty="0"/>
              <a:t>Signs of poor perfusion</a:t>
            </a:r>
          </a:p>
          <a:p>
            <a:pPr lvl="2"/>
            <a:r>
              <a:rPr lang="en-US" sz="2200" dirty="0"/>
              <a:t>Tachycardia</a:t>
            </a:r>
          </a:p>
          <a:p>
            <a:pPr lvl="2"/>
            <a:r>
              <a:rPr lang="en-US" sz="2200" dirty="0"/>
              <a:t>Tachypnea</a:t>
            </a:r>
          </a:p>
          <a:p>
            <a:pPr lvl="2"/>
            <a:r>
              <a:rPr lang="en-US" sz="2200" dirty="0"/>
              <a:t>Hypotension</a:t>
            </a:r>
          </a:p>
          <a:p>
            <a:pPr lvl="2"/>
            <a:r>
              <a:rPr lang="en-US" sz="2200" dirty="0"/>
              <a:t>Pale skin, cold extremities, capillary refill greater than 3 seconds</a:t>
            </a:r>
          </a:p>
          <a:p>
            <a:pPr lvl="1"/>
            <a:r>
              <a:rPr lang="en-US" sz="2200" dirty="0"/>
              <a:t>Distended neck veins</a:t>
            </a:r>
          </a:p>
          <a:p>
            <a:pPr lvl="1"/>
            <a:r>
              <a:rPr lang="en-US" sz="2200" dirty="0"/>
              <a:t>Muffled heart sounds</a:t>
            </a:r>
          </a:p>
          <a:p>
            <a:pPr lvl="1"/>
            <a:r>
              <a:rPr lang="en-US" sz="2200" dirty="0"/>
              <a:t>May have dizziness, confusion, altered mental status</a:t>
            </a:r>
          </a:p>
          <a:p>
            <a:pPr lvl="1"/>
            <a:r>
              <a:rPr lang="en-US" sz="2200" dirty="0"/>
              <a:t>History of tuberculosis, trauma, malignancy or kidney failure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38" y="1285876"/>
            <a:ext cx="2595562" cy="346074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Poor Perfusion Due to Heart Problems</a:t>
            </a:r>
          </a:p>
        </p:txBody>
      </p:sp>
    </p:spTree>
    <p:extLst>
      <p:ext uri="{BB962C8B-B14F-4D97-AF65-F5344CB8AC3E}">
        <p14:creationId xmlns:p14="http://schemas.microsoft.com/office/powerpoint/2010/main" val="18385615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710333" cy="4523846"/>
          </a:xfrm>
        </p:spPr>
        <p:txBody>
          <a:bodyPr>
            <a:normAutofit/>
          </a:bodyPr>
          <a:lstStyle/>
          <a:p>
            <a:r>
              <a:rPr lang="en-US" sz="3000" dirty="0"/>
              <a:t>Tension pneumothorax </a:t>
            </a:r>
          </a:p>
          <a:p>
            <a:pPr lvl="1"/>
            <a:r>
              <a:rPr lang="en-US" sz="2600" dirty="0"/>
              <a:t>High pressure shifts the large blood vessels in the chest, blocking blood flow and preventing filling of the heart</a:t>
            </a:r>
          </a:p>
          <a:p>
            <a:pPr lvl="1"/>
            <a:r>
              <a:rPr lang="en-US" sz="2600" dirty="0"/>
              <a:t>Hypotension WITH the following:</a:t>
            </a:r>
          </a:p>
          <a:p>
            <a:pPr lvl="2"/>
            <a:r>
              <a:rPr lang="en-US" sz="2200" dirty="0"/>
              <a:t>Difficulty breathing</a:t>
            </a:r>
          </a:p>
          <a:p>
            <a:pPr lvl="2"/>
            <a:r>
              <a:rPr lang="en-US" sz="2200" dirty="0"/>
              <a:t>Absent breath sounds on affected side</a:t>
            </a:r>
          </a:p>
          <a:p>
            <a:pPr lvl="2"/>
            <a:r>
              <a:rPr lang="en-US" sz="2200" dirty="0" err="1"/>
              <a:t>Hyperresonance</a:t>
            </a:r>
            <a:r>
              <a:rPr lang="en-US" sz="2200" dirty="0"/>
              <a:t> with percussion on affected side</a:t>
            </a:r>
          </a:p>
          <a:p>
            <a:pPr lvl="2"/>
            <a:r>
              <a:rPr lang="en-US" sz="2200" dirty="0"/>
              <a:t>Distended neck veins</a:t>
            </a:r>
          </a:p>
          <a:p>
            <a:pPr lvl="2"/>
            <a:r>
              <a:rPr lang="en-US" sz="2200" dirty="0"/>
              <a:t>May have tracheal shift away from affected side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endParaRPr lang="en-US" sz="2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 Perfusion Due to Heart Problems</a:t>
            </a:r>
          </a:p>
        </p:txBody>
      </p:sp>
    </p:spTree>
    <p:extLst>
      <p:ext uri="{BB962C8B-B14F-4D97-AF65-F5344CB8AC3E}">
        <p14:creationId xmlns:p14="http://schemas.microsoft.com/office/powerpoint/2010/main" val="16671009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Hypoglycaemia can look like shock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710333" cy="4523846"/>
          </a:xfrm>
        </p:spPr>
        <p:txBody>
          <a:bodyPr>
            <a:normAutofit/>
          </a:bodyPr>
          <a:lstStyle/>
          <a:p>
            <a:r>
              <a:rPr lang="en-US" sz="3000" dirty="0"/>
              <a:t>Hypoglycaemia</a:t>
            </a:r>
          </a:p>
          <a:p>
            <a:pPr lvl="1"/>
            <a:r>
              <a:rPr lang="en-US" sz="2600" dirty="0"/>
              <a:t>Sweating (diaphoresis)</a:t>
            </a:r>
          </a:p>
          <a:p>
            <a:pPr lvl="1"/>
            <a:r>
              <a:rPr lang="en-US" sz="2600" dirty="0"/>
              <a:t>Seizures/convulsions</a:t>
            </a:r>
          </a:p>
          <a:p>
            <a:pPr lvl="1"/>
            <a:r>
              <a:rPr lang="en-US" sz="2600" dirty="0"/>
              <a:t>Low blood glucose (&lt;3.5mmol/L)</a:t>
            </a:r>
          </a:p>
          <a:p>
            <a:pPr lvl="1"/>
            <a:r>
              <a:rPr lang="en-US" sz="2600" dirty="0"/>
              <a:t>Altered mental status</a:t>
            </a:r>
          </a:p>
          <a:p>
            <a:pPr lvl="1"/>
            <a:r>
              <a:rPr lang="en-US" sz="2600" dirty="0"/>
              <a:t>History of diabetes, malaria or severe infection</a:t>
            </a:r>
          </a:p>
          <a:p>
            <a:pPr lvl="1"/>
            <a:r>
              <a:rPr lang="en-US" sz="2600" dirty="0"/>
              <a:t>In children, can occur in any severe illness </a:t>
            </a:r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1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0249390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Workbook Question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2036"/>
            <a:ext cx="8897199" cy="25431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Using the workbook section, list the possible causes of </a:t>
            </a:r>
            <a:r>
              <a:rPr lang="en-US"/>
              <a:t>shock next to the history and physical findings below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5399" y="365124"/>
            <a:ext cx="2170852" cy="169675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608965"/>
              </p:ext>
            </p:extLst>
          </p:nvPr>
        </p:nvGraphicFramePr>
        <p:xfrm>
          <a:off x="558800" y="2391851"/>
          <a:ext cx="11226800" cy="35566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1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749">
                <a:tc>
                  <a:txBody>
                    <a:bodyPr/>
                    <a:lstStyle/>
                    <a:p>
                      <a:r>
                        <a:rPr lang="en-US" sz="2200" b="1" u="sng" dirty="0"/>
                        <a:t>History and physical</a:t>
                      </a:r>
                      <a:r>
                        <a:rPr lang="en-US" sz="2200" b="1" u="sng" baseline="0" dirty="0"/>
                        <a:t> findings</a:t>
                      </a:r>
                      <a:endParaRPr lang="en-US" sz="2200" b="1" u="sn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u="sng" dirty="0"/>
                        <a:t>Likely cause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304">
                <a:tc>
                  <a:txBody>
                    <a:bodyPr/>
                    <a:lstStyle/>
                    <a:p>
                      <a:r>
                        <a:rPr lang="en-US" sz="2200" dirty="0"/>
                        <a:t>35</a:t>
                      </a:r>
                      <a:r>
                        <a:rPr lang="en-US" sz="2200" baseline="0" dirty="0"/>
                        <a:t> year old woman presents with shock, fever, burning with urination and cloudy urine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304">
                <a:tc>
                  <a:txBody>
                    <a:bodyPr/>
                    <a:lstStyle/>
                    <a:p>
                      <a:r>
                        <a:rPr lang="en-US" sz="2200" dirty="0"/>
                        <a:t>20</a:t>
                      </a:r>
                      <a:r>
                        <a:rPr lang="en-US" sz="2200" baseline="0" dirty="0"/>
                        <a:t> year old woman presents with shock, abdominal pain, missed menstrual cycle and vaginal bleeding</a:t>
                      </a:r>
                      <a:endParaRPr lang="en-US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304">
                <a:tc>
                  <a:txBody>
                    <a:bodyPr/>
                    <a:lstStyle/>
                    <a:p>
                      <a:r>
                        <a:rPr lang="en-US" sz="2200" dirty="0"/>
                        <a:t>A 17 year old man presents after a motor vehicle crash with shock, bruising</a:t>
                      </a:r>
                      <a:r>
                        <a:rPr lang="en-US" sz="2200" baseline="0" dirty="0"/>
                        <a:t> to the pelvis and  femur fracture</a:t>
                      </a:r>
                      <a:endParaRPr lang="en-US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88071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40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487" y="4992752"/>
            <a:ext cx="1531399" cy="12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2102643"/>
            <a:ext cx="5853953" cy="1325563"/>
          </a:xfrm>
        </p:spPr>
        <p:txBody>
          <a:bodyPr/>
          <a:lstStyle/>
          <a:p>
            <a:r>
              <a:rPr lang="en-US" dirty="0"/>
              <a:t>Management of Shock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2987" y="5300700"/>
            <a:ext cx="991496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REMEMBER</a:t>
            </a:r>
            <a:r>
              <a:rPr lang="en-US" sz="2600" b="1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 treat ABCDE problems and life-threatening conditions first</a:t>
            </a:r>
          </a:p>
          <a:p>
            <a:pPr lvl="0">
              <a:buClr>
                <a:schemeClr val="dk1"/>
              </a:buClr>
              <a:buSzPct val="25000"/>
            </a:pPr>
            <a:endParaRPr lang="en-US" sz="2600" b="1" i="1" dirty="0">
              <a:solidFill>
                <a:schemeClr val="dk1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338" y="1062452"/>
            <a:ext cx="1861461" cy="315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36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76776"/>
          </a:xfrm>
        </p:spPr>
        <p:txBody>
          <a:bodyPr>
            <a:normAutofit/>
          </a:bodyPr>
          <a:lstStyle/>
          <a:p>
            <a:r>
              <a:rPr lang="en-US" dirty="0"/>
              <a:t>For all causes of poor perfusion, establish an IV AND give IV FLUIDS</a:t>
            </a:r>
          </a:p>
          <a:p>
            <a:pPr lvl="1"/>
            <a:r>
              <a:rPr lang="en-US" dirty="0"/>
              <a:t>Normal Saline or Ringer’s Lactate for all adult patients and children with normal nutritional status</a:t>
            </a:r>
          </a:p>
          <a:p>
            <a:r>
              <a:rPr lang="en-US" dirty="0"/>
              <a:t>Then work to treat underlying causes</a:t>
            </a:r>
          </a:p>
          <a:p>
            <a:r>
              <a:rPr lang="en-US" dirty="0"/>
              <a:t>If you cannot place an IV consider NASOGASTRIC tube or INTRAOSSEOUS LINE</a:t>
            </a:r>
          </a:p>
          <a:p>
            <a:pPr lvl="1"/>
            <a:r>
              <a:rPr lang="en-US" dirty="0"/>
              <a:t>If patient can safely tolerate, attempt oral fluids </a:t>
            </a:r>
          </a:p>
        </p:txBody>
      </p:sp>
    </p:spTree>
    <p:extLst>
      <p:ext uri="{BB962C8B-B14F-4D97-AF65-F5344CB8AC3E}">
        <p14:creationId xmlns:p14="http://schemas.microsoft.com/office/powerpoint/2010/main" val="12055622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1025"/>
            <a:ext cx="12192000" cy="6940754"/>
          </a:xfrm>
          <a:prstGeom prst="rect">
            <a:avLst/>
          </a:prstGeom>
        </p:spPr>
      </p:pic>
      <p:sp>
        <p:nvSpPr>
          <p:cNvPr id="114" name="Shape 465"/>
          <p:cNvSpPr txBox="1"/>
          <p:nvPr/>
        </p:nvSpPr>
        <p:spPr>
          <a:xfrm>
            <a:off x="4523374" y="4952550"/>
            <a:ext cx="4717594" cy="1778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ndal"/>
              <a:buNone/>
            </a:pPr>
            <a:r>
              <a:rPr lang="en-US" sz="2200" b="1" i="0" u="none" strike="noStrike" cap="none" dirty="0">
                <a:solidFill>
                  <a:srgbClr val="FF0000"/>
                </a:solidFill>
                <a:latin typeface="Candal"/>
                <a:ea typeface="Candal"/>
                <a:cs typeface="Candal"/>
                <a:sym typeface="Candal"/>
              </a:rPr>
              <a:t>!</a:t>
            </a:r>
            <a:r>
              <a:rPr lang="en-US" sz="2200" b="1" i="0" u="none" strike="noStrike" cap="none" dirty="0">
                <a:solidFill>
                  <a:srgbClr val="FF0000"/>
                </a:solidFill>
                <a:latin typeface="Economica"/>
                <a:ea typeface="Economica"/>
                <a:cs typeface="Economica"/>
                <a:sym typeface="Economica"/>
              </a:rPr>
              <a:t> CAUTION </a:t>
            </a:r>
            <a:r>
              <a:rPr lang="en-US" sz="2200" b="1" i="0" u="none" strike="noStrike" cap="none" dirty="0">
                <a:solidFill>
                  <a:srgbClr val="FF0000"/>
                </a:solidFill>
                <a:latin typeface="Candal"/>
                <a:ea typeface="Candal"/>
                <a:cs typeface="Candal"/>
                <a:sym typeface="Candal"/>
              </a:rPr>
              <a:t>!</a:t>
            </a:r>
            <a:r>
              <a:rPr lang="en-US" sz="1900" b="1" i="0" u="none" strike="noStrike" cap="none" dirty="0">
                <a:solidFill>
                  <a:srgbClr val="FF0000"/>
                </a:solidFill>
                <a:latin typeface="Candal"/>
                <a:ea typeface="Candal"/>
                <a:cs typeface="Candal"/>
                <a:sym typeface="Candal"/>
              </a:rPr>
              <a:t>  </a:t>
            </a: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 Severely Malnourished or </a:t>
            </a:r>
            <a:r>
              <a:rPr lang="en-US" sz="19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Anaemic</a:t>
            </a: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children, or anyone with signs of volume overload, this protoco</a:t>
            </a:r>
            <a:r>
              <a:rPr lang="en-US" sz="19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 will need to be modified. </a:t>
            </a:r>
            <a:endParaRPr lang="en-US"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Oval 1"/>
          <p:cNvSpPr/>
          <p:nvPr/>
        </p:nvSpPr>
        <p:spPr>
          <a:xfrm>
            <a:off x="4406783" y="4825550"/>
            <a:ext cx="4950777" cy="1778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564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16424"/>
            <a:ext cx="10849495" cy="51173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</a:t>
            </a:r>
            <a:r>
              <a:rPr lang="en-US" u="sng" dirty="0"/>
              <a:t>vaginal bleeding </a:t>
            </a:r>
            <a:r>
              <a:rPr lang="en-US" dirty="0"/>
              <a:t>after delivery (postpartum haemorrhage):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All patients need rapid HANDOVER/TRANSFER to an advanced obstetric provider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While awaiting transport, attempt to stop the bleeding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Give OXYTOCIN </a:t>
            </a:r>
            <a:r>
              <a:rPr lang="en-US" dirty="0">
                <a:solidFill>
                  <a:srgbClr val="FF0000"/>
                </a:solidFill>
              </a:rPr>
              <a:t>both </a:t>
            </a:r>
            <a:r>
              <a:rPr lang="en-US" dirty="0"/>
              <a:t>IM and IV for a loading dose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Continue OXYTOCIN IV INFUSION until one hour after bleeding stops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</a:rPr>
              <a:t>Bleeding frequently happens if the uterus is not fully contracted (does not feel hard on palpation)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Perform UTERINE MASSAGE until the uterus is hard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Continue OXYTOCIN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the placenta delivers, collect in a leak-proof container and send with patient to an advanced obstetric provider.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LOOK </a:t>
            </a:r>
            <a:r>
              <a:rPr lang="en-US" dirty="0"/>
              <a:t>for a perineal or vaginal tear. If found APPLY DIRECT PRESSURE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Even if the bleeding stops, prepare for rapid HANDOVER/TRANSFER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254985" y="2741987"/>
            <a:ext cx="155448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515245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673" y="0"/>
            <a:ext cx="6208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29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619" y="0"/>
            <a:ext cx="6438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1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-6985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ct val="45833"/>
              <a:buNone/>
            </a:pPr>
            <a:r>
              <a:rPr lang="en-US" sz="3200" dirty="0">
                <a:ea typeface="Lato"/>
                <a:cs typeface="Lato"/>
                <a:sym typeface="Lato"/>
              </a:rPr>
              <a:t>The goal of </a:t>
            </a:r>
            <a:r>
              <a:rPr lang="en-US" sz="3200" u="sng" dirty="0">
                <a:ea typeface="Lato"/>
                <a:cs typeface="Lato"/>
                <a:sym typeface="Lato"/>
              </a:rPr>
              <a:t>initial assessment </a:t>
            </a:r>
            <a:r>
              <a:rPr lang="en-US" dirty="0">
                <a:ea typeface="Lato"/>
                <a:cs typeface="Lato"/>
                <a:sym typeface="Lato"/>
              </a:rPr>
              <a:t>is to identify shock and any reversible causes of shock. </a:t>
            </a:r>
          </a:p>
          <a:p>
            <a:pPr marL="0" lvl="0" indent="-6985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ct val="45833"/>
              <a:buNone/>
            </a:pPr>
            <a:endParaRPr lang="en-US" sz="3200" dirty="0">
              <a:ea typeface="Lato"/>
              <a:cs typeface="Lato"/>
              <a:sym typeface="Lato"/>
            </a:endParaRPr>
          </a:p>
          <a:p>
            <a:pPr marL="0" lvl="0" indent="-698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None/>
            </a:pPr>
            <a:r>
              <a:rPr lang="en-US" sz="3200" dirty="0">
                <a:ea typeface="Lato"/>
                <a:cs typeface="Lato"/>
                <a:sym typeface="Lato"/>
              </a:rPr>
              <a:t>The goal of </a:t>
            </a:r>
            <a:r>
              <a:rPr lang="en-US" sz="3200" u="sng" dirty="0">
                <a:ea typeface="Lato"/>
                <a:cs typeface="Lato"/>
                <a:sym typeface="Lato"/>
              </a:rPr>
              <a:t>acute management </a:t>
            </a:r>
            <a:r>
              <a:rPr lang="en-US" dirty="0">
                <a:ea typeface="Lato"/>
                <a:cs typeface="Lato"/>
                <a:sym typeface="Lato"/>
              </a:rPr>
              <a:t>is to restore perfusion (oxygen delivery to the organs) and address ongoing fluid loss where possible.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0688"/>
            <a:ext cx="10849495" cy="48431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fluid loss is from </a:t>
            </a:r>
            <a:r>
              <a:rPr lang="en-US" u="sng" dirty="0"/>
              <a:t>burns: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Burns disrupt the skin barrier and can cause significant fluid loss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Calculate fluid replacement needs using Parkland Formula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suspected </a:t>
            </a:r>
            <a:r>
              <a:rPr lang="en-US" u="sng" dirty="0" err="1"/>
              <a:t>hyperglycaemia</a:t>
            </a:r>
            <a:r>
              <a:rPr lang="en-US" dirty="0"/>
              <a:t>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concern for diabetic ketoacidosis (DKA) treat with IV FLUIDS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 person with DKA is extremely ill, plan for rapid HANDOVER/TRANSFER</a:t>
            </a:r>
          </a:p>
        </p:txBody>
      </p:sp>
    </p:spTree>
    <p:extLst>
      <p:ext uri="{BB962C8B-B14F-4D97-AF65-F5344CB8AC3E}">
        <p14:creationId xmlns:p14="http://schemas.microsoft.com/office/powerpoint/2010/main" val="7636734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0688"/>
            <a:ext cx="11198630" cy="48431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</a:t>
            </a:r>
            <a:r>
              <a:rPr lang="en-US" u="sng" dirty="0"/>
              <a:t>fever and shock: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Give IV FLUIDS and start ANTIBIOTICS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infectious diarrhoea (like cholera) is suspected: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Use gloves, aprons and relevant ISOLATION PRECAUTIONS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Always report to local public health agency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signs of poor perfusion do not improve, prepare for rapid HANDOVER/TRANSFER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2707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0688"/>
            <a:ext cx="11198630" cy="48431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suspected </a:t>
            </a:r>
            <a:r>
              <a:rPr lang="en-US" u="sng" dirty="0"/>
              <a:t>spinal causes:</a:t>
            </a:r>
            <a:r>
              <a:rPr lang="en-US" dirty="0"/>
              <a:t>	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Give IV FLUIDS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HANDOVER/TRANSFER for ongoing spinal care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suspected </a:t>
            </a:r>
            <a:r>
              <a:rPr lang="en-US" u="sng" dirty="0"/>
              <a:t>internal bleeding, stomach bleeding or intestinal bleeding: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Give IV FLUIDS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Give BLOOD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	or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Prepare for HANDOVER/TRANSFER for blood transfusion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3661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0688"/>
            <a:ext cx="11198630" cy="48431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suspected </a:t>
            </a:r>
            <a:r>
              <a:rPr lang="en-US" u="sng" dirty="0"/>
              <a:t>ectopic pregnancy:</a:t>
            </a:r>
            <a:r>
              <a:rPr lang="en-US" dirty="0"/>
              <a:t>	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Give IV FLUIDS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HANDOVER/TRANSFER for blood transfusion and obstetrical care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suspected </a:t>
            </a:r>
            <a:r>
              <a:rPr lang="en-US" u="sng" dirty="0"/>
              <a:t>postpartum haemorrhage: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Give OXYTOCIN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Give IV FLUIDS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Plan for HANDOVER/TRANSFER to facility with obstetric care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Perform UTERINE MASSAGE until uterus is hard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COLLECT placenta for inspection by advanced provider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Check</a:t>
            </a:r>
            <a:r>
              <a:rPr lang="en-US" dirty="0"/>
              <a:t> for perineal and vaginal tears and APPLY DIRECT PRESSURE</a:t>
            </a:r>
            <a:endParaRPr lang="en-US" b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5148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0688"/>
            <a:ext cx="11198630" cy="48431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suspected </a:t>
            </a:r>
            <a:r>
              <a:rPr lang="en-US" u="sng" dirty="0"/>
              <a:t>tension pneumothorax:</a:t>
            </a:r>
            <a:r>
              <a:rPr lang="en-US" dirty="0"/>
              <a:t>	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Perform rapid NEEDLE DECOMPRESSION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Give OXYGEN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Give IV FLUIDS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Prepare for rapid HANDOVER/TRANSFER to a </a:t>
            </a:r>
            <a:r>
              <a:rPr lang="en-US" dirty="0" err="1"/>
              <a:t>centre</a:t>
            </a:r>
            <a:r>
              <a:rPr lang="en-US" dirty="0"/>
              <a:t> that can place a chest tube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suspected </a:t>
            </a:r>
            <a:r>
              <a:rPr lang="en-US" u="sng" dirty="0"/>
              <a:t>pericardial tamponade: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Give IV FLUIDS to help fill the heart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Prepare for rapid HANDOVER/TRANSFER to a </a:t>
            </a:r>
            <a:r>
              <a:rPr lang="en-US" dirty="0" err="1"/>
              <a:t>centre</a:t>
            </a:r>
            <a:r>
              <a:rPr lang="en-US" dirty="0"/>
              <a:t> that can drain the pericardial fluid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0807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0688"/>
            <a:ext cx="11198630" cy="48431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suspected </a:t>
            </a:r>
            <a:r>
              <a:rPr lang="en-US" u="sng" dirty="0"/>
              <a:t>heart attack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Give ASPIRIN if indicated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Give IV FLUIDS, reassess frequently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Give OXYGEN initially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Plan for rapid HANDOVER/TRANSFER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suspected </a:t>
            </a:r>
            <a:r>
              <a:rPr lang="en-US" u="sng" dirty="0"/>
              <a:t>heart failure</a:t>
            </a:r>
            <a:r>
              <a:rPr lang="en-US" dirty="0"/>
              <a:t>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Give IV FLUIDS </a:t>
            </a:r>
            <a:r>
              <a:rPr lang="en-US" dirty="0">
                <a:solidFill>
                  <a:srgbClr val="FF0000"/>
                </a:solidFill>
              </a:rPr>
              <a:t>slowly</a:t>
            </a:r>
            <a:r>
              <a:rPr lang="en-US" dirty="0"/>
              <a:t>, </a:t>
            </a:r>
            <a:r>
              <a:rPr lang="en-US" b="1" dirty="0"/>
              <a:t>check</a:t>
            </a:r>
            <a:r>
              <a:rPr lang="en-US" dirty="0"/>
              <a:t> lungs for </a:t>
            </a:r>
            <a:r>
              <a:rPr lang="en-US" i="1" dirty="0"/>
              <a:t>crackles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Stop IV fluids if overload develops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DIB, crackles, increased respiratory rate, increased heart rate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Plan for rapid HANDOVER/TRANSFER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5350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0688"/>
            <a:ext cx="11198630" cy="48431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suspected </a:t>
            </a:r>
            <a:r>
              <a:rPr lang="en-US" u="sng" dirty="0"/>
              <a:t>severe allergic reaction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Give intramuscular ADRENALINE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Establish IV ACCESS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MONITOR closely as adrenaline can wear off 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You may need a second dose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airway is swollen or if there is DIB, consider HANDOVER/TRANSFER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suspected </a:t>
            </a:r>
            <a:r>
              <a:rPr lang="en-US" u="sng" dirty="0"/>
              <a:t>traumatic injury or blood loss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Stop the bleeding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Give IV FLUIDS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Conduct a thorough trauma assessment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 Plan for rapid HANDOVER/TRANSFER for blood transfusions or surgical care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0115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Workbook Question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9542"/>
            <a:ext cx="10515600" cy="46474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Using the workbook section above, list what you would do to manage these patients: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7905" y="365124"/>
            <a:ext cx="1648346" cy="128836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8749"/>
              </p:ext>
            </p:extLst>
          </p:nvPr>
        </p:nvGraphicFramePr>
        <p:xfrm>
          <a:off x="838198" y="2531840"/>
          <a:ext cx="10882746" cy="39105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41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1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67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 6 year old boy is brought in with fever. He is in shock and does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not appear malnourished. Your facility has supplies to put in an IV.  </a:t>
                      </a:r>
                      <a:endParaRPr lang="en-US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</a:t>
                      </a:r>
                    </a:p>
                    <a:p>
                      <a:r>
                        <a:rPr lang="en-US" dirty="0"/>
                        <a:t>2.</a:t>
                      </a:r>
                    </a:p>
                    <a:p>
                      <a:r>
                        <a:rPr lang="en-US" dirty="0"/>
                        <a:t>3.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30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 young man is brought in after a motorcycle crash. H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e has a large cut to arm that is bleeding and there is a large pool of blood under him. He is in shock when you examine him.</a:t>
                      </a:r>
                      <a:endParaRPr lang="en-US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</a:t>
                      </a:r>
                    </a:p>
                    <a:p>
                      <a:r>
                        <a:rPr lang="en-US" dirty="0"/>
                        <a:t>2.</a:t>
                      </a:r>
                    </a:p>
                    <a:p>
                      <a:r>
                        <a:rPr lang="en-US" dirty="0"/>
                        <a:t>3.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6773">
                <a:tc>
                  <a:txBody>
                    <a:bodyPr/>
                    <a:lstStyle/>
                    <a:p>
                      <a:pPr rtl="0" fontAlgn="ctr"/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 30 year old is brought in after accidentally eating prawns. She has a known shellfish allergy, her body is covered in a red, itchy rash and she is in shock</a:t>
                      </a:r>
                    </a:p>
                    <a:p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</a:t>
                      </a:r>
                    </a:p>
                    <a:p>
                      <a:r>
                        <a:rPr lang="en-US" dirty="0"/>
                        <a:t>2.</a:t>
                      </a:r>
                    </a:p>
                    <a:p>
                      <a:r>
                        <a:rPr lang="en-US" dirty="0"/>
                        <a:t>3.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98463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</a:t>
            </a:r>
            <a:r>
              <a:rPr lang="en-US" dirty="0" err="1"/>
              <a:t>Paediatric</a:t>
            </a:r>
            <a:r>
              <a:rPr lang="en-US" dirty="0"/>
              <a:t> Considerations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74928"/>
          </a:xfrm>
        </p:spPr>
        <p:txBody>
          <a:bodyPr>
            <a:normAutofit/>
          </a:bodyPr>
          <a:lstStyle/>
          <a:p>
            <a:r>
              <a:rPr lang="en-US" dirty="0"/>
              <a:t>Shock from dehydration can occur rapidly in children and is life threatening</a:t>
            </a:r>
          </a:p>
          <a:p>
            <a:pPr lvl="1"/>
            <a:r>
              <a:rPr lang="en-US" dirty="0"/>
              <a:t>Children have a relatively large surface area from which to lose fluids</a:t>
            </a:r>
          </a:p>
          <a:p>
            <a:pPr lvl="1"/>
            <a:r>
              <a:rPr lang="en-US" dirty="0"/>
              <a:t>Infants and young children are particularly at risk and are unable to say when they are thirsty and cannot drink more on their own</a:t>
            </a:r>
          </a:p>
          <a:p>
            <a:r>
              <a:rPr lang="en-US" dirty="0"/>
              <a:t>When assessing shock in children</a:t>
            </a:r>
          </a:p>
          <a:p>
            <a:pPr lvl="1"/>
            <a:r>
              <a:rPr lang="en-US" dirty="0"/>
              <a:t>Clinical definition based on 2016 WHO guidelines:</a:t>
            </a:r>
          </a:p>
          <a:p>
            <a:pPr lvl="2"/>
            <a:r>
              <a:rPr lang="en-US" sz="2400" dirty="0"/>
              <a:t>Cold extremities, capillary refill &gt;3 seconds, weak and fast pulses </a:t>
            </a:r>
          </a:p>
          <a:p>
            <a:pPr lvl="2"/>
            <a:r>
              <a:rPr lang="en-US" sz="2400" dirty="0"/>
              <a:t>Other important signs of poor perfusion include low blood pressure, fast breathing, altered mental status, decreased urination, signs of dehydration</a:t>
            </a:r>
          </a:p>
        </p:txBody>
      </p:sp>
    </p:spTree>
    <p:extLst>
      <p:ext uri="{BB962C8B-B14F-4D97-AF65-F5344CB8AC3E}">
        <p14:creationId xmlns:p14="http://schemas.microsoft.com/office/powerpoint/2010/main" val="3754063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/>
              <a:t>Signs of Dehydration in Children: </a:t>
            </a:r>
            <a:r>
              <a:rPr lang="en-US" sz="3500" dirty="0">
                <a:solidFill>
                  <a:srgbClr val="FF0000"/>
                </a:solidFill>
              </a:rPr>
              <a:t>Danger Signs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33116" cy="4351338"/>
          </a:xfrm>
        </p:spPr>
        <p:txBody>
          <a:bodyPr>
            <a:normAutofit/>
          </a:bodyPr>
          <a:lstStyle/>
          <a:p>
            <a:r>
              <a:rPr lang="en-US" dirty="0"/>
              <a:t>Very dry mouth and lips</a:t>
            </a:r>
          </a:p>
          <a:p>
            <a:r>
              <a:rPr lang="en-US" i="1" dirty="0"/>
              <a:t>Lethargy</a:t>
            </a:r>
            <a:r>
              <a:rPr lang="en-US" dirty="0"/>
              <a:t> (excessive drowsiness, slow to respond, child not interactive) </a:t>
            </a:r>
          </a:p>
          <a:p>
            <a:r>
              <a:rPr lang="en-US" dirty="0"/>
              <a:t>Sunken eyes</a:t>
            </a:r>
          </a:p>
          <a:p>
            <a:r>
              <a:rPr lang="en-US" dirty="0"/>
              <a:t>Small amounts of dark urine</a:t>
            </a:r>
          </a:p>
          <a:p>
            <a:r>
              <a:rPr lang="en-US" dirty="0"/>
              <a:t>Sunken fontanelles in infants under 1 year</a:t>
            </a:r>
          </a:p>
          <a:p>
            <a:r>
              <a:rPr lang="en-US" dirty="0"/>
              <a:t>Delayed capillary refill (greater than 3 seconds)</a:t>
            </a:r>
          </a:p>
          <a:p>
            <a:r>
              <a:rPr lang="en-US" dirty="0"/>
              <a:t>Skin pinch is abnormal</a:t>
            </a:r>
          </a:p>
          <a:p>
            <a:r>
              <a:rPr lang="en-US" dirty="0"/>
              <a:t>Pallor (pale skin)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038643" y="0"/>
            <a:ext cx="155448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78531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ABCDE Approach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r>
              <a:rPr lang="en-US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R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EMEMBER</a:t>
            </a:r>
            <a:r>
              <a:rPr lang="en-US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Lato"/>
              </a:rPr>
              <a:t>…………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endParaRPr lang="en-US" dirty="0">
              <a:latin typeface="Calibri" charset="0"/>
              <a:ea typeface="Calibri" charset="0"/>
              <a:cs typeface="Calibri" charset="0"/>
              <a:sym typeface="Lato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Always start with 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Lato"/>
              </a:rPr>
              <a:t>the</a:t>
            </a:r>
            <a:r>
              <a:rPr lang="en-US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 ABCDE Approach AND treat life-threatening conditions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endParaRPr lang="en-US" dirty="0">
              <a:solidFill>
                <a:schemeClr val="dk1"/>
              </a:solidFill>
              <a:latin typeface="Calibri" charset="0"/>
              <a:ea typeface="Calibri" charset="0"/>
              <a:cs typeface="Calibri" charset="0"/>
              <a:sym typeface="Lato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Then take a </a:t>
            </a:r>
            <a:r>
              <a:rPr lang="en-US" u="sng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SAMPLE history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endParaRPr lang="en-US" dirty="0">
              <a:solidFill>
                <a:schemeClr val="dk1"/>
              </a:solidFill>
              <a:latin typeface="Calibri" charset="0"/>
              <a:ea typeface="Calibri" charset="0"/>
              <a:cs typeface="Calibri" charset="0"/>
              <a:sym typeface="Lato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Then do a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Lato"/>
              </a:rPr>
              <a:t> </a:t>
            </a:r>
            <a:r>
              <a:rPr lang="en-US" u="sng" dirty="0">
                <a:latin typeface="Calibri" charset="0"/>
                <a:ea typeface="Calibri" charset="0"/>
                <a:cs typeface="Calibri" charset="0"/>
                <a:sym typeface="Lato"/>
              </a:rPr>
              <a:t>Secondary Exam </a:t>
            </a:r>
            <a:r>
              <a:rPr lang="en-US" u="sng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Lato"/>
              </a:rPr>
              <a:t> </a:t>
            </a:r>
            <a:r>
              <a:rPr lang="en-US" sz="3200" u="sng" dirty="0">
                <a:solidFill>
                  <a:schemeClr val="dk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 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216171" y="0"/>
            <a:ext cx="1554480" cy="39395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Paediatric</a:t>
            </a:r>
            <a:r>
              <a:rPr lang="en-US" dirty="0"/>
              <a:t> Considerations: Common causes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7492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en-US" sz="3000" u="sng" dirty="0"/>
              <a:t>Vomiting and diarrhoea: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ym typeface="Lato"/>
              </a:rPr>
              <a:t>Gastroenteritis causes sudden onset of vomiting and diarrhea with some abdominal pain and fever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ym typeface="Lato"/>
              </a:rPr>
              <a:t>A large amount of watery diarrhoea may suggest cholera and needs to be reported to public health authorities</a:t>
            </a:r>
          </a:p>
          <a:p>
            <a:pPr>
              <a:lnSpc>
                <a:spcPct val="100000"/>
              </a:lnSpc>
            </a:pPr>
            <a:r>
              <a:rPr lang="en-US" sz="3000" u="sng" dirty="0">
                <a:sym typeface="Lato"/>
              </a:rPr>
              <a:t>Vomiting without diarrhoea: 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ym typeface="Lato"/>
              </a:rPr>
              <a:t>Vomiting without diarrhoea may be suggestive of increased pressure on the brain (trauma or tumor or brain swelling) or intestinal blockage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ym typeface="Lato"/>
              </a:rPr>
              <a:t>It is important to examine the child for signs of trauma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ym typeface="Lato"/>
              </a:rPr>
              <a:t>Vomiting associated with fever may suggest infection</a:t>
            </a:r>
          </a:p>
          <a:p>
            <a:pPr>
              <a:lnSpc>
                <a:spcPct val="100000"/>
              </a:lnSpc>
            </a:pPr>
            <a:r>
              <a:rPr lang="en-US" sz="3000" u="sng" dirty="0">
                <a:sym typeface="Lato"/>
              </a:rPr>
              <a:t>Overwhelming infection: 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ym typeface="Lato"/>
              </a:rPr>
              <a:t>Fever can make children lose fluids rapidly and become dehydrated quickly</a:t>
            </a:r>
          </a:p>
          <a:p>
            <a:pPr lvl="1"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-US" sz="3000" dirty="0">
                <a:sym typeface="Lato"/>
              </a:rPr>
              <a:t>Overwhelming infection can make the blood vessels enlarge just as with adults, making the shock much worse</a:t>
            </a:r>
          </a:p>
          <a:p>
            <a:pPr marL="571500" lvl="0">
              <a:lnSpc>
                <a:spcPct val="100000"/>
              </a:lnSpc>
              <a:buClr>
                <a:schemeClr val="dk1"/>
              </a:buClr>
              <a:buSzPct val="25000"/>
            </a:pPr>
            <a:endParaRPr lang="en-US" sz="3000" dirty="0">
              <a:sym typeface="Lato"/>
            </a:endParaRPr>
          </a:p>
          <a:p>
            <a:pPr>
              <a:lnSpc>
                <a:spcPct val="100000"/>
              </a:lnSpc>
            </a:pPr>
            <a:endParaRPr lang="en-US" sz="3000" dirty="0"/>
          </a:p>
          <a:p>
            <a:pPr lvl="1">
              <a:lnSpc>
                <a:spcPct val="100000"/>
              </a:lnSpc>
            </a:pPr>
            <a:endParaRPr lang="en-US" sz="3000" dirty="0">
              <a:sym typeface="Lato"/>
            </a:endParaRPr>
          </a:p>
          <a:p>
            <a:pPr>
              <a:lnSpc>
                <a:spcPct val="100000"/>
              </a:lnSpc>
            </a:pPr>
            <a:endParaRPr lang="en-US" sz="4000" dirty="0">
              <a:sym typeface="Lato"/>
            </a:endParaRPr>
          </a:p>
          <a:p>
            <a:pPr>
              <a:lnSpc>
                <a:spcPct val="100000"/>
              </a:lnSpc>
            </a:pPr>
            <a:endParaRPr lang="en-US" sz="3000" dirty="0">
              <a:sym typeface="Lato"/>
            </a:endParaRPr>
          </a:p>
          <a:p>
            <a:pPr lvl="1">
              <a:lnSpc>
                <a:spcPct val="100000"/>
              </a:lnSpc>
            </a:pPr>
            <a:endParaRPr lang="en-US" sz="3000" dirty="0">
              <a:sym typeface="Lato"/>
            </a:endParaRPr>
          </a:p>
          <a:p>
            <a:pPr lvl="1">
              <a:lnSpc>
                <a:spcPct val="100000"/>
              </a:lnSpc>
            </a:pPr>
            <a:endParaRPr lang="en-US" sz="3000" dirty="0">
              <a:sym typeface="Lato"/>
            </a:endParaRPr>
          </a:p>
          <a:p>
            <a:pPr lvl="1">
              <a:lnSpc>
                <a:spcPct val="100000"/>
              </a:lnSpc>
            </a:pPr>
            <a:endParaRPr lang="en-US" sz="3000" dirty="0">
              <a:sym typeface="Lato"/>
            </a:endParaRPr>
          </a:p>
          <a:p>
            <a:pPr lvl="1"/>
            <a:endParaRPr lang="en-US" dirty="0">
              <a:latin typeface="Calibri" charset="0"/>
              <a:ea typeface="Calibri" charset="0"/>
              <a:cs typeface="Calibri" charset="0"/>
              <a:sym typeface="Lato"/>
            </a:endParaRPr>
          </a:p>
          <a:p>
            <a:pPr lvl="1"/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2781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16244" cy="1325563"/>
          </a:xfrm>
        </p:spPr>
        <p:txBody>
          <a:bodyPr/>
          <a:lstStyle/>
          <a:p>
            <a:r>
              <a:rPr lang="en-US" dirty="0" err="1"/>
              <a:t>Paediatric</a:t>
            </a:r>
            <a:r>
              <a:rPr lang="en-US" dirty="0"/>
              <a:t> Considerations: Special Management of Malnutrition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749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000" dirty="0"/>
              <a:t>Malnourished children are at risk for </a:t>
            </a:r>
            <a:r>
              <a:rPr lang="en-US" sz="3000" dirty="0" err="1"/>
              <a:t>hypoglycaemia</a:t>
            </a:r>
            <a:r>
              <a:rPr lang="en-US" sz="3000" dirty="0"/>
              <a:t> and need sugar in addition to fluids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ym typeface="Lato"/>
              </a:rPr>
              <a:t>Give specialized IV FLUIDS if available 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ym typeface="Lato"/>
              </a:rPr>
              <a:t>Give less IV FLUIDS more slowly and reassess often</a:t>
            </a:r>
          </a:p>
          <a:p>
            <a:pPr lvl="2">
              <a:lnSpc>
                <a:spcPct val="100000"/>
              </a:lnSpc>
            </a:pPr>
            <a:r>
              <a:rPr lang="en-US" sz="2200" b="1" dirty="0">
                <a:sym typeface="Lato"/>
              </a:rPr>
              <a:t>listen </a:t>
            </a:r>
            <a:r>
              <a:rPr lang="en-US" sz="2200" dirty="0">
                <a:sym typeface="Lato"/>
              </a:rPr>
              <a:t>for </a:t>
            </a:r>
            <a:r>
              <a:rPr lang="en-US" sz="2200" i="1" dirty="0">
                <a:sym typeface="Lato"/>
              </a:rPr>
              <a:t>crackles</a:t>
            </a:r>
            <a:r>
              <a:rPr lang="en-US" sz="2200" dirty="0">
                <a:sym typeface="Lato"/>
              </a:rPr>
              <a:t> in the lungs and signs of fluid overload every 5 minutes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ym typeface="Lato"/>
              </a:rPr>
              <a:t>Stop IV fluids if overload develops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ym typeface="Lato"/>
              </a:rPr>
              <a:t>Switch to ORAL FLUIDS as soon as signs of poor perfusion improve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ym typeface="Lato"/>
              </a:rPr>
              <a:t>Prepare for rapid HANDOVER/TRANSFER to an advanced provider</a:t>
            </a:r>
          </a:p>
          <a:p>
            <a:pPr>
              <a:lnSpc>
                <a:spcPct val="100000"/>
              </a:lnSpc>
            </a:pPr>
            <a:endParaRPr lang="en-US" sz="4000" dirty="0">
              <a:sym typeface="Lato"/>
            </a:endParaRPr>
          </a:p>
          <a:p>
            <a:pPr>
              <a:lnSpc>
                <a:spcPct val="100000"/>
              </a:lnSpc>
            </a:pPr>
            <a:endParaRPr lang="en-US" sz="3000" dirty="0">
              <a:sym typeface="Lato"/>
            </a:endParaRPr>
          </a:p>
          <a:p>
            <a:pPr lvl="1">
              <a:lnSpc>
                <a:spcPct val="100000"/>
              </a:lnSpc>
            </a:pPr>
            <a:endParaRPr lang="en-US" sz="3000" dirty="0">
              <a:sym typeface="Lato"/>
            </a:endParaRPr>
          </a:p>
          <a:p>
            <a:pPr lvl="1">
              <a:lnSpc>
                <a:spcPct val="100000"/>
              </a:lnSpc>
            </a:pPr>
            <a:endParaRPr lang="en-US" sz="3000" dirty="0">
              <a:sym typeface="Lato"/>
            </a:endParaRPr>
          </a:p>
          <a:p>
            <a:pPr lvl="1">
              <a:lnSpc>
                <a:spcPct val="100000"/>
              </a:lnSpc>
            </a:pPr>
            <a:endParaRPr lang="en-US" sz="3000" dirty="0">
              <a:sym typeface="Lato"/>
            </a:endParaRPr>
          </a:p>
          <a:p>
            <a:pPr lvl="1"/>
            <a:endParaRPr lang="en-US" dirty="0">
              <a:latin typeface="Calibri" charset="0"/>
              <a:ea typeface="Calibri" charset="0"/>
              <a:cs typeface="Calibri" charset="0"/>
              <a:sym typeface="Lato"/>
            </a:endParaRPr>
          </a:p>
          <a:p>
            <a:pPr lvl="1"/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544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Workbook Question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74395"/>
            <a:ext cx="10515600" cy="43767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Using the workbook section above, list signs of severe dehydration in children</a:t>
            </a:r>
          </a:p>
          <a:p>
            <a:pPr marL="0" indent="0">
              <a:buNone/>
            </a:pPr>
            <a:r>
              <a:rPr lang="en-US" dirty="0"/>
              <a:t>1.</a:t>
            </a:r>
          </a:p>
          <a:p>
            <a:pPr marL="0" indent="0">
              <a:buNone/>
            </a:pPr>
            <a:r>
              <a:rPr lang="en-US" dirty="0"/>
              <a:t>2.</a:t>
            </a:r>
          </a:p>
          <a:p>
            <a:pPr marL="0" indent="0">
              <a:buNone/>
            </a:pPr>
            <a:r>
              <a:rPr lang="en-US" dirty="0"/>
              <a:t>3.</a:t>
            </a:r>
          </a:p>
          <a:p>
            <a:pPr marL="0" indent="0">
              <a:buNone/>
            </a:pPr>
            <a:r>
              <a:rPr lang="en-US" dirty="0"/>
              <a:t>4.</a:t>
            </a:r>
          </a:p>
          <a:p>
            <a:pPr marL="0" indent="0">
              <a:buNone/>
            </a:pPr>
            <a:r>
              <a:rPr lang="en-US" dirty="0"/>
              <a:t>5.</a:t>
            </a:r>
          </a:p>
          <a:p>
            <a:pPr marL="0" indent="0">
              <a:buNone/>
            </a:pPr>
            <a:r>
              <a:rPr lang="en-US" dirty="0"/>
              <a:t>6.</a:t>
            </a:r>
          </a:p>
          <a:p>
            <a:pPr marL="0" indent="0">
              <a:buNone/>
            </a:pPr>
            <a:r>
              <a:rPr lang="en-US" dirty="0"/>
              <a:t>7.</a:t>
            </a:r>
          </a:p>
          <a:p>
            <a:pPr marL="0" indent="0">
              <a:buNone/>
            </a:pPr>
            <a:r>
              <a:rPr lang="en-US" dirty="0"/>
              <a:t>8.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273" y="365124"/>
            <a:ext cx="1930978" cy="15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423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Disposition of the Patient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with shock can worsen or die quickly and must be closely monitored</a:t>
            </a:r>
          </a:p>
          <a:p>
            <a:r>
              <a:rPr lang="en-US" dirty="0"/>
              <a:t>Illnesses that cause shock can also cause problems with the body’s ability to manage fluids, monitor closely for DIB</a:t>
            </a:r>
          </a:p>
          <a:p>
            <a:r>
              <a:rPr lang="en-US" dirty="0"/>
              <a:t>Shock patients may be confused or anxious; ensure safety in transport</a:t>
            </a:r>
          </a:p>
          <a:p>
            <a:r>
              <a:rPr lang="en-US" dirty="0"/>
              <a:t>Patients may need HANDOVER/TRANSFER for blood transfusion, general/obstetric surgery</a:t>
            </a:r>
          </a:p>
          <a:p>
            <a:pPr lvl="1"/>
            <a:r>
              <a:rPr lang="en-US" sz="2800" dirty="0"/>
              <a:t>Communicate with receiving facility to ensure these resources are available</a:t>
            </a:r>
          </a:p>
        </p:txBody>
      </p:sp>
    </p:spTree>
    <p:extLst>
      <p:ext uri="{BB962C8B-B14F-4D97-AF65-F5344CB8AC3E}">
        <p14:creationId xmlns:p14="http://schemas.microsoft.com/office/powerpoint/2010/main" val="18794235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2898775"/>
            <a:ext cx="10515600" cy="1325563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5185410" y="1207065"/>
            <a:ext cx="1706880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32356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65425"/>
            <a:ext cx="10515600" cy="1325563"/>
          </a:xfrm>
        </p:spPr>
        <p:txBody>
          <a:bodyPr/>
          <a:lstStyle/>
          <a:p>
            <a:r>
              <a:rPr lang="en-US" dirty="0"/>
              <a:t>Quick Cards</a:t>
            </a:r>
          </a:p>
        </p:txBody>
      </p:sp>
    </p:spTree>
    <p:extLst>
      <p:ext uri="{BB962C8B-B14F-4D97-AF65-F5344CB8AC3E}">
        <p14:creationId xmlns:p14="http://schemas.microsoft.com/office/powerpoint/2010/main" val="16367412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877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371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382"/>
            <a:ext cx="9601087" cy="2959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8713"/>
            <a:ext cx="9604926" cy="349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953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7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188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71622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3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3500550"/>
            <a:ext cx="9256350" cy="2747850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Breathing:</a:t>
            </a:r>
            <a:endParaRPr lang="en-US" dirty="0"/>
          </a:p>
          <a:p>
            <a:pPr lvl="1"/>
            <a:r>
              <a:rPr lang="en-US" sz="2600" i="1" dirty="0"/>
              <a:t>Wheezing</a:t>
            </a:r>
            <a:r>
              <a:rPr lang="en-US" sz="2600" dirty="0"/>
              <a:t> can indicate allergic reaction</a:t>
            </a:r>
          </a:p>
          <a:p>
            <a:pPr lvl="2"/>
            <a:r>
              <a:rPr lang="en-US" sz="2600" dirty="0"/>
              <a:t>Severe allergic reaction can cause shock</a:t>
            </a:r>
          </a:p>
          <a:p>
            <a:pPr lvl="1"/>
            <a:r>
              <a:rPr lang="en-US" sz="2600" dirty="0"/>
              <a:t>Shock and </a:t>
            </a:r>
            <a:r>
              <a:rPr lang="en-US" sz="2600" i="1" dirty="0"/>
              <a:t>absent breath sounds </a:t>
            </a:r>
            <a:r>
              <a:rPr lang="en-US" sz="2600" dirty="0"/>
              <a:t>on one side (tension pneumothorax)</a:t>
            </a:r>
          </a:p>
          <a:p>
            <a:pPr lvl="1"/>
            <a:r>
              <a:rPr lang="en-US" sz="2600" dirty="0"/>
              <a:t>DIB or increased respirations can be caused by poor perfusion</a:t>
            </a:r>
          </a:p>
          <a:p>
            <a:pPr lvl="1"/>
            <a:r>
              <a:rPr lang="en-US" sz="2600" dirty="0"/>
              <a:t>Heart failure can cause poor perfusion and DIB </a:t>
            </a:r>
          </a:p>
          <a:p>
            <a:pPr lvl="1"/>
            <a:r>
              <a:rPr lang="en-US" sz="2600" dirty="0"/>
              <a:t>Severe infections associated with lung inflammation can cause DIB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667000" y="1978025"/>
            <a:ext cx="8534400" cy="2003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Airway</a:t>
            </a:r>
            <a:r>
              <a:rPr lang="en-US" dirty="0"/>
              <a:t>: </a:t>
            </a:r>
          </a:p>
          <a:p>
            <a:pPr lvl="1"/>
            <a:r>
              <a:rPr lang="en-US" b="1" dirty="0"/>
              <a:t>Check </a:t>
            </a:r>
            <a:r>
              <a:rPr lang="en-US" dirty="0"/>
              <a:t>for face or mouth swelling (allergic reaction)</a:t>
            </a:r>
          </a:p>
          <a:p>
            <a:pPr lvl="2"/>
            <a:r>
              <a:rPr lang="en-US" sz="2400" dirty="0"/>
              <a:t>Severe allergic reaction can cause shock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17876"/>
            <a:ext cx="1865077" cy="9947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498999"/>
            <a:ext cx="1899278" cy="1044603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38200" y="365125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Key Elements in the ABCDE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88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ABCDE Key Elements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705218" y="1595435"/>
            <a:ext cx="9086732" cy="2128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2200" u="sng" dirty="0"/>
              <a:t>Circulation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Check </a:t>
            </a:r>
            <a:r>
              <a:rPr lang="en-US" sz="2000" dirty="0"/>
              <a:t>for bleeding </a:t>
            </a:r>
          </a:p>
          <a:p>
            <a:pPr marL="685800" lvl="2">
              <a:spcBef>
                <a:spcPts val="0"/>
              </a:spcBef>
            </a:pPr>
            <a:r>
              <a:rPr lang="en-US" dirty="0"/>
              <a:t>From the stomach and intestines</a:t>
            </a:r>
          </a:p>
          <a:p>
            <a:pPr marL="685800" lvl="2">
              <a:spcBef>
                <a:spcPts val="0"/>
              </a:spcBef>
            </a:pPr>
            <a:r>
              <a:rPr lang="en-US" dirty="0"/>
              <a:t>After childbirth</a:t>
            </a:r>
          </a:p>
          <a:p>
            <a:pPr marL="685800" lvl="2">
              <a:spcBef>
                <a:spcPts val="0"/>
              </a:spcBef>
            </a:pPr>
            <a:r>
              <a:rPr lang="en-US" dirty="0"/>
              <a:t>Traumatic injuries to chest, abdomen, pelvis, long bones, bleeding wounds 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Check</a:t>
            </a:r>
            <a:r>
              <a:rPr lang="en-US" sz="2000" dirty="0"/>
              <a:t> for fluid loss from vomiting or diarrhoea, extensive burns or excess urination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705218" y="3625188"/>
            <a:ext cx="9086732" cy="2128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2200" u="sng" dirty="0"/>
              <a:t>Disability 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Check </a:t>
            </a:r>
            <a:r>
              <a:rPr lang="en-US" sz="2000" dirty="0"/>
              <a:t>for confusion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Confusion in a person with poor perfusion suggests severe shock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Paralysis may indicate a spinal cord injury causing shock 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705218" y="5520001"/>
            <a:ext cx="9086732" cy="2128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2200" u="sng" dirty="0"/>
              <a:t>Exposure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Check </a:t>
            </a:r>
            <a:r>
              <a:rPr lang="en-US" sz="2000" dirty="0"/>
              <a:t>for signs of bleeding, trauma, moist, cool skin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Look</a:t>
            </a:r>
            <a:r>
              <a:rPr lang="en-US" sz="2000" dirty="0"/>
              <a:t> for rash or hives suggesting allergic reaction or infection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Keep the patient warm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61" y="1594411"/>
            <a:ext cx="1896637" cy="9849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61" y="3705218"/>
            <a:ext cx="1899276" cy="10340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61" y="5520001"/>
            <a:ext cx="1933477" cy="100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73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A8C45457-CFCA-9447-94C8-EEC13298E5DE}" vid="{72CB8762-5401-C14D-9E66-90CA3EF8A0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BEC Template</Template>
  <TotalTime>20709</TotalTime>
  <Words>8143</Words>
  <Application>Microsoft Office PowerPoint</Application>
  <PresentationFormat>Widescreen</PresentationFormat>
  <Paragraphs>1527</Paragraphs>
  <Slides>79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8" baseType="lpstr">
      <vt:lpstr>Arial</vt:lpstr>
      <vt:lpstr>Calibri</vt:lpstr>
      <vt:lpstr>Calibri Light</vt:lpstr>
      <vt:lpstr>Candal</vt:lpstr>
      <vt:lpstr>Economica</vt:lpstr>
      <vt:lpstr>Lato</vt:lpstr>
      <vt:lpstr>Lato </vt:lpstr>
      <vt:lpstr>Times</vt:lpstr>
      <vt:lpstr>Office Theme</vt:lpstr>
      <vt:lpstr>Shock</vt:lpstr>
      <vt:lpstr>Objectives</vt:lpstr>
      <vt:lpstr>Essential Skills</vt:lpstr>
      <vt:lpstr>What is shock?</vt:lpstr>
      <vt:lpstr>Causes of poor perfusion</vt:lpstr>
      <vt:lpstr>Goals</vt:lpstr>
      <vt:lpstr>The ABCDE Approach </vt:lpstr>
      <vt:lpstr>PowerPoint Presentation</vt:lpstr>
      <vt:lpstr>ABCDE Key Elements</vt:lpstr>
      <vt:lpstr>The SAMPLE History </vt:lpstr>
      <vt:lpstr>S: Signs and Symptoms</vt:lpstr>
      <vt:lpstr>S: Signs and Symptoms</vt:lpstr>
      <vt:lpstr>S: Signs and Symptoms</vt:lpstr>
      <vt:lpstr>S: Signs and Symptoms</vt:lpstr>
      <vt:lpstr>S: Signs and Symptoms</vt:lpstr>
      <vt:lpstr>S: Signs and Symptoms</vt:lpstr>
      <vt:lpstr>S: Signs and Symptoms</vt:lpstr>
      <vt:lpstr>A: Allergies</vt:lpstr>
      <vt:lpstr>M: Medications</vt:lpstr>
      <vt:lpstr>P: Past Medical History</vt:lpstr>
      <vt:lpstr>L: Last Oral Intake</vt:lpstr>
      <vt:lpstr>E: Events Surrounding Illness </vt:lpstr>
      <vt:lpstr>E: Events Surrounding Illness </vt:lpstr>
      <vt:lpstr>Workbook Question 1</vt:lpstr>
      <vt:lpstr>Secondary Exam Findings </vt:lpstr>
      <vt:lpstr>REMEMBER</vt:lpstr>
      <vt:lpstr>PowerPoint Presentation</vt:lpstr>
      <vt:lpstr>Secondary Exam Findings</vt:lpstr>
      <vt:lpstr>Secondary Exam Findings</vt:lpstr>
      <vt:lpstr>Secondary Exam Findings</vt:lpstr>
      <vt:lpstr>Secondary Exam Findings</vt:lpstr>
      <vt:lpstr>Secondary Exam Findings</vt:lpstr>
      <vt:lpstr>Secondary Exam Findings</vt:lpstr>
      <vt:lpstr>Secondary Exam Findings</vt:lpstr>
      <vt:lpstr>Workbook Question 2</vt:lpstr>
      <vt:lpstr>Possible causes of shock</vt:lpstr>
      <vt:lpstr>Poor Perfusion Due to Dilated Blood Vessels</vt:lpstr>
      <vt:lpstr>Poor Perfusion Due to Dilated Blood Vessels</vt:lpstr>
      <vt:lpstr>Poor Perfusion Due to Dilated Blood Vessels</vt:lpstr>
      <vt:lpstr>Poor Perfusion Due to Fluid Loss</vt:lpstr>
      <vt:lpstr>Poor Perfusion Due to Fluid Loss</vt:lpstr>
      <vt:lpstr>Poor Perfusion Due to Fluid Loss</vt:lpstr>
      <vt:lpstr>Poor Perfusion Due to Blood Loss</vt:lpstr>
      <vt:lpstr>Poor Perfusion Due to Blood Loss</vt:lpstr>
      <vt:lpstr>Poor Perfusion Due to Blood Loss</vt:lpstr>
      <vt:lpstr>Poor Perfusion Due to Blood Loss</vt:lpstr>
      <vt:lpstr>Poor Perfusion Due to Heart Problems</vt:lpstr>
      <vt:lpstr>Poor Perfusion Due to Heart Problems</vt:lpstr>
      <vt:lpstr>Poor Perfusion Due to Heart Problems</vt:lpstr>
      <vt:lpstr>Poor Perfusion Due to Heart Problems</vt:lpstr>
      <vt:lpstr>Poor Perfusion Due to Heart Problems</vt:lpstr>
      <vt:lpstr>Hypoglycaemia can look like shock</vt:lpstr>
      <vt:lpstr>Workbook Question 3</vt:lpstr>
      <vt:lpstr>Management of Shock</vt:lpstr>
      <vt:lpstr>Management</vt:lpstr>
      <vt:lpstr>PowerPoint Presentation</vt:lpstr>
      <vt:lpstr>Management</vt:lpstr>
      <vt:lpstr>PowerPoint Presentation</vt:lpstr>
      <vt:lpstr>PowerPoint Presentation</vt:lpstr>
      <vt:lpstr>Management</vt:lpstr>
      <vt:lpstr>Management</vt:lpstr>
      <vt:lpstr>Management</vt:lpstr>
      <vt:lpstr>Management</vt:lpstr>
      <vt:lpstr>Management</vt:lpstr>
      <vt:lpstr>Management</vt:lpstr>
      <vt:lpstr>Management</vt:lpstr>
      <vt:lpstr>Workbook Question 4</vt:lpstr>
      <vt:lpstr>Special Paediatric Considerations </vt:lpstr>
      <vt:lpstr>Signs of Dehydration in Children: Danger Signs  </vt:lpstr>
      <vt:lpstr>Paediatric Considerations: Common causes</vt:lpstr>
      <vt:lpstr>Paediatric Considerations: Special Management of Malnutrition </vt:lpstr>
      <vt:lpstr>Workbook Question 5</vt:lpstr>
      <vt:lpstr>Disposition of the Patient</vt:lpstr>
      <vt:lpstr>Questions</vt:lpstr>
      <vt:lpstr>Quick Cards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WHO</dc:creator>
  <cp:lastModifiedBy>DUFAYS, Helene</cp:lastModifiedBy>
  <cp:revision>71</cp:revision>
  <dcterms:created xsi:type="dcterms:W3CDTF">2017-04-15T01:47:45Z</dcterms:created>
  <dcterms:modified xsi:type="dcterms:W3CDTF">2019-05-31T08:55:26Z</dcterms:modified>
</cp:coreProperties>
</file>