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9" r:id="rId4"/>
    <p:sldId id="258" r:id="rId5"/>
    <p:sldId id="259" r:id="rId6"/>
    <p:sldId id="260" r:id="rId7"/>
    <p:sldId id="290" r:id="rId8"/>
    <p:sldId id="291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5"/>
    <p:restoredTop sz="88539"/>
  </p:normalViewPr>
  <p:slideViewPr>
    <p:cSldViewPr snapToGrid="0" snapToObjects="1">
      <p:cViewPr varScale="1">
        <p:scale>
          <a:sx n="98" d="100"/>
          <a:sy n="98" d="100"/>
        </p:scale>
        <p:origin x="78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10A8E-FD7B-3A43-AD03-93CDE5102E13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03372-DB74-7E4B-A0C5-B7F8CBD4F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1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lang="en" sz="2000" b="1" i="0" u="none" strike="noStrike" cap="none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Introductions</a:t>
            </a:r>
          </a:p>
          <a:p>
            <a:pPr marL="685800" marR="0" lvl="0" indent="-819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  <a:buChar char="❖"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Your full names</a:t>
            </a:r>
          </a:p>
          <a:p>
            <a:pPr marL="685800" marR="0" lvl="0" indent="-819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  <a:buChar char="❖"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Where you work</a:t>
            </a:r>
          </a:p>
          <a:p>
            <a:pPr marL="685800" marR="0" lvl="0" indent="-819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  <a:buChar char="❖"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 you do</a:t>
            </a:r>
          </a:p>
          <a:p>
            <a:pPr marL="685800" marR="0" lvl="0" indent="-819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  <a:buChar char="❖"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What we should call you</a:t>
            </a:r>
          </a:p>
          <a:p>
            <a:pPr marL="685800" marR="0" lvl="0" indent="-8191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  <a:buChar char="❖"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Your expectations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6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1714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</a:pPr>
            <a:endParaRPr lang="en-US" sz="1200" b="0" i="0" u="none" strike="noStrike" cap="none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marR="0" lvl="0" indent="-1714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</a:pPr>
            <a:endParaRPr lang="en-US" sz="1200" b="0" i="0" u="none" strike="noStrike" cap="none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457200" marR="0" lvl="0" indent="-1714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Lato"/>
            </a:pPr>
            <a:endParaRPr lang="en-US" sz="1200" b="0" i="0" u="none" strike="noStrike" cap="none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Title: </a:t>
            </a:r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</a:t>
            </a:r>
            <a:r>
              <a:rPr lang="en-US" sz="9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house remix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Creator: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rejon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Source: https://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openclipart.org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/detail/217456/small-house-remix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Copyright information: Creative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Commonz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Zero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1.0 Public Domain License 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97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2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sz="1200" b="1" i="0" u="none" strike="noStrike" cap="none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53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14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228600" marR="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1400" b="0" i="0" u="none" strike="noStrike" cap="none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Suggested schedule.</a:t>
            </a:r>
            <a:r>
              <a:rPr lang="en-US" sz="1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Coordinator to adapt as needed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01550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sz="1200" b="1" i="0" u="none" strike="noStrike" cap="none"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0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03372-DB74-7E4B-A0C5-B7F8CBD4FA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5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128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E23E11-C36B-A441-BA03-6C5D760D5D51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06625D-1CD2-EE43-9B67-4A0D2FDD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0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E23E11-C36B-A441-BA03-6C5D760D5D51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06625D-1CD2-EE43-9B67-4A0D2FDD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4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15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0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787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76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861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E23E11-C36B-A441-BA03-6C5D760D5D51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06625D-1CD2-EE43-9B67-4A0D2FDD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1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E23E11-C36B-A441-BA03-6C5D760D5D51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06625D-1CD2-EE43-9B67-4A0D2FDD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4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E23E11-C36B-A441-BA03-6C5D760D5D51}" type="datetimeFigureOut">
              <a:rPr lang="en-US" smtClean="0"/>
              <a:t>31-May-19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06625D-1CD2-EE43-9B67-4A0D2FDDB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Shape 86"/>
          <p:cNvPicPr preferRelativeResize="0"/>
          <p:nvPr userDrawn="1"/>
        </p:nvPicPr>
        <p:blipFill rotWithShape="1">
          <a:blip r:embed="rId1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59852" y="6143626"/>
            <a:ext cx="2200275" cy="714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024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779" y="2090365"/>
            <a:ext cx="9144000" cy="1655762"/>
          </a:xfrm>
        </p:spPr>
        <p:txBody>
          <a:bodyPr>
            <a:normAutofit fontScale="92500"/>
          </a:bodyPr>
          <a:lstStyle/>
          <a:p>
            <a:pPr algn="l"/>
            <a:r>
              <a:rPr lang="en-US" sz="6000" dirty="0"/>
              <a:t>Basic Emergency Care Course</a:t>
            </a:r>
          </a:p>
          <a:p>
            <a:pPr algn="l"/>
            <a:r>
              <a:rPr lang="en-US" sz="3900" dirty="0"/>
              <a:t>Approach to the acutely ill and injured patient </a:t>
            </a:r>
          </a:p>
        </p:txBody>
      </p:sp>
    </p:spTree>
    <p:extLst>
      <p:ext uri="{BB962C8B-B14F-4D97-AF65-F5344CB8AC3E}">
        <p14:creationId xmlns:p14="http://schemas.microsoft.com/office/powerpoint/2010/main" val="12858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/>
              <a:t>Your full name</a:t>
            </a:r>
          </a:p>
          <a:p>
            <a:pPr>
              <a:buFont typeface="Arial" charset="0"/>
              <a:buChar char="•"/>
            </a:pPr>
            <a:r>
              <a:rPr lang="en-US" dirty="0"/>
              <a:t>Where you work</a:t>
            </a:r>
          </a:p>
          <a:p>
            <a:pPr>
              <a:buFont typeface="Arial" charset="0"/>
              <a:buChar char="•"/>
            </a:pPr>
            <a:r>
              <a:rPr lang="en-US" dirty="0"/>
              <a:t>What you do</a:t>
            </a:r>
          </a:p>
          <a:p>
            <a:pPr>
              <a:buFont typeface="Arial" charset="0"/>
              <a:buChar char="•"/>
            </a:pPr>
            <a:r>
              <a:rPr lang="en-US" dirty="0"/>
              <a:t>What we should call you</a:t>
            </a:r>
          </a:p>
          <a:p>
            <a:pPr>
              <a:buFont typeface="Arial" charset="0"/>
              <a:buChar char="•"/>
            </a:pPr>
            <a:r>
              <a:rPr lang="en-US" dirty="0"/>
              <a:t>Your expectations</a:t>
            </a:r>
          </a:p>
        </p:txBody>
      </p:sp>
    </p:spTree>
    <p:extLst>
      <p:ext uri="{BB962C8B-B14F-4D97-AF65-F5344CB8AC3E}">
        <p14:creationId xmlns:p14="http://schemas.microsoft.com/office/powerpoint/2010/main" val="156424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Rules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381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/>
              <a:t>Designed for frontline pre-hospital or facility-based health care providers who manage acute life-threatening conditions with limited resources</a:t>
            </a:r>
          </a:p>
          <a:p>
            <a:pPr>
              <a:buFont typeface="Arial" charset="0"/>
              <a:buChar char="•"/>
            </a:pPr>
            <a:r>
              <a:rPr lang="en-US" dirty="0"/>
              <a:t>Designed to provide a systematic initial approach to managing acute, potentially life-threatening conditions even before a diagnosis is known</a:t>
            </a:r>
          </a:p>
        </p:txBody>
      </p:sp>
    </p:spTree>
    <p:extLst>
      <p:ext uri="{BB962C8B-B14F-4D97-AF65-F5344CB8AC3E}">
        <p14:creationId xmlns:p14="http://schemas.microsoft.com/office/powerpoint/2010/main" val="1884310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ensure participants use an </a:t>
            </a:r>
            <a:r>
              <a:rPr lang="en-US" b="1" dirty="0"/>
              <a:t>ABCDE approach </a:t>
            </a:r>
            <a:r>
              <a:rPr lang="en-US" dirty="0"/>
              <a:t>to assess the Emergency patient</a:t>
            </a:r>
          </a:p>
          <a:p>
            <a:r>
              <a:rPr lang="en-US" dirty="0"/>
              <a:t>To ensure participants are able to </a:t>
            </a:r>
            <a:r>
              <a:rPr lang="en-US" b="1" dirty="0"/>
              <a:t>identify and provide interventions for life-threatening conditions</a:t>
            </a:r>
          </a:p>
          <a:p>
            <a:r>
              <a:rPr lang="en-US" dirty="0"/>
              <a:t>To ensure participants understand when to </a:t>
            </a:r>
            <a:r>
              <a:rPr lang="en-US" b="1" dirty="0"/>
              <a:t>call for help</a:t>
            </a:r>
            <a:r>
              <a:rPr lang="en-US" dirty="0"/>
              <a:t> and when to </a:t>
            </a:r>
            <a:r>
              <a:rPr lang="en-US" b="1" dirty="0"/>
              <a:t>refer a patient for higher level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4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workbook includes:</a:t>
            </a:r>
          </a:p>
          <a:p>
            <a:pPr lvl="1"/>
            <a:r>
              <a:rPr lang="en-US" dirty="0"/>
              <a:t>Introduction</a:t>
            </a:r>
          </a:p>
          <a:p>
            <a:pPr lvl="1"/>
            <a:r>
              <a:rPr lang="en-US" dirty="0"/>
              <a:t>ABCDE  and SAMPLE history approach</a:t>
            </a:r>
          </a:p>
          <a:p>
            <a:pPr lvl="1"/>
            <a:r>
              <a:rPr lang="en-US" dirty="0"/>
              <a:t>Approach to trauma</a:t>
            </a:r>
          </a:p>
          <a:p>
            <a:pPr lvl="1"/>
            <a:r>
              <a:rPr lang="en-US" dirty="0"/>
              <a:t>Approach to difficulty in breathing</a:t>
            </a:r>
          </a:p>
          <a:p>
            <a:pPr lvl="1"/>
            <a:r>
              <a:rPr lang="en-US" dirty="0"/>
              <a:t>Approach to shock</a:t>
            </a:r>
          </a:p>
          <a:p>
            <a:pPr lvl="1"/>
            <a:r>
              <a:rPr lang="en-US" dirty="0"/>
              <a:t>Approach to altered mental status</a:t>
            </a:r>
          </a:p>
          <a:p>
            <a:pPr lvl="1"/>
            <a:r>
              <a:rPr lang="en-US" dirty="0"/>
              <a:t>Skills modules</a:t>
            </a:r>
          </a:p>
          <a:p>
            <a:pPr lvl="1"/>
            <a:r>
              <a:rPr lang="en-US" dirty="0"/>
              <a:t>Quick cards</a:t>
            </a:r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11737075" y="5186148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9975874" y="3028701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65529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Suggested Schedule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788832"/>
              </p:ext>
            </p:extLst>
          </p:nvPr>
        </p:nvGraphicFramePr>
        <p:xfrm>
          <a:off x="0" y="728312"/>
          <a:ext cx="2783541" cy="6129688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37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6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1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1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Faculty meeting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8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08.45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Welcome &amp; introductions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09:20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Ice breaker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Principles of the course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Official opening of the course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10:20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7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10:40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ABCDE talk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ABCDE small group session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87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LUNCH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Trauma talk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10:20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87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Secondary survey demo plus GCS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Trauma small groups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7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16:40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Wrap up and closure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129208"/>
              </p:ext>
            </p:extLst>
          </p:nvPr>
        </p:nvGraphicFramePr>
        <p:xfrm>
          <a:off x="3155097" y="751054"/>
          <a:ext cx="2783541" cy="6118412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24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9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2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08:15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Faculty meeting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Review of ABCDE and trauma with quick cards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08:50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Icebreaker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DIB talk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DIB small groups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Handover transfer discussion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LUNCH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13:15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Shock talk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85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15:00 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Shock small group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9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Wrap up and closure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83541" y="728788"/>
            <a:ext cx="14508655" cy="1392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9042"/>
              </p:ext>
            </p:extLst>
          </p:nvPr>
        </p:nvGraphicFramePr>
        <p:xfrm>
          <a:off x="6310195" y="728308"/>
          <a:ext cx="2783541" cy="6163905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2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3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0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DAY 3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Faculty meeting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Ice breaker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Skills 1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10:20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Skills 2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LUNCH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13:15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Skills 3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Skills 4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Skills feedback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09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Wrap up and closure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945054"/>
              </p:ext>
            </p:extLst>
          </p:nvPr>
        </p:nvGraphicFramePr>
        <p:xfrm>
          <a:off x="9387782" y="728308"/>
          <a:ext cx="2783541" cy="6129692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536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6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DAY 4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8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08:15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Faculty meeting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08:30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Review of DIB and shock with quick cards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0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Icebreaker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09:20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AMS talk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AMS small groups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Posttest MCQ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18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LUNCH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14:00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Medication small groups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14:45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Wrap</a:t>
                      </a:r>
                      <a:r>
                        <a:rPr lang="en-US" sz="1200" baseline="0" dirty="0">
                          <a:effectLst/>
                        </a:rPr>
                        <a:t> up </a:t>
                      </a:r>
                      <a:r>
                        <a:rPr lang="en-US" sz="1200" dirty="0">
                          <a:effectLst/>
                        </a:rPr>
                        <a:t>and Results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1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15:30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TEA and farewell</a:t>
                      </a:r>
                      <a:endParaRPr lang="en-US" sz="12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729236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be awarded a Certificate of Achievement participants must:</a:t>
            </a:r>
          </a:p>
          <a:p>
            <a:pPr lvl="1"/>
            <a:r>
              <a:rPr lang="en-US" dirty="0"/>
              <a:t>Complete the pretest</a:t>
            </a:r>
          </a:p>
          <a:p>
            <a:pPr lvl="1"/>
            <a:r>
              <a:rPr lang="en-US" dirty="0"/>
              <a:t>Attend all sessions each day</a:t>
            </a:r>
          </a:p>
          <a:p>
            <a:pPr lvl="1"/>
            <a:r>
              <a:rPr lang="en-US" dirty="0"/>
              <a:t>Complete the key terms and workbook questions by the end of the four days</a:t>
            </a:r>
          </a:p>
          <a:p>
            <a:pPr lvl="1"/>
            <a:r>
              <a:rPr lang="en-US" dirty="0"/>
              <a:t>Pass ALL skills station assessments</a:t>
            </a:r>
          </a:p>
          <a:p>
            <a:pPr lvl="1"/>
            <a:r>
              <a:rPr lang="en-US" dirty="0"/>
              <a:t>Successfully lead a case scenario</a:t>
            </a:r>
          </a:p>
          <a:p>
            <a:pPr lvl="1"/>
            <a:r>
              <a:rPr lang="en-US" dirty="0"/>
              <a:t>Score greater than 75% on the final written exam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73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300" y="2601906"/>
            <a:ext cx="10515600" cy="1462089"/>
          </a:xfrm>
        </p:spPr>
        <p:txBody>
          <a:bodyPr>
            <a:noAutofit/>
          </a:bodyPr>
          <a:lstStyle/>
          <a:p>
            <a:r>
              <a:rPr lang="en-US" sz="10000" dirty="0"/>
              <a:t>Questions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58100" y="1747902"/>
            <a:ext cx="1706880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0323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A8C45457-CFCA-9447-94C8-EEC13298E5DE}" vid="{72CB8762-5401-C14D-9E66-90CA3EF8A0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BEC Template</Template>
  <TotalTime>17438</TotalTime>
  <Words>438</Words>
  <Application>Microsoft Office PowerPoint</Application>
  <PresentationFormat>Widescreen</PresentationFormat>
  <Paragraphs>166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Times New Roman</vt:lpstr>
      <vt:lpstr>Office Theme</vt:lpstr>
      <vt:lpstr>PowerPoint Presentation</vt:lpstr>
      <vt:lpstr>Introductions</vt:lpstr>
      <vt:lpstr>House Rules</vt:lpstr>
      <vt:lpstr>Goals</vt:lpstr>
      <vt:lpstr>Aims</vt:lpstr>
      <vt:lpstr>Resources</vt:lpstr>
      <vt:lpstr>PowerPoint Presentation</vt:lpstr>
      <vt:lpstr>Requirements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WHO</dc:creator>
  <cp:lastModifiedBy>DUFAYS, Helene</cp:lastModifiedBy>
  <cp:revision>28</cp:revision>
  <dcterms:created xsi:type="dcterms:W3CDTF">2017-04-15T01:47:45Z</dcterms:created>
  <dcterms:modified xsi:type="dcterms:W3CDTF">2019-05-31T08:53:38Z</dcterms:modified>
</cp:coreProperties>
</file>