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/>
    <p:restoredTop sz="65186"/>
  </p:normalViewPr>
  <p:slideViewPr>
    <p:cSldViewPr snapToGrid="0" snapToObjects="1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FB70-1837-6A4A-8B80-28EDD50B086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2840-6075-3243-8F35-BD6894C7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there any tongue or lip swelling or voice changes?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Swelling to mouth, lips, tongue, or upper throat and voice change can suggest a severe allergic reaction or other inflammation of the airway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	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Watch Closely!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9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Listen</a:t>
            </a:r>
            <a:r>
              <a:rPr lang="en-US" sz="1200" b="1" i="1" u="none" strike="noStrike" cap="none" baseline="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see if there are any abnormal breath sounds. </a:t>
            </a: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High-pitched or ‘squeaking’ sounds when breathing IN may be stridor, which is caused by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narrowing of the upper airway and may suggest severe allergic reaction or other airway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Wheezing – a high-pitched sound with breathing OUT – is caused by narrowing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spasm of the lower airways in the lungs and can suggest asthma, COPD, heart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allergic reactions.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Gurgling sounds with breathing suggest that there is mucus, blood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fluid in the airway.</a:t>
            </a:r>
          </a:p>
          <a:p>
            <a:pPr marL="0" lvl="0" indent="0"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Stethoscope Plain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/detail/38473/stethoscope-plain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there pain associated with the difficulty in breathing?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in breathing with chest pain can suggest heart attack, pneumothorax, pneumonia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trauma to the lungs, ribs or ribcage muscles.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particular, pain that is worse with deep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breaths (pleuritic pain) may suggest infection or blood clot in the lung (pulmonary embolism).</a:t>
            </a: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suggests infection.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 infection and any severe infection may cause fluid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cough may indicate fluid in the lungs from pneumonia 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Cough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wheezing may suggest asthma or COPD.</a:t>
            </a:r>
          </a:p>
          <a:p>
            <a:pPr marL="0" lvl="0" indent="0"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Thermometer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Creator:hutzelknecht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/detail/231080/thermometer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in breathing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both feet or legs can suggest heart failure with fluid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back-up to the lungs and body.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in breathing with swelling and pain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one leg may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a clot in a leg vein that has travelled to the lung (pulmonary embolism).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risk factor for both pulmonary embolism and heart failure.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Leg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-b-w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Creator:horse50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/detail/69679/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legbw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allergic reactions may cause difficulty in breathing due to airway swelling.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have severe allergic reactions to almost anything, but food, plants, medications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nsect bites/stings are the most common.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about new medications and changes in doses.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medications can cause allergies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associated difficulty in breathing.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Accidental overdose of some medications can stop or slow breathing.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6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there a history of asthma or Chronic Obstructive Pulmonary Disease (COPD)?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Asthma and COPD often cause episodes of DIB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A history of prior hospitalization or intubation for these conditions suggests a high-risk patient</a:t>
            </a: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there a history of heart disease or kidney disease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People with a history of heart or kidney failure may have fluid in the lungs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 Heart attack may present with DIB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there a history of tuberculosis or cancer?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 such as tuberculosis and cancer can cause build up of fluid in the sac around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(pericardial effusion) or build-up of fluid outside the lung (pleural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effusion), both of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can cause a feeling of difficulty in breathing.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 history of diabetes?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Diabetes can cause diabetic crisis (diabetic ketoacidosis or DKA). DKA causes fast breathing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may be reported as difficulty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breathign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 history of smoking?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Smoking increases the risk of asthma, COPD, lung cancer and heart attack.</a:t>
            </a:r>
          </a:p>
          <a:p>
            <a:pPr marL="171450" indent="-171450">
              <a:buFont typeface="Arial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 history of HIV?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infection increases the risk of other infections.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514350" marR="0" lvl="1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514350" marR="0" lvl="1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93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consider choking if DIB started while eating or drinking.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 with exercise might be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heart attack, especially when there is also chest pain.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5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Was the patient found in or near water?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consider drowning (inhalation of water) in a person found in or near water. Even 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amount of inhaled water can cause serious lung damage, which can worsen over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1900" b="1" i="1" dirty="0">
                <a:latin typeface="Lato"/>
                <a:ea typeface="Lato"/>
                <a:cs typeface="Lato"/>
                <a:sym typeface="Lato"/>
              </a:rPr>
              <a:t>Has there been exposure to pesticides or other chemicals?</a:t>
            </a: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Inhaled chemicals can cause DIB by irritating the airways and lungs. Some pesticides used 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arming can be absorbed through the skin, causing fluid buildup in the airways and lungs.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 to gases from a fire is often associated with chemical inhalation.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Has there been any recent trauma?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DIB and trauma is concerning for:</a:t>
            </a: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Rib fractures</a:t>
            </a: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Pneumothorax</a:t>
            </a: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Haemothorax</a:t>
            </a: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Heart or lung bruising </a:t>
            </a: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1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9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 may present with changes in respiratory rate, respiratory effort, or low oxygen saturation.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assess ABCDE first.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ABCDE approach identifies and manages life-threatening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secondary exam looks for changes in the patient’s condition or less obvious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which may have been missed during ABCDE. If the secondary examination identifies 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ABCDE condition, STOP AND RETURN IMMEDIATELY TO ABCDE to manage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85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for signs of respiratory failure: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Accessory muscle use and increased work of breathing.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speaking in full sentences.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Inability to lie down or lean back.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Diaphoresis (excessive sweating) and mottled skin.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Confusion, irritability, agitation.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chest wall movement.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Cyanosis (blue skin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especially lips and fingertips).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7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small pupils suggest possible opioid overdose or exposure to chemicals (including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pesticides).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Unequal or abnormally shaped pupils suggest head injury which can cause abnormal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Source: WHO Pocket Book for Hospital Care of Children. 2nd Ed. 2013.P168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30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LOOK: Face, Nose, and Mouth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Cyanosis around the lips or nose suggests low oxygen levels in the blood.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 inner surface of lower eyelids suggests severe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 of the lips, tongue and mouth suggests an allergic reaction.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Soot around the mouth or nose, burned facial hair or facial burns suggest smoke inhalation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airway burns.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 or swelling of the airway may be due to trauma.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17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LOOK: Neck and Chest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1" dirty="0"/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Distended neck veins can be due to a back-up of blood due to heart failure, tension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pneumothorax or pericardial tamponade.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 muscle use in the neck and chest (between the ribs) suggests significant respiratory difficulty.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trachea is shifted to one side, think about tension pneumothorax 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 or redness of the neck suggests infection or trauma.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 the entire neck and chest carefully for bruising, wounds or other signs of trauma.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aware of the following important conditions that should be identified in the ABCDE approach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with difficulty in breathing may have airway swelling caused by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severe allergic reaction (anaphylaxis) or choking (obstruction from 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oreign body). Stridor suggests serious airway narrowing.</a:t>
            </a:r>
            <a:endParaRPr lang="en-US" sz="1200" kern="1200" dirty="0">
              <a:solidFill>
                <a:schemeClr val="tx1"/>
              </a:solidFill>
              <a:effectLst/>
              <a:latin typeface="Lato"/>
              <a:ea typeface="Lato"/>
              <a:cs typeface="Lato"/>
              <a:sym typeface="Lato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Hypotension with absent breath sounds on one side – especially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distended (swollen or enlarged) neck veins or tracheal shift – may indicate tension pneumothorax. Wheezing may indicate asthma or severe allergic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8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LOOK: Rate and Pattern of Breathing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8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with wheeze may take longer to breathe out because of narrowing of the lower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airways in the lung.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breathing can be due to dehydration, severe infection, chemical imbalance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blood, poisoning or anxiety.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and shallow breathing might be due to opioid overdose. Look for very small pupils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altered mental status.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 wall injury is often associated with pain that limits the ability to take deep breaths.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flail chest occurs when multiple rib fractures cause a segment of the rib cage to be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separated from the rest of the chest wall. The segment may appear to be moving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opposite direction from the rest of chest wall during breathing.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8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0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3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b="1" dirty="0"/>
              <a:t>LOOK</a:t>
            </a:r>
            <a:r>
              <a:rPr lang="en-US" dirty="0"/>
              <a:t>: </a:t>
            </a:r>
            <a:r>
              <a:rPr lang="en-US" b="1" dirty="0"/>
              <a:t>Legs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SzPct val="25000"/>
              <a:buFont typeface="Arial" charset="0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Swelling to both of the lower legs suggests heart failure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SzPct val="25000"/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 to one leg may be due to a blood clot in the leg. If there is also difficulty in breathing,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may mean that part of the clot has traveled to the lung.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LOOK</a:t>
            </a:r>
            <a:r>
              <a:rPr lang="en-US" b="1" i="1" dirty="0"/>
              <a:t>: </a:t>
            </a:r>
            <a:r>
              <a:rPr lang="en-US" b="1" dirty="0"/>
              <a:t>Skin 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Bites can be a source of allergic reaction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Rashes, such as hives, can indicate allergic reaction. When associated with difficulty 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breathing, rashes can indicate widespread (systemic) infection.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Pallor (pale skin) can indicate </a:t>
            </a:r>
            <a:r>
              <a:rPr lang="en-US" sz="12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anaemia</a:t>
            </a: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Circumferential burns (a burn that goes entirely around a body part) to the chest can restrict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 wall expansion and limit breathing.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3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LISTEN: Breath 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Stridor suggests partial upper airway obstruction, which may be due to a foreign object,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mass, or swelling from trauma or infection.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or absent breath sounds suggest abnormal air movement in the lungs. This can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due to air or fluid around the lung (pneumothorax,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haemothorax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effusion), narrowing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foreign body blockage of the airways, and infection 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or around the lung.</a:t>
            </a:r>
          </a:p>
          <a:p>
            <a:pPr marL="457200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Stethoscope Plain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/detail/38473/stethoscope-plain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5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LISTEN: Breath Sounds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Wheezing, in particular, suggests lower airway obstruction such as from asthma, COPD,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allergic reaction, foreign body or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Crackles or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crepitations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suggest fluid in the airspaces of the lung.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Stethoscope Plain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Rejon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/detail/38473/stethoscope-plain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600" b="1" i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4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 heart rhythms can cause the heart to pump blood abnormally, leading to poor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perfusion and a feeling of difficulty in breathing.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in breathing accompanied by heart murmurs can suggest damage to the heart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valves.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Muffled or distant heart sounds accompanying low blood pressure, fast heart rate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distended neck veins suggest pericardial tamponade.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Stethoscope Plain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Rejon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/detail/38473/stethoscope-plain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6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600" b="1" i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0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FEEL: Chest Wall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Deformities and abnormal movement when pressing on the chest wall suggest rib fracture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Crepitus (crackling or popping when pressing on the skin of the chest wall) may suggest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 fracture or air under the skin (associated with pneumothorax).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Unequal expansion of the chest wall suggests pneumothorax,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haemothorax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flail chest.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Percuss the chest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wall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dirty="0">
              <a:latin typeface="Lato"/>
              <a:ea typeface="Lato"/>
              <a:cs typeface="Lato"/>
              <a:sym typeface="Lato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Hollow sounds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hyperresonance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on one side when tapping the chest wall suggest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pneumothorax.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Dull sounds when tapping the chest wall may indicate fluid or blood either inside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airspaces of the lungs or between the lungs and the chest wall.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3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89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6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0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Foreign body obstruction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Acute difficulty in breathing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Visible secretions, vomit or foreign body in the airway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Abnormal sounds from the airway (such as stridor, snoring, gurgling)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Coughing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Drooling</a:t>
            </a:r>
          </a:p>
          <a:p>
            <a:pPr marL="1600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Severe allergic reaction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Swelling of lips, tongue and mouth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Difficulty breathing with stridor and/or wheezing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Rash or hives (Patches of pale or red, itchy, warm, swollen skin)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tachycardia and hypotension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allergies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Exposure to known allergen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Shock, heart attack, heart failure and severe infection can all present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poor perfusion and difficulty in breathing.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perfusion sends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 to the brain to increase the rate of breathing, which can feel and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like difficulty in breathing. Check for signs of shock by checking capillary refill, heart rate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blood pressure.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 in the legs or crackles in the lungs can indicate heart failure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 overload as a cause of difficulty in breathing.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decreased level of consciousness may not be able to protect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airways. Drugs, infection or injury can directly affect the part of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breathing. Assess for paralyzing conditions affecting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breathing muscles.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level of consciousness with the AVPU scale: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Alert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V: Responds to Voice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P: Responds to Pain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U: Unresponsive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Expose the patient fully to assess for abnormal chest wall movement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signs of trauma. Penetrating trauma to the back, chest, underarms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abdomen may cause lung injury and is often missed.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8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Airway swelling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(due to Inflammation/Infection)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Stridor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Hoarse voice 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Drooling/</a:t>
            </a:r>
            <a:r>
              <a:rPr lang="en-US" sz="1200" baseline="0" dirty="0">
                <a:latin typeface="Lato"/>
                <a:ea typeface="Lato"/>
                <a:cs typeface="Lato"/>
                <a:sym typeface="Lato"/>
              </a:rPr>
              <a:t> d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ifficulty swallowing (indicates severe inflammation)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Unable to lie down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fever (with infection)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2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might a person present who has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airway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urns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exposure to chemical or fire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Burns to head or neck (or singed facial hair)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Stridor 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Change in 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7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neumonia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Fever and cough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Gradually increasing work of breathing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Pain worse with breathing (pleuritic)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Abnormal lung exam (crackles)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151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sthma/COPD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Wheezing</a:t>
            </a: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Cough</a:t>
            </a: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Accessory muscle use </a:t>
            </a: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Tripod position</a:t>
            </a: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history of smoking  or allergies</a:t>
            </a: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234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Original Farrah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Kashfipour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2016.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234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5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a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pneumothorax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Decreased breath sounds on one side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Sudden onset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Hollow sounds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hyperresonance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percussion on affected side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May have pain that worsens with breathing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May have history of trauma or evidence of rib fracture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Hypotension with distended neck veins and decreased breath sounds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one side indicate tension pneumothorax.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0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a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latin typeface="Lato"/>
                <a:ea typeface="Lato"/>
                <a:cs typeface="Lato"/>
                <a:sym typeface="Lato"/>
              </a:rPr>
              <a:t>haemothorax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Decreased breath sounds on affected side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Dull sounds with percussion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a history of trauma, cancer, or tuberculosis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9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a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pleural effusion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?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Decreased breath sounds on one or both sides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Dull sounds with percussion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history of  cancer or tuberculosis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Acute or chronic difficulty in breathing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0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Acute chest syndrome (sickle cell patients)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sickle cell disease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Chest pain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Fever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Hypoxia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2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a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heart attack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Chest pressure, tightness or crushing feeling in the chest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Diaphoresis and mottled skin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Nausea or vomiting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Signs of heart failure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smoking, cardiac disease, hypertension, diabetes, high cholesterol, family history of heart problems </a:t>
            </a:r>
          </a:p>
          <a:p>
            <a:pPr lvl="1"/>
            <a:endParaRPr lang="en-US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heart failure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Difficulty in breathing with exertion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Difficulty in breathing when lying flat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Swelling to both legs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Distended neck veins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Crackles may be heard in the lungs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chest pain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When all elements of the ABCDE are assessed and life-threatening conditions treated, take a SAMPLE history.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184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present with pericardial tamponade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Signs of poor perfusion (tachycardia, </a:t>
            </a: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tachyponea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, hypotension, pale skin, cold extremities, capillary refill greater than 3 seconds)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Distended neck veins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Muffled heart sounds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May have dizziness, confusion, altered mental status</a:t>
            </a:r>
          </a:p>
          <a:p>
            <a:pPr lvl="0" indent="82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tuberculosis, trauma, cancer, kidney failure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94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with </a:t>
            </a:r>
            <a:r>
              <a:rPr lang="en-US" sz="1600" b="1" dirty="0" err="1">
                <a:latin typeface="Lato"/>
                <a:ea typeface="Lato"/>
                <a:cs typeface="Lato"/>
                <a:sym typeface="Lato"/>
              </a:rPr>
              <a:t>anaemia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 present?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Pale skin and inner lower eyelids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Tachycardia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Tachypnoea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</a:t>
            </a: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haemorrhage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, malnourishment, cancer, pregnancy, infection (tuberculosis, malaria), renal failure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with an</a:t>
            </a:r>
            <a:r>
              <a:rPr lang="en-US" sz="1200" b="1" baseline="0" dirty="0">
                <a:latin typeface="Lato"/>
                <a:ea typeface="Lato"/>
                <a:cs typeface="Lato"/>
                <a:sym typeface="Lato"/>
              </a:rPr>
              <a:t> opioid </a:t>
            </a: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overdose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present?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Clinical or recreational opioid use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Altered mental status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Change in pupil size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Slow, shallow breathing</a:t>
            </a:r>
          </a:p>
          <a:p>
            <a:pPr marL="171450" marR="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charset="0"/>
              <a:buChar char="•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266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How might a person with Diabetic Ketoacidosis (DKA) present?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diabetes 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Rapid or deep and slow breathing 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Frequent urination 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Sweet smelling breath 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High glucose in blood or urine </a:t>
            </a:r>
          </a:p>
          <a:p>
            <a:pPr lvl="0" indent="825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Dehydrated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52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A 20 </a:t>
            </a:r>
            <a:r>
              <a:rPr lang="en-US" sz="1200" b="1" dirty="0" err="1">
                <a:latin typeface="Lato"/>
                <a:ea typeface="Lato"/>
                <a:cs typeface="Lato"/>
                <a:sym typeface="Lato"/>
              </a:rPr>
              <a:t>yr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 old man presents with difficulty in breathing,  wheeze and: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Swelling of lips, tongue and mouth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Rash or hives (Patches of pale or red, itchy,  warm, swollen skin)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Tachycardia and hypotension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allergies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Exposure to known allergen</a:t>
            </a:r>
          </a:p>
          <a:p>
            <a:pPr marL="457200" marR="0" lvl="0" indent="-304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ato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  <a:p>
            <a:endParaRPr lang="en-US" baseline="0" dirty="0"/>
          </a:p>
          <a:p>
            <a:pPr marL="182880" lvl="0" indent="-45720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 A 50 </a:t>
            </a:r>
            <a:r>
              <a:rPr lang="en-US" sz="1200" b="1" dirty="0" err="1">
                <a:latin typeface="Lato"/>
                <a:ea typeface="Lato"/>
                <a:cs typeface="Lato"/>
                <a:sym typeface="Lato"/>
              </a:rPr>
              <a:t>yr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 old woman presents with difficulty in breathing, signs of poor perfusion(tachycardia, </a:t>
            </a:r>
            <a:r>
              <a:rPr lang="en-US" sz="1200" b="1" dirty="0" err="1">
                <a:latin typeface="Lato"/>
                <a:ea typeface="Lato"/>
                <a:cs typeface="Lato"/>
                <a:sym typeface="Lato"/>
              </a:rPr>
              <a:t>tachypnoea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, hypotension, pale skin, cold extremities, capillary refill greater than 3 seconds)</a:t>
            </a:r>
            <a:r>
              <a:rPr lang="en-US" sz="1200" b="1" baseline="0" dirty="0">
                <a:latin typeface="Lato"/>
                <a:ea typeface="Lato"/>
                <a:cs typeface="Lato"/>
                <a:sym typeface="Lato"/>
              </a:rPr>
              <a:t> and: </a:t>
            </a: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Distended neck veins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Muffled heart sounds</a:t>
            </a:r>
          </a:p>
          <a:p>
            <a:pPr marL="457200" lvl="0" indent="-304800" rtl="0">
              <a:lnSpc>
                <a:spcPct val="120000"/>
              </a:lnSpc>
              <a:spcBef>
                <a:spcPts val="0"/>
              </a:spcBef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History of tuberculosis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8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PERFORM ABCDE ASSESSMENT AND INTERVENE FOR LIFE-THREATENING CONDITIONS.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 and manage airway and provide bag-mask-ventilation (BVM) for any patient who is not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 or not breathing adequately (too slow for age or too shallow); any unconscious patient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abnormal (slow, shallow, gasping or noisy) breathing; or any patient with a pulse who is not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breathing. For patients without a pulse, follow relevant CPR protocols.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1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AIRWAY IN</a:t>
            </a: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FLAMMATION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or BURNS: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Keep patients calm. Give oxygen if you can do this without upsetting 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 patient is fully alert and no spinal injury suspected, the seated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may be more comfortable.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airway burns may require early intubation as the airway can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 and block quickly; delays may make intubation more difficult.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with airway inflammation or burns requires urgent transfer/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66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</a:t>
            </a:r>
            <a:r>
              <a:rPr lang="en-US" sz="1200" b="1" i="1" u="none" strike="noStrike" cap="none" baseline="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choking: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u="none" strike="noStrike" cap="none" baseline="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patient is choking use age-appropriate chest thrusts/abdominal thrusts/back blows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29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</a:t>
            </a:r>
            <a:r>
              <a:rPr lang="en-US" sz="1200" b="1" i="1" u="none" strike="noStrike" cap="none" baseline="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choking: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u="none" strike="noStrike" cap="none" baseline="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patient is choking use age-appropriate chest thrusts/abdominal thrusts/back blows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1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</a:t>
            </a: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ALLERGIC REACTION: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Remove the allergen, if possible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For severe allergic reaction with difficulty breathing give intramuscular ADRENALINE as soon as possible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Give OXYGEN for severe cases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If suspected ASTHMA/COPD: 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Give SALBUTAMOL and give OXYGEN if indicated</a:t>
            </a:r>
            <a:endParaRPr lang="en-US" sz="12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</a:t>
            </a: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FEVER: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Give ANTIBIOTICS as soon as possible if an infection might be the cause of the patient’s difficulty in breathing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If the patient has signs of poor perfusion, give IV FLUIDS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053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</a:t>
            </a: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HEART ATTACK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Give aspirin.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oxygen is no longer recommended in all patients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heart attack, it should initially be given to patients with shock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in breathing.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those patients who already have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nitroglycerin, you can assist them in taking it if perfusion is adequate.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If suspected CHRONIC, SEVERE ANAEMIA: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-US" sz="1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Give IV FLUIDS more slowly and </a:t>
            </a:r>
            <a:r>
              <a:rPr lang="en-US" sz="11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check</a:t>
            </a:r>
            <a:r>
              <a:rPr lang="en-US" sz="1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the lungs for crackles (fluid overload) frequently. 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r>
              <a:rPr lang="en-US" sz="1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Patient may need a blood transfusion– arrange for handover/transfer for blood transfusion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</a:t>
            </a: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DIABETIC KETOACIDOSIS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(DKA):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 IV FLUID</a:t>
            </a: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person with DKA is extremely ill and requires urgent transfer to a referral </a:t>
            </a: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centre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did the symptoms start and was onset sudden?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come and go?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do they last?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they changed over time and has there been a similar episode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34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</a:t>
            </a:r>
            <a:r>
              <a:rPr lang="en-US" sz="1900" b="1" i="1" dirty="0">
                <a:latin typeface="Lato"/>
                <a:ea typeface="Lato"/>
                <a:cs typeface="Lato"/>
                <a:sym typeface="Lato"/>
              </a:rPr>
              <a:t>OPIOID OVERDOSE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Support breathing with a bag valve mask as needed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 NALOXONE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10795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If suspected large </a:t>
            </a: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PLEURAL EFFUSION or HAEMOTHORAX</a:t>
            </a: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marL="450850" indent="-342900">
              <a:lnSpc>
                <a:spcPct val="115000"/>
              </a:lnSpc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 OXYGEN</a:t>
            </a:r>
          </a:p>
          <a:p>
            <a:pPr marL="450850" indent="-342900">
              <a:lnSpc>
                <a:spcPct val="115000"/>
              </a:lnSpc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Arrange for handover/transfer immediately</a:t>
            </a:r>
          </a:p>
          <a:p>
            <a:pPr marL="908050" lvl="1" indent="-342900">
              <a:lnSpc>
                <a:spcPct val="115000"/>
              </a:lnSpc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Many of these patients will need a chest tube or drainage. </a:t>
            </a:r>
          </a:p>
          <a:p>
            <a:pPr marL="908050" lvl="1" indent="-342900">
              <a:lnSpc>
                <a:spcPct val="115000"/>
              </a:lnSpc>
            </a:pPr>
            <a:endParaRPr lang="en-US" sz="15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08050" lvl="1" indent="-342900">
              <a:lnSpc>
                <a:spcPct val="115000"/>
              </a:lnSpc>
            </a:pPr>
            <a:endParaRPr lang="en-US" sz="15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0805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Original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8050" lvl="1" indent="-342900">
              <a:lnSpc>
                <a:spcPct val="115000"/>
              </a:lnSpc>
            </a:pPr>
            <a:endParaRPr lang="en-US" sz="15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33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</a:t>
            </a:r>
            <a:r>
              <a:rPr lang="en-US" sz="1900" b="1" i="1" dirty="0">
                <a:latin typeface="Lato"/>
                <a:ea typeface="Lato"/>
                <a:cs typeface="Lato"/>
                <a:sym typeface="Lato"/>
              </a:rPr>
              <a:t>TRAUMA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88900">
              <a:lnSpc>
                <a:spcPct val="115000"/>
              </a:lnSpc>
              <a:spcBef>
                <a:spcPts val="0"/>
              </a:spcBef>
              <a:buSzPct val="73684"/>
              <a:buFont typeface="Lato"/>
              <a:buChar char="•"/>
            </a:pPr>
            <a:endParaRPr lang="en-US" sz="1900" dirty="0">
              <a:latin typeface="Lato"/>
              <a:ea typeface="Lato"/>
              <a:cs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 trauma patients with difficulty in breathing should be given oxygen.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 should be given to help fill the heart if either pericardial tamponade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tension pneumothorax is suspected.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Needle decompression should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performed if tension pneumothorax is suspected.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 sucking chest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wounds with a 3-sided dressing.  The patient will need urgent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ransfer/handover for a chest tube if needle decompression is performed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a 3-sided dressing is applied.</a:t>
            </a:r>
          </a:p>
          <a:p>
            <a:pPr indent="88900">
              <a:lnSpc>
                <a:spcPct val="115000"/>
              </a:lnSpc>
              <a:spcBef>
                <a:spcPts val="0"/>
              </a:spcBef>
              <a:buSzPct val="73684"/>
              <a:buFont typeface="Lato"/>
              <a:buChar char="•"/>
            </a:pPr>
            <a:endParaRPr lang="en-US" sz="1900" dirty="0">
              <a:latin typeface="Lato"/>
              <a:ea typeface="Lato"/>
              <a:cs typeface="Lato"/>
            </a:endParaRPr>
          </a:p>
          <a:p>
            <a:pPr indent="88900">
              <a:lnSpc>
                <a:spcPct val="115000"/>
              </a:lnSpc>
              <a:spcBef>
                <a:spcPts val="0"/>
              </a:spcBef>
              <a:buSzPct val="73684"/>
              <a:buFont typeface="Lato"/>
              <a:buChar char="•"/>
            </a:pPr>
            <a:endParaRPr lang="en-US" sz="1900" dirty="0">
              <a:latin typeface="Lato"/>
              <a:ea typeface="Lato"/>
              <a:cs typeface="Lato"/>
            </a:endParaRPr>
          </a:p>
          <a:p>
            <a:pPr marL="0" marR="0" lvl="1" indent="88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73684"/>
              <a:buFont typeface="Lato"/>
              <a:buChar char="•"/>
              <a:tabLst/>
              <a:defRPr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Original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r>
              <a:rPr lang="en-US" sz="1900" dirty="0">
                <a:latin typeface="Lato"/>
                <a:ea typeface="Lato"/>
                <a:cs typeface="Lato"/>
              </a:rPr>
              <a:t>						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	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69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CHEST SYNDROME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Give oxygen, 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antibiotics. May need transfer for advanced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</a:p>
          <a:p>
            <a:pPr marL="908050" lvl="1" indent="-342900">
              <a:lnSpc>
                <a:spcPct val="115000"/>
              </a:lnSpc>
            </a:pPr>
            <a:endParaRPr lang="en-US" sz="15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08050" lvl="1" indent="-342900">
              <a:lnSpc>
                <a:spcPct val="115000"/>
              </a:lnSpc>
            </a:pPr>
            <a:endParaRPr lang="en-US" sz="15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0805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Original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8050" lvl="1" indent="-342900">
              <a:lnSpc>
                <a:spcPct val="115000"/>
              </a:lnSpc>
            </a:pPr>
            <a:endParaRPr lang="en-US" sz="15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49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06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0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are danger signs in children: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Signs of airway obstruction (unable to swallow saliva/drooling or stridor).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breathing effort (fast breathing, nasal flaring, grunting, chest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retractions).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Cyanosis (blue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skin, especially at the lips and fingertips).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Altered mental status (lethargy or unusual sleepiness, agitation).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Poor feeding or drinking.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Vomiting everything.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Seizures/convulsions.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Low temperature (hypothermia).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indent="-210312">
              <a:lnSpc>
                <a:spcPct val="150000"/>
              </a:lnSpc>
              <a:spcBef>
                <a:spcPts val="0"/>
              </a:spcBef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REMEMBER...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Wheezing in children can be caused by viral infection, asthma or an inhaled object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 the airway.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Stridor in children can be caused by an object stuck in the upper airway OR airway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Children may present with rapid breathing as the only sign of pneumonia.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Rapid breathing can also indicate diabetic crisis (DKA), which may be the first sign of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diabetes in a child.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82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74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Consider early on whether the patient will be sent home, will need further monitoring (admission to a ward) or will need to be transferred for a higher level of care.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Ongoing monitoring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in mind that the effects of inhaled medications such as salbutamol last for only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3 hours. Patients need to be monitored closely.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patient with a severe allergic reaction is given adrenaline, the reaction can return when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adrenaline wears off. Patients need to be monitored closely.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Naloxone only lasts about 1 hour. Most opioid medications last longer than this, so patients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need repeat naloxone doses.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immersion in water (drowning), a person may develop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REMEMBER these patients need to be monitored closely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61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leave patients who might need definitive airway placement unmonitored during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handover/transfer.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a new provider is monitoring the patient before leaving.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transfer arrangements as early as possible for any patient who may require assisted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 difficulty in breathing can suggest airway obstruction such as by a foreign body;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 of the airway from allergic reaction or infection; trauma to the airway, lungs, heart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chest wall; or inhalation of hot gases or smoke.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heart problems such as heart attack,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 heart rhythm or valve problems can cause rapid onset DIB.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history of rapid 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breathing may suggest poisoning, high acid levels in the blood (infection or diabetic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ketoacidosis) or anxiety. </a:t>
            </a: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93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Perform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ABCDE’s first 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Treat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life-threatening conditions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Take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 SAMPLE history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Do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an Extended Physical Examination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Think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about causes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Think 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about considerations in children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Think</a:t>
            </a:r>
            <a:r>
              <a:rPr lang="en-US" sz="12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about disposition and transport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77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4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 that starts slowly is more common with infection and chronic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 such as a gradual build-up of fluid around the lungs (as occurs in TB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failure),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 around the heart (from TB or kidney disease), lung cancer or diseases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affecting the function of the chest wall. Recurrent difficulty in breathing associated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wheeze may suggest asthma or COPD.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2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history of allergies may suggest that the airway is blocked by swelling due to a severe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allergic reaction. Inhaling smoke or hot gas (such as in fires) or some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chemicals may cause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 through upper airway injury and swelling. Exposure to some chemicals (such as certain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pesticides) can cause fluid to build up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airways and can cause weakness in the muscles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 in breathing. Difficulty in breathing that gets worse when the person lies flat can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due to fluid in the lungs.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6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Shape 86"/>
          <p:cNvPicPr preferRelativeResize="0"/>
          <p:nvPr userDrawn="1"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9852" y="6143626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1122363"/>
            <a:ext cx="10141527" cy="2387600"/>
          </a:xfrm>
        </p:spPr>
        <p:txBody>
          <a:bodyPr/>
          <a:lstStyle/>
          <a:p>
            <a:pPr algn="l"/>
            <a:r>
              <a:rPr lang="en-US" b="1" dirty="0"/>
              <a:t>Difficulty in Breathing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473" y="3602038"/>
            <a:ext cx="10141527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Basic Emergency Care Course</a:t>
            </a:r>
          </a:p>
        </p:txBody>
      </p:sp>
    </p:spTree>
    <p:extLst>
      <p:ext uri="{BB962C8B-B14F-4D97-AF65-F5344CB8AC3E}">
        <p14:creationId xmlns:p14="http://schemas.microsoft.com/office/powerpoint/2010/main" val="179458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91487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SLOWER </a:t>
            </a:r>
            <a:r>
              <a:rPr lang="en-US" sz="3600" dirty="0"/>
              <a:t>onset shortness of breath </a:t>
            </a:r>
            <a:r>
              <a:rPr lang="en-US" sz="3600" dirty="0">
                <a:solidFill>
                  <a:srgbClr val="FF0000"/>
                </a:solidFill>
              </a:rPr>
              <a:t>THINK: </a:t>
            </a:r>
            <a:endParaRPr lang="en-US" sz="2600" dirty="0"/>
          </a:p>
          <a:p>
            <a:pPr lvl="1"/>
            <a:r>
              <a:rPr lang="en-US" dirty="0"/>
              <a:t>Infections </a:t>
            </a:r>
          </a:p>
          <a:p>
            <a:pPr lvl="1"/>
            <a:r>
              <a:rPr lang="en-US" dirty="0"/>
              <a:t>Fluid in the lungs</a:t>
            </a:r>
          </a:p>
          <a:p>
            <a:pPr lvl="2"/>
            <a:r>
              <a:rPr lang="en-US" sz="2400" dirty="0"/>
              <a:t>TB and heart failure</a:t>
            </a:r>
          </a:p>
          <a:p>
            <a:pPr lvl="1"/>
            <a:r>
              <a:rPr lang="en-US" dirty="0"/>
              <a:t>Fluid around the heart</a:t>
            </a:r>
          </a:p>
          <a:p>
            <a:pPr lvl="2"/>
            <a:r>
              <a:rPr lang="en-US" sz="2400" dirty="0"/>
              <a:t>TB or kidney disease</a:t>
            </a:r>
          </a:p>
          <a:p>
            <a:pPr lvl="1"/>
            <a:r>
              <a:rPr lang="en-US" dirty="0"/>
              <a:t>Lung cancer</a:t>
            </a:r>
          </a:p>
          <a:p>
            <a:pPr lvl="1"/>
            <a:r>
              <a:rPr lang="en-US" dirty="0"/>
              <a:t>Diseases affecting muscles of chest wall</a:t>
            </a:r>
          </a:p>
          <a:p>
            <a:pPr lvl="1"/>
            <a:r>
              <a:rPr lang="en-US" dirty="0"/>
              <a:t>Asthma or COPD</a:t>
            </a:r>
            <a:r>
              <a:rPr lang="en-US" sz="2600" dirty="0"/>
              <a:t>	</a:t>
            </a:r>
          </a:p>
          <a:p>
            <a:pPr lvl="1"/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555" y="63427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>
            <a:normAutofit/>
          </a:bodyPr>
          <a:lstStyle/>
          <a:p>
            <a:r>
              <a:rPr lang="en-US" b="1" dirty="0"/>
              <a:t>ASK:</a:t>
            </a:r>
            <a:endParaRPr lang="en-US" dirty="0"/>
          </a:p>
          <a:p>
            <a:pPr lvl="1"/>
            <a:r>
              <a:rPr lang="en-US" dirty="0"/>
              <a:t>Was there anything that triggered the difficulty in breathing?</a:t>
            </a:r>
          </a:p>
          <a:p>
            <a:pPr lvl="1"/>
            <a:r>
              <a:rPr lang="en-US" dirty="0"/>
              <a:t>What makes it better or worse?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  <a:endParaRPr lang="en-US" dirty="0"/>
          </a:p>
          <a:p>
            <a:pPr lvl="2"/>
            <a:r>
              <a:rPr lang="en-US" sz="2400" dirty="0"/>
              <a:t>Allergies-&gt; airway blockage from swelling</a:t>
            </a:r>
          </a:p>
          <a:p>
            <a:pPr lvl="2"/>
            <a:r>
              <a:rPr lang="en-US" sz="2400" dirty="0"/>
              <a:t>Inhalation (fire or chemicals) -&gt; airway swelling</a:t>
            </a:r>
          </a:p>
          <a:p>
            <a:pPr lvl="2"/>
            <a:r>
              <a:rPr lang="en-US" sz="2400" dirty="0"/>
              <a:t>Chemicals and pesticides -&gt; fluid in lungs or muscle weakness</a:t>
            </a:r>
          </a:p>
          <a:p>
            <a:pPr lvl="2"/>
            <a:r>
              <a:rPr lang="en-US" sz="2400" dirty="0"/>
              <a:t>If lying flat worsens breathing this suggests fluid in the lungs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06050" y="1404938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9" y="464747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>
            <a:normAutofit/>
          </a:bodyPr>
          <a:lstStyle/>
          <a:p>
            <a:r>
              <a:rPr lang="en-US" b="1" dirty="0"/>
              <a:t>ASK:</a:t>
            </a:r>
            <a:endParaRPr lang="en-US" dirty="0"/>
          </a:p>
          <a:p>
            <a:pPr lvl="1"/>
            <a:r>
              <a:rPr lang="en-US" dirty="0"/>
              <a:t>Is there any tongue or lip swelling or voice changes?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Swelling to mouth, lips, tongue, upper throat and voice changes suggest severe allergic reaction and inflammation in the airway</a:t>
            </a:r>
          </a:p>
          <a:p>
            <a:pPr marL="1371600" lvl="3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WATCH CLOSELY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4900" y="1404938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2342" y="3924201"/>
            <a:ext cx="1554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9" y="464747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LISTEN</a:t>
            </a:r>
            <a:endParaRPr lang="en-US" dirty="0"/>
          </a:p>
          <a:p>
            <a:pPr lvl="1"/>
            <a:r>
              <a:rPr lang="en-US" dirty="0"/>
              <a:t>Are there any abnormal breath sounds?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i="1" dirty="0"/>
              <a:t>Stridor</a:t>
            </a:r>
            <a:r>
              <a:rPr lang="en-US" dirty="0"/>
              <a:t> (high pitched ”squeaking” sound during inhalation</a:t>
            </a:r>
          </a:p>
          <a:p>
            <a:pPr lvl="2"/>
            <a:r>
              <a:rPr lang="en-US" sz="2400" dirty="0"/>
              <a:t>UPPER AIRWAY swelling or blockage </a:t>
            </a:r>
          </a:p>
          <a:p>
            <a:pPr lvl="1"/>
            <a:r>
              <a:rPr lang="en-US" i="1" dirty="0"/>
              <a:t>Wheezing</a:t>
            </a:r>
            <a:r>
              <a:rPr lang="en-US" dirty="0"/>
              <a:t> (high pitched sound during exhalation) </a:t>
            </a:r>
          </a:p>
          <a:p>
            <a:pPr lvl="2"/>
            <a:r>
              <a:rPr lang="en-US" sz="2400" dirty="0"/>
              <a:t>LOWER AIRWAY narrowing or spasms in the lungs</a:t>
            </a:r>
          </a:p>
          <a:p>
            <a:pPr lvl="2"/>
            <a:r>
              <a:rPr lang="en-US" sz="2400" dirty="0"/>
              <a:t>Asthma, COPD, heart failure, allergic reactions</a:t>
            </a:r>
          </a:p>
          <a:p>
            <a:pPr lvl="1"/>
            <a:r>
              <a:rPr lang="en-US" i="1" dirty="0"/>
              <a:t>Gurgling:</a:t>
            </a:r>
            <a:r>
              <a:rPr lang="en-US" dirty="0"/>
              <a:t> (low pitched bubbling)</a:t>
            </a:r>
          </a:p>
          <a:p>
            <a:pPr lvl="2"/>
            <a:r>
              <a:rPr lang="en-US" sz="2400" dirty="0"/>
              <a:t>Mucous or fluid in the airway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3562258"/>
            <a:ext cx="1076641" cy="1132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436" y="1337734"/>
            <a:ext cx="136091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360"/>
            <a:ext cx="10515600" cy="1325563"/>
          </a:xfrm>
        </p:spPr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Is there any pain associated with the difficulty breathing?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If the patient has chest pain with difficulty in breathing:</a:t>
            </a:r>
          </a:p>
          <a:p>
            <a:pPr lvl="2"/>
            <a:r>
              <a:rPr lang="en-US" dirty="0"/>
              <a:t>Heart attack</a:t>
            </a:r>
          </a:p>
          <a:p>
            <a:pPr lvl="2"/>
            <a:r>
              <a:rPr lang="en-US" sz="2000" dirty="0"/>
              <a:t>Pneumothorax</a:t>
            </a:r>
          </a:p>
          <a:p>
            <a:pPr lvl="2"/>
            <a:r>
              <a:rPr lang="en-US" dirty="0"/>
              <a:t>Pneumonia</a:t>
            </a:r>
          </a:p>
          <a:p>
            <a:pPr lvl="2"/>
            <a:r>
              <a:rPr lang="en-US" sz="2000" dirty="0"/>
              <a:t>Trauma to lungs, ribs or muscles</a:t>
            </a:r>
          </a:p>
          <a:p>
            <a:pPr lvl="1"/>
            <a:r>
              <a:rPr lang="en-US" dirty="0"/>
              <a:t>Pleuritic pain (worse with deep breaths) </a:t>
            </a:r>
          </a:p>
          <a:p>
            <a:pPr lvl="2"/>
            <a:r>
              <a:rPr lang="en-US" dirty="0"/>
              <a:t>Infection</a:t>
            </a:r>
          </a:p>
          <a:p>
            <a:pPr lvl="2"/>
            <a:r>
              <a:rPr lang="en-US" sz="2000" dirty="0"/>
              <a:t>Blood clot in lung (pulmonary embolism)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2150" y="1149967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88" y="3883533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>
            <a:normAutofit/>
          </a:bodyPr>
          <a:lstStyle/>
          <a:p>
            <a:r>
              <a:rPr lang="en-US" b="1" dirty="0"/>
              <a:t>CHECK </a:t>
            </a:r>
            <a:endParaRPr lang="en-US" dirty="0"/>
          </a:p>
          <a:p>
            <a:pPr lvl="1"/>
            <a:r>
              <a:rPr lang="en-US" dirty="0"/>
              <a:t>Is there a fever?</a:t>
            </a:r>
          </a:p>
          <a:p>
            <a:pPr lvl="1"/>
            <a:r>
              <a:rPr lang="en-US" dirty="0"/>
              <a:t>Is there a cough?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Fever suggests an infection</a:t>
            </a:r>
          </a:p>
          <a:p>
            <a:pPr lvl="1"/>
            <a:r>
              <a:rPr lang="en-US" dirty="0"/>
              <a:t>Cough with fluid sounds could be pneumonia or </a:t>
            </a:r>
            <a:r>
              <a:rPr lang="en-US" dirty="0" err="1"/>
              <a:t>oedema</a:t>
            </a:r>
            <a:endParaRPr lang="en-US" dirty="0"/>
          </a:p>
          <a:p>
            <a:pPr lvl="1"/>
            <a:r>
              <a:rPr lang="en-US" dirty="0"/>
              <a:t>Cough with a wheeze suggests asthma or COPD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674366"/>
            <a:ext cx="1076641" cy="1132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148" y="1952626"/>
            <a:ext cx="658852" cy="13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CHECK </a:t>
            </a:r>
            <a:endParaRPr lang="en-US" dirty="0"/>
          </a:p>
          <a:p>
            <a:pPr lvl="1"/>
            <a:r>
              <a:rPr lang="en-US" dirty="0"/>
              <a:t>Foot and leg swelling</a:t>
            </a:r>
          </a:p>
          <a:p>
            <a:pPr lvl="1"/>
            <a:r>
              <a:rPr lang="en-US" dirty="0"/>
              <a:t>For recent pregnancy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 err="1"/>
              <a:t>Oedema</a:t>
            </a:r>
            <a:r>
              <a:rPr lang="en-US" dirty="0"/>
              <a:t> to both feet and legs suggests heart failure</a:t>
            </a:r>
          </a:p>
          <a:p>
            <a:pPr lvl="1"/>
            <a:r>
              <a:rPr lang="en-US" dirty="0"/>
              <a:t>Swelling and pain to one leg suggests a blood clot that could travel to lung (pulmonary embolism) </a:t>
            </a:r>
          </a:p>
          <a:p>
            <a:pPr lvl="1"/>
            <a:r>
              <a:rPr lang="en-US" dirty="0"/>
              <a:t>Pregnancy is a risk factor for both pulmonary embolism and heart failure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526085"/>
            <a:ext cx="1076641" cy="1132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63" y="1690688"/>
            <a:ext cx="1753062" cy="18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Allergies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7482" y="1825625"/>
            <a:ext cx="10206317" cy="4351338"/>
          </a:xfrm>
        </p:spPr>
        <p:txBody>
          <a:bodyPr>
            <a:normAutofit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Allergies to medications or other substances?</a:t>
            </a:r>
          </a:p>
          <a:p>
            <a:pPr lvl="1"/>
            <a:r>
              <a:rPr lang="en-US" dirty="0"/>
              <a:t>Recent insect bites or stings?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Severe allergic reactions can cause airway swelling and difficulty breathing</a:t>
            </a:r>
          </a:p>
          <a:p>
            <a:pPr lvl="1"/>
            <a:r>
              <a:rPr lang="en-US" dirty="0"/>
              <a:t>People can have allergic reactions to almost anything</a:t>
            </a:r>
          </a:p>
          <a:p>
            <a:pPr lvl="2"/>
            <a:r>
              <a:rPr lang="en-US" dirty="0"/>
              <a:t>Food</a:t>
            </a:r>
          </a:p>
          <a:p>
            <a:pPr lvl="2"/>
            <a:r>
              <a:rPr lang="en-US" dirty="0"/>
              <a:t>Plants</a:t>
            </a:r>
          </a:p>
          <a:p>
            <a:pPr lvl="2"/>
            <a:r>
              <a:rPr lang="en-US" dirty="0"/>
              <a:t>Medications</a:t>
            </a:r>
          </a:p>
          <a:p>
            <a:pPr lvl="2"/>
            <a:r>
              <a:rPr lang="en-US" dirty="0"/>
              <a:t>Insect bites/stings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93573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61" y="4797933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M: Medications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Currently taking any medications? 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New medications or change in dosages can cause allergies and difficulty breathing</a:t>
            </a:r>
          </a:p>
          <a:p>
            <a:pPr lvl="1"/>
            <a:r>
              <a:rPr lang="en-US" dirty="0"/>
              <a:t>Accidental overdose of some medications can slow or stop breathing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981950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501370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5"/>
            <a:ext cx="9692927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History of asthma or chronic obstructive pulmonary disorder (COPD)?</a:t>
            </a:r>
          </a:p>
          <a:p>
            <a:pPr lvl="1"/>
            <a:r>
              <a:rPr lang="en-US" dirty="0"/>
              <a:t>History of heart disease or kidney disease?</a:t>
            </a:r>
          </a:p>
          <a:p>
            <a:pPr lvl="1"/>
            <a:r>
              <a:rPr lang="en-US" dirty="0"/>
              <a:t>History of tuberculosis or cancer? 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Asthma and COPD cause episodes of DIB</a:t>
            </a:r>
          </a:p>
          <a:p>
            <a:pPr lvl="1"/>
            <a:r>
              <a:rPr lang="en-US" dirty="0"/>
              <a:t>Heart or kidney failure can cause a fluid build-up in the lungs</a:t>
            </a:r>
          </a:p>
          <a:p>
            <a:pPr lvl="1"/>
            <a:r>
              <a:rPr lang="en-US" dirty="0"/>
              <a:t>Heart attacks may present with difficulty in breathing</a:t>
            </a:r>
          </a:p>
          <a:p>
            <a:pPr lvl="1"/>
            <a:r>
              <a:rPr lang="en-US" dirty="0"/>
              <a:t>Pericardial effusions and pleural effusions can be caused by cancer, tuberculosis or kidney problems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501370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1" y="365125"/>
            <a:ext cx="9537700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814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 Recognize the signs of difficulty in breathing (DIB)</a:t>
            </a:r>
          </a:p>
          <a:p>
            <a:pPr>
              <a:buFont typeface="Arial" charset="0"/>
              <a:buChar char="•"/>
            </a:pPr>
            <a:r>
              <a:rPr lang="en-US" dirty="0"/>
              <a:t> List the high-risk causes of DIB</a:t>
            </a:r>
          </a:p>
          <a:p>
            <a:pPr>
              <a:buFont typeface="Arial" charset="0"/>
              <a:buChar char="•"/>
            </a:pPr>
            <a:r>
              <a:rPr lang="en-US" dirty="0"/>
              <a:t> Perform critical skills for high-risk causes of difficulty in breathing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5989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37129" y="1825625"/>
            <a:ext cx="9531563" cy="4351338"/>
          </a:xfrm>
        </p:spPr>
        <p:txBody>
          <a:bodyPr>
            <a:normAutofit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History of diabetes?</a:t>
            </a:r>
          </a:p>
          <a:p>
            <a:pPr lvl="1"/>
            <a:r>
              <a:rPr lang="en-US" dirty="0"/>
              <a:t>History of smoking? </a:t>
            </a:r>
          </a:p>
          <a:p>
            <a:pPr lvl="1"/>
            <a:r>
              <a:rPr lang="en-US" dirty="0"/>
              <a:t>History of HIV?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Diabetics can have fast breathing from diabetic ketoacidosis 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Smoking increases the risk of asthma, COPD, lung cancer, heart attack</a:t>
            </a:r>
          </a:p>
          <a:p>
            <a:pPr lvl="1"/>
            <a:r>
              <a:rPr lang="en-US" dirty="0"/>
              <a:t>HIV increases the risk of infection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03445" y="1600637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748505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L: Last Oral Intake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6776" y="1825625"/>
            <a:ext cx="9441916" cy="4351338"/>
          </a:xfrm>
        </p:spPr>
        <p:txBody>
          <a:bodyPr>
            <a:normAutofit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When did the patient last eat or drink?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Full stomach puts the patient at risk for vomiting and aspiration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76139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1" y="4624937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Events Surrounding Illness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2988" y="1825625"/>
            <a:ext cx="9495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What was the person doing when the difficulty in breathing started?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DIB after eating, think choking</a:t>
            </a:r>
          </a:p>
          <a:p>
            <a:pPr lvl="1"/>
            <a:r>
              <a:rPr lang="en-US" dirty="0"/>
              <a:t>DIB with exercise and chest pain, think heart attack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1" y="4624937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Events Surrounding Illness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Was the patient found in or near water?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Consider drowning (inhalation of water) if a person is found in or near water</a:t>
            </a:r>
          </a:p>
          <a:p>
            <a:pPr lvl="2"/>
            <a:r>
              <a:rPr lang="en-US" sz="2400" dirty="0"/>
              <a:t>Even a small amount of inhaled water can cause serious lung damage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Worsens over time.  WATCH CLOSELY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02388" y="3911243"/>
            <a:ext cx="15544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34" y="450000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3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Events Surrounding Illness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26776" y="1825625"/>
            <a:ext cx="9441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Has there been any exposure to pesticides or inhaled chemicals?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Pesticides used in farming can be absorbed through the skin and cause fluid in the airways and lungs</a:t>
            </a:r>
          </a:p>
          <a:p>
            <a:pPr lvl="1"/>
            <a:r>
              <a:rPr lang="en-US" sz="2400" dirty="0"/>
              <a:t>Exposure to gases from a fire can cause chemical inhalation 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34" y="450000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2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Events Surrounding Illness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80565" y="1825625"/>
            <a:ext cx="93881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Has there been any recent trauma?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Rib fractures</a:t>
            </a:r>
          </a:p>
          <a:p>
            <a:pPr lvl="1"/>
            <a:r>
              <a:rPr lang="en-US" sz="2400" dirty="0"/>
              <a:t>Pneumothorax</a:t>
            </a:r>
          </a:p>
          <a:p>
            <a:pPr lvl="1"/>
            <a:r>
              <a:rPr lang="en-US" dirty="0" err="1"/>
              <a:t>Haemothroax</a:t>
            </a:r>
            <a:endParaRPr lang="en-US" dirty="0"/>
          </a:p>
          <a:p>
            <a:pPr lvl="1"/>
            <a:r>
              <a:rPr lang="en-US" sz="2400" dirty="0"/>
              <a:t>Heart or lung bruising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1" y="4624937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latin typeface="+mj-lt"/>
                <a:ea typeface="Economica"/>
                <a:cs typeface="Economica"/>
                <a:sym typeface="Economica"/>
              </a:rPr>
              <a:t>Using the workbook section above, list 5 questions about PAST MEDICAL HISTORY you would ask when taking a SAMPLE history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en-US" b="1" dirty="0">
              <a:latin typeface="+mj-lt"/>
              <a:ea typeface="Economica"/>
              <a:cs typeface="Economica"/>
              <a:sym typeface="Economic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latin typeface="+mj-lt"/>
                <a:ea typeface="Economica"/>
                <a:cs typeface="Economica"/>
                <a:sym typeface="Economica"/>
              </a:rPr>
              <a:t>1.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latin typeface="+mj-lt"/>
                <a:ea typeface="Economica"/>
                <a:cs typeface="Economica"/>
                <a:sym typeface="Economica"/>
              </a:rPr>
              <a:t>2.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latin typeface="+mj-lt"/>
                <a:ea typeface="Economica"/>
                <a:cs typeface="Economica"/>
                <a:sym typeface="Economica"/>
              </a:rPr>
              <a:t>3.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latin typeface="+mj-lt"/>
                <a:ea typeface="Economica"/>
                <a:cs typeface="Economica"/>
                <a:sym typeface="Economica"/>
              </a:rPr>
              <a:t>4.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latin typeface="+mj-lt"/>
                <a:ea typeface="Economica"/>
                <a:cs typeface="Economica"/>
                <a:sym typeface="Economica"/>
              </a:rPr>
              <a:t>5.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en-US" b="1" dirty="0">
              <a:latin typeface="+mj-lt"/>
              <a:ea typeface="Economica"/>
              <a:cs typeface="Economica"/>
              <a:sym typeface="Econom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259" y="188441"/>
            <a:ext cx="1921992" cy="15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58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Look, listen and feel </a:t>
            </a:r>
          </a:p>
          <a:p>
            <a:r>
              <a:rPr lang="en-US" dirty="0"/>
              <a:t>Difficulty in breathing may present with: </a:t>
            </a:r>
          </a:p>
          <a:p>
            <a:pPr lvl="1"/>
            <a:r>
              <a:rPr lang="en-US" dirty="0"/>
              <a:t>Changes in the respiratory rate</a:t>
            </a:r>
          </a:p>
          <a:p>
            <a:pPr lvl="1"/>
            <a:r>
              <a:rPr lang="en-US" dirty="0"/>
              <a:t>Changes in the respiratory effort</a:t>
            </a:r>
          </a:p>
          <a:p>
            <a:pPr lvl="1"/>
            <a:r>
              <a:rPr lang="en-US" dirty="0"/>
              <a:t>Low oxygen levels in the blood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9247" y="4491886"/>
            <a:ext cx="98073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ct val="25000"/>
            </a:pPr>
            <a:r>
              <a:rPr lang="en-US" sz="2400" b="1" dirty="0">
                <a:ea typeface="Lato"/>
                <a:cs typeface="Lato"/>
                <a:sym typeface="Lato"/>
              </a:rPr>
              <a:t>*</a:t>
            </a:r>
            <a:r>
              <a:rPr lang="en-US" sz="2400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Remember</a:t>
            </a:r>
            <a:r>
              <a:rPr lang="en-US" sz="2400" dirty="0">
                <a:ea typeface="Lato"/>
                <a:cs typeface="Lato"/>
                <a:sym typeface="Lato"/>
              </a:rPr>
              <a:t> you should have ALREADY</a:t>
            </a:r>
            <a:r>
              <a:rPr lang="en-US" sz="2400" b="1" dirty="0">
                <a:ea typeface="Lato"/>
                <a:cs typeface="Lato"/>
                <a:sym typeface="Lato"/>
              </a:rPr>
              <a:t> </a:t>
            </a:r>
            <a:r>
              <a:rPr lang="en-US" sz="2400" dirty="0">
                <a:ea typeface="Lato"/>
                <a:cs typeface="Lato"/>
                <a:sym typeface="Lato"/>
              </a:rPr>
              <a:t>completed the ABCDE Exam and treated life-threatening conditions BEFORE doing this extensive examination</a:t>
            </a:r>
          </a:p>
          <a:p>
            <a:pPr>
              <a:lnSpc>
                <a:spcPct val="115000"/>
              </a:lnSpc>
              <a:buSzPct val="25000"/>
            </a:pPr>
            <a:r>
              <a:rPr lang="en-US" sz="2400" dirty="0">
                <a:ea typeface="Lato"/>
                <a:cs typeface="Lato"/>
                <a:sym typeface="Lato"/>
              </a:rPr>
              <a:t>*If the secondary exam identifies an ABCDE condition, </a:t>
            </a:r>
            <a:r>
              <a:rPr lang="en-US" sz="2400" u="sng" dirty="0">
                <a:ea typeface="Lato"/>
                <a:cs typeface="Lato"/>
                <a:sym typeface="Lato"/>
              </a:rPr>
              <a:t>STOP AND RETURN IMMEDIATELY TO ABCDE to manage it.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endParaRPr lang="en-US" sz="2400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8348" y="4001294"/>
            <a:ext cx="15544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179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Look </a:t>
            </a:r>
            <a:r>
              <a:rPr lang="en-US" dirty="0"/>
              <a:t>for signs of respiratory failure </a:t>
            </a:r>
          </a:p>
          <a:p>
            <a:pPr lvl="1"/>
            <a:r>
              <a:rPr lang="en-US" dirty="0"/>
              <a:t>Accessory muscle use and increased work of breathing </a:t>
            </a:r>
          </a:p>
          <a:p>
            <a:pPr lvl="1"/>
            <a:r>
              <a:rPr lang="en-US" dirty="0"/>
              <a:t>Difficulty speaking in full sentences</a:t>
            </a:r>
          </a:p>
          <a:p>
            <a:pPr lvl="1"/>
            <a:r>
              <a:rPr lang="en-US" dirty="0"/>
              <a:t>Inability to lie down or lean back</a:t>
            </a:r>
          </a:p>
          <a:p>
            <a:pPr lvl="1"/>
            <a:r>
              <a:rPr lang="en-US" dirty="0"/>
              <a:t>Diaphoresis and mottled skin</a:t>
            </a:r>
          </a:p>
          <a:p>
            <a:pPr lvl="1"/>
            <a:r>
              <a:rPr lang="en-US" dirty="0"/>
              <a:t>Confusion, irritability, agitation</a:t>
            </a:r>
          </a:p>
          <a:p>
            <a:pPr lvl="1"/>
            <a:r>
              <a:rPr lang="en-US" dirty="0"/>
              <a:t>Poor chest wall movement</a:t>
            </a:r>
          </a:p>
          <a:p>
            <a:pPr lvl="1"/>
            <a:r>
              <a:rPr lang="en-US" dirty="0"/>
              <a:t>Cyanosis</a:t>
            </a:r>
          </a:p>
        </p:txBody>
      </p:sp>
    </p:spTree>
    <p:extLst>
      <p:ext uri="{BB962C8B-B14F-4D97-AF65-F5344CB8AC3E}">
        <p14:creationId xmlns:p14="http://schemas.microsoft.com/office/powerpoint/2010/main" val="169336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Look at </a:t>
            </a:r>
            <a:r>
              <a:rPr lang="en-US" dirty="0"/>
              <a:t>pupil size and reactivity</a:t>
            </a:r>
          </a:p>
          <a:p>
            <a:pPr lvl="1"/>
            <a:r>
              <a:rPr lang="en-US" dirty="0"/>
              <a:t>Small pupils suggest possible medication overdose or exposure to chemicals (usually pesticides)</a:t>
            </a:r>
          </a:p>
          <a:p>
            <a:pPr lvl="1"/>
            <a:r>
              <a:rPr lang="en-US" dirty="0"/>
              <a:t>Unequal or abnormally shaped pupils suggest head injury which can cause abnormal breathing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5520256"/>
            <a:ext cx="6096000" cy="4421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Source: WHO Pocket Book for Hospital Care of Children. 2nd Ed. 2013.P168</a:t>
            </a:r>
          </a:p>
        </p:txBody>
      </p:sp>
      <p:pic>
        <p:nvPicPr>
          <p:cNvPr id="7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0151" y="3843252"/>
            <a:ext cx="3147807" cy="1939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43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1" y="365125"/>
            <a:ext cx="9537700" cy="1325563"/>
          </a:xfrm>
        </p:spPr>
        <p:txBody>
          <a:bodyPr/>
          <a:lstStyle/>
          <a:p>
            <a:r>
              <a:rPr lang="en-US" dirty="0"/>
              <a:t>Essential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Basic airway </a:t>
            </a:r>
            <a:r>
              <a:rPr lang="en-US" dirty="0" err="1"/>
              <a:t>manoeuvres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Basic airway device insertion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Management of choking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Oxygen administration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Bag-valve-mask ventilation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Needle decompression for tension pneumothorax	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Three-sided dressing for sucking chest wound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5989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Look </a:t>
            </a:r>
            <a:r>
              <a:rPr lang="en-US" sz="2600" dirty="0"/>
              <a:t>at the face, nose and mouth</a:t>
            </a:r>
          </a:p>
          <a:p>
            <a:pPr lvl="1"/>
            <a:r>
              <a:rPr lang="en-US" sz="2600" i="1" dirty="0"/>
              <a:t>Cyanosis</a:t>
            </a:r>
            <a:r>
              <a:rPr lang="en-US" sz="2600" dirty="0"/>
              <a:t> around the lips or nose suggests low oxygen levels in the blood</a:t>
            </a:r>
          </a:p>
          <a:p>
            <a:pPr lvl="1"/>
            <a:r>
              <a:rPr lang="en-US" sz="2600" dirty="0"/>
              <a:t>Pale lower eyelids may suggest </a:t>
            </a:r>
            <a:r>
              <a:rPr lang="en-US" sz="2600" dirty="0" err="1"/>
              <a:t>anaemia</a:t>
            </a:r>
            <a:endParaRPr lang="en-US" sz="2600" dirty="0"/>
          </a:p>
          <a:p>
            <a:pPr lvl="1"/>
            <a:r>
              <a:rPr lang="en-US" sz="2600" dirty="0"/>
              <a:t>Swelling of the lips, tongue and back of mouth suggest allergic reaction</a:t>
            </a:r>
          </a:p>
          <a:p>
            <a:pPr lvl="1"/>
            <a:r>
              <a:rPr lang="en-US" sz="2600" dirty="0"/>
              <a:t>Soot around the mouth or nose, burned facial hair or facial burns suggests smoke inhalation</a:t>
            </a:r>
          </a:p>
          <a:p>
            <a:pPr lvl="1"/>
            <a:r>
              <a:rPr lang="en-US" sz="2600" dirty="0"/>
              <a:t>Bleeding, swelling or abnormal airway shape may be due to trauma</a:t>
            </a:r>
          </a:p>
        </p:txBody>
      </p:sp>
    </p:spTree>
    <p:extLst>
      <p:ext uri="{BB962C8B-B14F-4D97-AF65-F5344CB8AC3E}">
        <p14:creationId xmlns:p14="http://schemas.microsoft.com/office/powerpoint/2010/main" val="1479262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Look </a:t>
            </a:r>
            <a:r>
              <a:rPr lang="en-US" sz="2600" dirty="0"/>
              <a:t>at the neck and chest</a:t>
            </a:r>
          </a:p>
          <a:p>
            <a:pPr marL="685800" lvl="2">
              <a:spcBef>
                <a:spcPts val="1000"/>
              </a:spcBef>
            </a:pPr>
            <a:r>
              <a:rPr lang="en-US" sz="2200" i="1" dirty="0"/>
              <a:t>Distended neck veins </a:t>
            </a:r>
            <a:r>
              <a:rPr lang="en-US" sz="2200" dirty="0"/>
              <a:t>suggests heart failure, tension pneumothorax or pericardial tamponade</a:t>
            </a:r>
          </a:p>
          <a:p>
            <a:pPr lvl="1"/>
            <a:r>
              <a:rPr lang="en-US" sz="2200" dirty="0"/>
              <a:t>Excessive muscle use of neck and chest suggests significant respiratory difficulty </a:t>
            </a:r>
          </a:p>
          <a:p>
            <a:pPr lvl="1"/>
            <a:r>
              <a:rPr lang="en-US" sz="2200" dirty="0"/>
              <a:t>Tracheal shift suggests tension pneumothorax or </a:t>
            </a:r>
            <a:r>
              <a:rPr lang="en-US" sz="2200" dirty="0" err="1"/>
              <a:t>tumour</a:t>
            </a:r>
            <a:endParaRPr lang="en-US" sz="2200" dirty="0"/>
          </a:p>
          <a:p>
            <a:pPr lvl="1"/>
            <a:r>
              <a:rPr lang="en-US" sz="2200" dirty="0"/>
              <a:t>Swelling of the neck suggests infection or trauma</a:t>
            </a:r>
          </a:p>
          <a:p>
            <a:pPr lvl="1"/>
            <a:r>
              <a:rPr lang="en-US" sz="2200" dirty="0"/>
              <a:t>Examine the entire neck and chest carefully for signs of trauma </a:t>
            </a:r>
          </a:p>
        </p:txBody>
      </p:sp>
    </p:spTree>
    <p:extLst>
      <p:ext uri="{BB962C8B-B14F-4D97-AF65-F5344CB8AC3E}">
        <p14:creationId xmlns:p14="http://schemas.microsoft.com/office/powerpoint/2010/main" val="475254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Look </a:t>
            </a:r>
            <a:r>
              <a:rPr lang="en-US" sz="2600" dirty="0"/>
              <a:t>at the rate and pattern of breathing</a:t>
            </a:r>
          </a:p>
          <a:p>
            <a:pPr lvl="1"/>
            <a:r>
              <a:rPr lang="en-US" sz="2600" dirty="0"/>
              <a:t>Longer exhalation time due to narrowing of lower airways</a:t>
            </a:r>
          </a:p>
          <a:p>
            <a:pPr lvl="2"/>
            <a:r>
              <a:rPr lang="en-US" sz="2200" dirty="0"/>
              <a:t>Asthma</a:t>
            </a:r>
          </a:p>
          <a:p>
            <a:pPr lvl="1"/>
            <a:r>
              <a:rPr lang="en-US" sz="2600" dirty="0"/>
              <a:t>Fast breathing</a:t>
            </a:r>
          </a:p>
          <a:p>
            <a:pPr lvl="2"/>
            <a:r>
              <a:rPr lang="en-US" sz="2200" dirty="0"/>
              <a:t>Dehydration</a:t>
            </a:r>
          </a:p>
          <a:p>
            <a:pPr lvl="2"/>
            <a:r>
              <a:rPr lang="en-US" sz="2200" dirty="0"/>
              <a:t>Severe infection</a:t>
            </a:r>
          </a:p>
          <a:p>
            <a:pPr lvl="2"/>
            <a:r>
              <a:rPr lang="en-US" sz="2200" dirty="0"/>
              <a:t>Chemical imbalances in the blood</a:t>
            </a:r>
          </a:p>
          <a:p>
            <a:pPr lvl="2"/>
            <a:r>
              <a:rPr lang="en-US" sz="2200" dirty="0"/>
              <a:t>Poisoning</a:t>
            </a:r>
          </a:p>
          <a:p>
            <a:pPr lvl="2"/>
            <a:r>
              <a:rPr lang="en-US" sz="2200" dirty="0"/>
              <a:t>Anxiety</a:t>
            </a:r>
          </a:p>
          <a:p>
            <a:pPr lvl="1"/>
            <a:r>
              <a:rPr lang="en-US" sz="2600" dirty="0"/>
              <a:t>Slow and shallow breathing </a:t>
            </a:r>
          </a:p>
          <a:p>
            <a:pPr lvl="2"/>
            <a:r>
              <a:rPr lang="en-US" sz="2200" dirty="0"/>
              <a:t>Opioid overdose</a:t>
            </a:r>
          </a:p>
          <a:p>
            <a:pPr lvl="1"/>
            <a:r>
              <a:rPr lang="en-US" sz="2600" dirty="0"/>
              <a:t>Flail chest</a:t>
            </a:r>
          </a:p>
          <a:p>
            <a:pPr lvl="2"/>
            <a:r>
              <a:rPr lang="en-US" sz="2200" dirty="0"/>
              <a:t>Occurs with multiple rib fractures when a segment of rib cage separates from the rest of the chest wall </a:t>
            </a:r>
          </a:p>
        </p:txBody>
      </p:sp>
    </p:spTree>
    <p:extLst>
      <p:ext uri="{BB962C8B-B14F-4D97-AF65-F5344CB8AC3E}">
        <p14:creationId xmlns:p14="http://schemas.microsoft.com/office/powerpoint/2010/main" val="172927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Look</a:t>
            </a:r>
            <a:r>
              <a:rPr lang="en-US" sz="2400" dirty="0"/>
              <a:t> at both legs</a:t>
            </a:r>
            <a:endParaRPr lang="en-US" sz="2400" b="1" dirty="0"/>
          </a:p>
          <a:p>
            <a:pPr lvl="1"/>
            <a:r>
              <a:rPr lang="en-US" dirty="0"/>
              <a:t>Swelling to both legs (heart failure)</a:t>
            </a:r>
          </a:p>
          <a:p>
            <a:pPr lvl="1"/>
            <a:r>
              <a:rPr lang="en-US" dirty="0"/>
              <a:t>Swelling to one leg with pain (blood clot)</a:t>
            </a:r>
          </a:p>
          <a:p>
            <a:pPr lvl="2"/>
            <a:endParaRPr lang="en-US" sz="2400" dirty="0"/>
          </a:p>
          <a:p>
            <a:r>
              <a:rPr lang="en-US" sz="2400" b="1" dirty="0"/>
              <a:t>Look </a:t>
            </a:r>
            <a:r>
              <a:rPr lang="en-US" sz="2400" dirty="0"/>
              <a:t>at the skin</a:t>
            </a:r>
            <a:endParaRPr lang="en-US" sz="2400" b="1" dirty="0"/>
          </a:p>
          <a:p>
            <a:pPr lvl="1"/>
            <a:r>
              <a:rPr lang="en-US" dirty="0"/>
              <a:t>Bites (allergic reaction)</a:t>
            </a:r>
          </a:p>
          <a:p>
            <a:pPr lvl="1"/>
            <a:r>
              <a:rPr lang="en-US" dirty="0"/>
              <a:t>Rashes (allergic reaction or systemic infection)</a:t>
            </a:r>
          </a:p>
          <a:p>
            <a:pPr lvl="2"/>
            <a:r>
              <a:rPr lang="en-US" sz="2400" dirty="0"/>
              <a:t>Hives</a:t>
            </a:r>
          </a:p>
          <a:p>
            <a:pPr lvl="1"/>
            <a:r>
              <a:rPr lang="en-US" i="1" dirty="0"/>
              <a:t>Pallor</a:t>
            </a:r>
            <a:r>
              <a:rPr lang="en-US" dirty="0"/>
              <a:t> (</a:t>
            </a:r>
            <a:r>
              <a:rPr lang="en-US" dirty="0" err="1"/>
              <a:t>anaemia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Burns that wrap around torso </a:t>
            </a:r>
          </a:p>
          <a:p>
            <a:pPr lvl="2"/>
            <a:r>
              <a:rPr lang="en-US" sz="2400" dirty="0"/>
              <a:t>Can restrict chest wall expansion</a:t>
            </a:r>
          </a:p>
          <a:p>
            <a:pPr lvl="2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392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Listen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to breath sounds</a:t>
            </a:r>
          </a:p>
          <a:p>
            <a:pPr marL="457200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2400" i="1" dirty="0">
                <a:latin typeface="Calibri" charset="0"/>
                <a:ea typeface="Calibri" charset="0"/>
                <a:cs typeface="Calibri" charset="0"/>
                <a:sym typeface="Lato"/>
              </a:rPr>
              <a:t>Stridor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</a:p>
          <a:p>
            <a:pPr marL="914400" lvl="1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Partial upper airway obstruction-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  <a:sym typeface="Lato"/>
              </a:rPr>
              <a:t>Foreign body 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  <a:sym typeface="Lato"/>
              </a:rPr>
              <a:t>Swelling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  <a:sym typeface="Lato"/>
              </a:rPr>
              <a:t>Trauma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Font typeface="Lato"/>
              <a:buChar char="•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  <a:sym typeface="Lato"/>
              </a:rPr>
              <a:t>Infection</a:t>
            </a:r>
          </a:p>
          <a:p>
            <a:pPr marL="457200" lvl="0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24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Decreased breath sounds </a:t>
            </a:r>
          </a:p>
          <a:p>
            <a:pPr marL="914400" lvl="1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20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Something preventing air from entering the lung 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Pneumothorax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800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Haemothorax</a:t>
            </a:r>
            <a:endParaRPr lang="en-US" sz="1800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Fluid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Foreign body</a:t>
            </a:r>
          </a:p>
          <a:p>
            <a:pPr marL="1371600"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Lato"/>
            </a:pP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Infection inside the lungs or </a:t>
            </a:r>
            <a:r>
              <a:rPr lang="en-US" sz="1800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tumour</a:t>
            </a:r>
            <a:r>
              <a:rPr lang="en-US" sz="1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054" y="1825625"/>
            <a:ext cx="136091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3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Listen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to breath sounds</a:t>
            </a:r>
          </a:p>
          <a:p>
            <a:pPr lvl="1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Wheezing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Lower airway obstruction</a:t>
            </a:r>
          </a:p>
          <a:p>
            <a:pPr lvl="3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Asthma</a:t>
            </a:r>
          </a:p>
          <a:p>
            <a:pPr lvl="3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Allergic reaction</a:t>
            </a:r>
          </a:p>
          <a:p>
            <a:pPr lvl="3"/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Tumour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3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Foreign object</a:t>
            </a:r>
          </a:p>
          <a:p>
            <a:pPr lvl="1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Crackles </a:t>
            </a:r>
          </a:p>
          <a:p>
            <a:pPr lvl="2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Fluid build-up in the airways of the lungs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4611" y="5610169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2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Try to listen to breath sounds often so you can know what is normal and what is not!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054" y="1825625"/>
            <a:ext cx="136091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9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Listen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to heart sounds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Abnormal heart rhythms can cause the heart to pump blood poorly</a:t>
            </a:r>
          </a:p>
          <a:p>
            <a:pPr lvl="2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Poor perfusion</a:t>
            </a:r>
          </a:p>
          <a:p>
            <a:pPr lvl="1"/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Heart murmurs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with difficulty breathing </a:t>
            </a: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Heart valve disease or injury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Muffled or distant heart sounds with low blood pressure, fast heart rate and distended neck veins suggests pericardial tamponade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889" y="365125"/>
            <a:ext cx="136091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3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Feel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chest wall (ribs)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Deformities or abnormal movements suggests rib fractures</a:t>
            </a:r>
          </a:p>
          <a:p>
            <a:pPr lvl="1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Crepitus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suggests underlying fracture or pneumothorax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Unequal chest expansion</a:t>
            </a:r>
          </a:p>
          <a:p>
            <a:pPr lvl="2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Pneumothorax,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haemothorax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flail chest</a:t>
            </a:r>
          </a:p>
          <a:p>
            <a:pPr lvl="2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Percuss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chest wall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Hollow sounds (</a:t>
            </a:r>
            <a:r>
              <a:rPr lang="en-US" i="1" dirty="0" err="1">
                <a:latin typeface="Calibri" charset="0"/>
                <a:ea typeface="Calibri" charset="0"/>
                <a:cs typeface="Calibri" charset="0"/>
              </a:rPr>
              <a:t>hyperresonance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 </a:t>
            </a:r>
          </a:p>
          <a:p>
            <a:pPr lvl="2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Pneumothorax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Dull sounds	</a:t>
            </a:r>
          </a:p>
          <a:p>
            <a:pPr lvl="2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Fluid or blood </a:t>
            </a:r>
          </a:p>
        </p:txBody>
      </p:sp>
    </p:spTree>
    <p:extLst>
      <p:ext uri="{BB962C8B-B14F-4D97-AF65-F5344CB8AC3E}">
        <p14:creationId xmlns:p14="http://schemas.microsoft.com/office/powerpoint/2010/main" val="1628696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19447" cy="4351338"/>
          </a:xfrm>
        </p:spPr>
        <p:txBody>
          <a:bodyPr>
            <a:normAutofit/>
          </a:bodyPr>
          <a:lstStyle/>
          <a:p>
            <a:pPr marL="0" lvl="0" indent="-6985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57894"/>
              <a:buNone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Economica"/>
              </a:rPr>
              <a:t>Using the workbook section above, List 3 signs you should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  <a:sym typeface="Economica"/>
              </a:rPr>
              <a:t>LOOK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  <a:sym typeface="Economica"/>
              </a:rPr>
              <a:t> for in a patient with difficulty in breathing: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1.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2. 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3.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5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9919447" cy="4760539"/>
          </a:xfrm>
        </p:spPr>
        <p:txBody>
          <a:bodyPr>
            <a:noAutofit/>
          </a:bodyPr>
          <a:lstStyle/>
          <a:p>
            <a:pPr marL="0" lvl="0" indent="-69850">
              <a:lnSpc>
                <a:spcPct val="17999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57894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List 4 things you should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Economica"/>
              </a:rPr>
              <a:t>LISTEN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 for in a patient with difficulty in breathing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: </a:t>
            </a:r>
          </a:p>
          <a:p>
            <a:pPr marL="0" lvl="0" indent="-69850">
              <a:lnSpc>
                <a:spcPct val="17999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57894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1.</a:t>
            </a:r>
          </a:p>
          <a:p>
            <a:pPr marL="0" lvl="0" indent="-69850">
              <a:lnSpc>
                <a:spcPct val="17999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57894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2.</a:t>
            </a:r>
          </a:p>
          <a:p>
            <a:pPr marL="0" lvl="0" indent="-69850">
              <a:lnSpc>
                <a:spcPct val="17999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57894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3.</a:t>
            </a:r>
          </a:p>
          <a:p>
            <a:pPr marL="0" lvl="0" indent="-69850">
              <a:lnSpc>
                <a:spcPct val="17999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57894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List 3 things you should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Economica"/>
              </a:rPr>
              <a:t>FEEL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Economica"/>
              </a:rPr>
              <a:t> the chest wall for in a patient with difficulty in breathing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: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1.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2.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3.</a:t>
            </a: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-6985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57894"/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5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ABCDE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EMEMBER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…………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Always start with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the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ABCDE Approach AND treat life-threatening conditions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Then take a </a:t>
            </a:r>
            <a:r>
              <a:rPr lang="en-US" u="sng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SAMPLE history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Then do a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  <a:r>
              <a:rPr lang="en-US" u="sng" dirty="0">
                <a:latin typeface="Calibri" charset="0"/>
                <a:ea typeface="Calibri" charset="0"/>
                <a:cs typeface="Calibri" charset="0"/>
                <a:sym typeface="Lato"/>
              </a:rPr>
              <a:t>Secondary Exam </a:t>
            </a:r>
            <a:r>
              <a:rPr lang="en-US" u="sng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  <a:r>
              <a:rPr lang="en-US" sz="3200" u="sng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16171" y="0"/>
            <a:ext cx="155448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4175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65425"/>
            <a:ext cx="5853953" cy="1325563"/>
          </a:xfrm>
        </p:spPr>
        <p:txBody>
          <a:bodyPr/>
          <a:lstStyle/>
          <a:p>
            <a:r>
              <a:rPr lang="en-US" dirty="0"/>
              <a:t>Possible Causes of Difficulty in Breathing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24" y="2565054"/>
            <a:ext cx="1820895" cy="17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658" y="365125"/>
            <a:ext cx="9489141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AIRWAY</a:t>
            </a:r>
            <a:r>
              <a:rPr lang="en-US" dirty="0"/>
              <a:t> 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Foreign body obstruction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 difficulty breathing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Visible secretions, vomit or foreign body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Abnormal sounds from the airway 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stridor,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snoring,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gurglig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Coughing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Drooling</a:t>
            </a:r>
          </a:p>
          <a:p>
            <a:pPr lvl="1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/>
              <a:t>Severe allergic reaction</a:t>
            </a:r>
          </a:p>
          <a:p>
            <a:pPr lvl="1"/>
            <a:r>
              <a:rPr lang="en-US" dirty="0"/>
              <a:t>Swelling of lips, tongue and mouth</a:t>
            </a:r>
          </a:p>
          <a:p>
            <a:pPr lvl="1"/>
            <a:r>
              <a:rPr lang="en-US" dirty="0"/>
              <a:t>Stridor and/or wheezing</a:t>
            </a:r>
          </a:p>
          <a:p>
            <a:pPr lvl="1"/>
            <a:r>
              <a:rPr lang="en-US" dirty="0"/>
              <a:t>Rash or hives</a:t>
            </a:r>
          </a:p>
          <a:p>
            <a:pPr lvl="1"/>
            <a:r>
              <a:rPr lang="en-US" dirty="0"/>
              <a:t>May have tachycardia and hypotension </a:t>
            </a:r>
          </a:p>
          <a:p>
            <a:pPr lvl="1"/>
            <a:r>
              <a:rPr lang="en-US" dirty="0"/>
              <a:t>Exposure to known allergen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58" y="545306"/>
            <a:ext cx="101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4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714" y="365125"/>
            <a:ext cx="9441086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AIRWAY</a:t>
            </a:r>
            <a:r>
              <a:rPr lang="en-US" dirty="0"/>
              <a:t> 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Airway swelling (inflammation or infection)</a:t>
            </a:r>
          </a:p>
          <a:p>
            <a:pPr lvl="1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Stridor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Hoarse voice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Drooling or difficulty swallowing (indicates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severe swelling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Unable to lie down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May have fever (with infection)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58" y="545306"/>
            <a:ext cx="101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3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714" y="365125"/>
            <a:ext cx="9441086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AIRWAY</a:t>
            </a:r>
            <a:r>
              <a:rPr lang="en-US" dirty="0"/>
              <a:t> 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Airway burns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exposure to chemical or fire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Facial burns (singed facial hair)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Stridor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Change in voice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58" y="545306"/>
            <a:ext cx="101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74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22" y="365125"/>
            <a:ext cx="9701977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LUNG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Pneumonia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Fever and cough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Gradually increasing work of breathing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Worsening pain with breathing (pleuritic)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Abnormal lung exam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(LISTEN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crackles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2" y="564357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4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22" y="365125"/>
            <a:ext cx="9701977" cy="1325563"/>
          </a:xfrm>
        </p:spPr>
        <p:txBody>
          <a:bodyPr/>
          <a:lstStyle/>
          <a:p>
            <a:r>
              <a:rPr lang="en-US"/>
              <a:t>Key </a:t>
            </a:r>
            <a:r>
              <a:rPr lang="en-US" u="sng"/>
              <a:t>LUNG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Asthma/ COPD</a:t>
            </a:r>
          </a:p>
          <a:p>
            <a:pPr lvl="1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Wheezing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Cough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Accessory muscle use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Tripod position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May have history of smoking or allergies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4188" y="5289551"/>
            <a:ext cx="450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Tripod position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2" y="564357"/>
            <a:ext cx="977900" cy="927100"/>
          </a:xfrm>
          <a:prstGeom prst="rect">
            <a:avLst/>
          </a:prstGeom>
        </p:spPr>
      </p:pic>
      <p:pic>
        <p:nvPicPr>
          <p:cNvPr id="8" name="Picture 7" descr="Tripo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82" y="1593709"/>
            <a:ext cx="4690036" cy="35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088" y="5415738"/>
            <a:ext cx="1531399" cy="1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22" y="365125"/>
            <a:ext cx="9701977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LUNG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Pneumothorax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Decreased breath sounds on one side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Sudden onset</a:t>
            </a:r>
          </a:p>
          <a:p>
            <a:pPr lvl="1"/>
            <a:r>
              <a:rPr lang="en-US" i="1" dirty="0" err="1">
                <a:latin typeface="Calibri" charset="0"/>
                <a:ea typeface="Calibri" charset="0"/>
                <a:cs typeface="Calibri" charset="0"/>
              </a:rPr>
              <a:t>Hyperresonance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with percussion on affected side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Pain worse with breathing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May have history of trauma or evidence of rib fracture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Hypotension, distended neck veins and decreased breath sounds on one side indicate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tension pneumothorax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1835" y="5415738"/>
            <a:ext cx="6167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untreated pneumothorax can develop into a tension pneumothorax!</a:t>
            </a:r>
          </a:p>
          <a:p>
            <a:pPr algn="ctr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22" y="564357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3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22" y="365125"/>
            <a:ext cx="9701977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LUNG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Haemothorax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Decreased breath sounds on affected side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Dull sounds with percussion 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May have history of trauma, cancer or tuberculosis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May have symptoms of shock if large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haemothorax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2" y="564357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22" y="365125"/>
            <a:ext cx="9701977" cy="1325563"/>
          </a:xfrm>
        </p:spPr>
        <p:txBody>
          <a:bodyPr/>
          <a:lstStyle/>
          <a:p>
            <a:r>
              <a:rPr lang="en-US"/>
              <a:t>Key </a:t>
            </a:r>
            <a:r>
              <a:rPr lang="en-US" u="sng"/>
              <a:t>LUNG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Pleural effusion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Decreased breath sounds on one or both sides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Dull sounds with percussion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May have history of cancer, tuberculosis, heart disease or kidney disease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 or chronic difficulty breathing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2" y="564357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1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22" y="365125"/>
            <a:ext cx="9701977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LUNG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 chest syndrome (sickle cell patients)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sickle cell disease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Chest pain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Fever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Hypoxia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2" y="564357"/>
            <a:ext cx="977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981450"/>
            <a:ext cx="8382000" cy="22097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200" u="sng" dirty="0"/>
              <a:t>Breathing: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Signs/ symptoms of tension pneumothorax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Absent breath sounds on one side with hypotension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Distended neck veins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Tracheal shifting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Listen</a:t>
            </a:r>
            <a:r>
              <a:rPr lang="en-US" sz="2200" dirty="0"/>
              <a:t>: </a:t>
            </a:r>
            <a:r>
              <a:rPr lang="en-US" sz="2200" i="1" dirty="0"/>
              <a:t>wheezing</a:t>
            </a:r>
            <a:r>
              <a:rPr lang="en-US" sz="2200" dirty="0"/>
              <a:t> may indicate asthma or allergic reaction</a:t>
            </a:r>
          </a:p>
          <a:p>
            <a:pPr lvl="2"/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53542" y="1978025"/>
            <a:ext cx="8534400" cy="200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200" u="sng" dirty="0"/>
              <a:t>Airway: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Swelling (allergic reaction)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Choking (foreign body obstruction)</a:t>
            </a:r>
          </a:p>
          <a:p>
            <a:pPr>
              <a:spcBef>
                <a:spcPts val="0"/>
              </a:spcBef>
            </a:pPr>
            <a:r>
              <a:rPr lang="en-US" sz="2200" b="1" dirty="0"/>
              <a:t>Listen</a:t>
            </a:r>
            <a:r>
              <a:rPr lang="en-US" sz="2200" dirty="0"/>
              <a:t> for </a:t>
            </a:r>
            <a:r>
              <a:rPr lang="en-US" sz="2200" i="1" dirty="0"/>
              <a:t>stridor</a:t>
            </a:r>
            <a:r>
              <a:rPr lang="en-US" sz="2200" dirty="0"/>
              <a:t> (serious airway narrowing)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5989"/>
            <a:ext cx="977900" cy="9271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16100" y="365125"/>
            <a:ext cx="9537699" cy="1325563"/>
          </a:xfrm>
        </p:spPr>
        <p:txBody>
          <a:bodyPr/>
          <a:lstStyle/>
          <a:p>
            <a:r>
              <a:rPr lang="en-US" dirty="0"/>
              <a:t>Key Elements in the </a:t>
            </a:r>
            <a:r>
              <a:rPr lang="en-US"/>
              <a:t>ABCDE Approach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17876"/>
            <a:ext cx="1865077" cy="994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99" y="3981450"/>
            <a:ext cx="1899278" cy="10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5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448" y="348500"/>
            <a:ext cx="9607352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CARDIAC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Heart attack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Chest pressure, tightness or crushing feeling in the chest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Diaphoresis and mottled skin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Nausea or vomiting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Signs of heart failure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smoking, cardiac disease, hypertension, diabetes, high cholesterol, family history of heart problems 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4" y="365124"/>
            <a:ext cx="1177874" cy="11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6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448" y="365125"/>
            <a:ext cx="9607351" cy="1325563"/>
          </a:xfrm>
        </p:spPr>
        <p:txBody>
          <a:bodyPr/>
          <a:lstStyle/>
          <a:p>
            <a:r>
              <a:rPr lang="en-US"/>
              <a:t>Key </a:t>
            </a:r>
            <a:r>
              <a:rPr lang="en-US" u="sng"/>
              <a:t>CARDIAC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Heart failure</a:t>
            </a:r>
          </a:p>
          <a:p>
            <a:pPr lvl="1"/>
            <a:r>
              <a:rPr lang="en-US" dirty="0"/>
              <a:t>Difficulty in breathing with exertion</a:t>
            </a:r>
          </a:p>
          <a:p>
            <a:pPr lvl="1"/>
            <a:r>
              <a:rPr lang="en-US" dirty="0"/>
              <a:t>Difficulty in breathing when lying flat</a:t>
            </a:r>
          </a:p>
          <a:p>
            <a:pPr lvl="1"/>
            <a:r>
              <a:rPr lang="en-US" dirty="0"/>
              <a:t>Swelling to both legs</a:t>
            </a:r>
          </a:p>
          <a:p>
            <a:pPr lvl="1"/>
            <a:r>
              <a:rPr lang="en-US" dirty="0"/>
              <a:t>Distended neck veins</a:t>
            </a:r>
          </a:p>
          <a:p>
            <a:pPr lvl="1"/>
            <a:r>
              <a:rPr lang="en-US" i="1" dirty="0"/>
              <a:t>Crackles</a:t>
            </a:r>
            <a:r>
              <a:rPr lang="en-US" dirty="0"/>
              <a:t> may be heard in the lungs</a:t>
            </a:r>
          </a:p>
          <a:p>
            <a:pPr lvl="1"/>
            <a:r>
              <a:rPr lang="en-US" dirty="0"/>
              <a:t>May have chest pain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4" y="365124"/>
            <a:ext cx="1177874" cy="11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70" y="365125"/>
            <a:ext cx="9741130" cy="1325563"/>
          </a:xfrm>
        </p:spPr>
        <p:txBody>
          <a:bodyPr/>
          <a:lstStyle/>
          <a:p>
            <a:r>
              <a:rPr lang="en-US"/>
              <a:t>Key </a:t>
            </a:r>
            <a:r>
              <a:rPr lang="en-US" u="sng"/>
              <a:t>CARDIAC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Cardiac tamponade </a:t>
            </a:r>
          </a:p>
          <a:p>
            <a:pPr lvl="1"/>
            <a:r>
              <a:rPr lang="en-US" dirty="0"/>
              <a:t>Signs of poor perfusion (shock)</a:t>
            </a:r>
          </a:p>
          <a:p>
            <a:pPr lvl="2"/>
            <a:r>
              <a:rPr lang="en-US" sz="2400" dirty="0"/>
              <a:t>Tachycardia, </a:t>
            </a:r>
            <a:r>
              <a:rPr lang="en-US" sz="2400" dirty="0" err="1"/>
              <a:t>tachyponea</a:t>
            </a:r>
            <a:r>
              <a:rPr lang="en-US" sz="2400" dirty="0"/>
              <a:t>, hypotension, pale skin, cold extremities, capillary refill greater than 3 seconds</a:t>
            </a:r>
          </a:p>
          <a:p>
            <a:pPr lvl="1"/>
            <a:r>
              <a:rPr lang="en-US" dirty="0"/>
              <a:t>Distended neck veins</a:t>
            </a:r>
          </a:p>
          <a:p>
            <a:pPr lvl="1"/>
            <a:r>
              <a:rPr lang="en-US" dirty="0"/>
              <a:t>Muffled heart sounds</a:t>
            </a:r>
          </a:p>
          <a:p>
            <a:pPr lvl="1"/>
            <a:r>
              <a:rPr lang="en-US" dirty="0"/>
              <a:t>May have dizziness, confusion or altered mental status</a:t>
            </a:r>
          </a:p>
          <a:p>
            <a:pPr lvl="1"/>
            <a:r>
              <a:rPr lang="en-US" dirty="0"/>
              <a:t>May have history of tuberculosis, trauma, cancer, kidney failure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4" y="365124"/>
            <a:ext cx="1177874" cy="11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6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832" y="365125"/>
            <a:ext cx="9525967" cy="1325563"/>
          </a:xfrm>
        </p:spPr>
        <p:txBody>
          <a:bodyPr/>
          <a:lstStyle/>
          <a:p>
            <a:r>
              <a:rPr lang="en-US"/>
              <a:t>Key </a:t>
            </a:r>
            <a:r>
              <a:rPr lang="en-US" u="sng"/>
              <a:t>SYSTEMIC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Anemia</a:t>
            </a:r>
          </a:p>
          <a:p>
            <a:pPr lvl="1"/>
            <a:r>
              <a:rPr lang="en-US" dirty="0"/>
              <a:t>Pale skin and inner lower eyelids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 err="1"/>
              <a:t>Tachypnoea</a:t>
            </a:r>
            <a:endParaRPr lang="en-US" dirty="0"/>
          </a:p>
          <a:p>
            <a:pPr lvl="1"/>
            <a:r>
              <a:rPr lang="en-US" dirty="0"/>
              <a:t>History of </a:t>
            </a:r>
            <a:r>
              <a:rPr lang="en-US" dirty="0" err="1"/>
              <a:t>haemorrhage</a:t>
            </a:r>
            <a:r>
              <a:rPr lang="en-US" dirty="0"/>
              <a:t>, malnourishment, cancer, pregnancy, infections (tuberculosis or malaria), renal failure</a:t>
            </a:r>
          </a:p>
          <a:p>
            <a:r>
              <a:rPr lang="en-US" dirty="0"/>
              <a:t>Opioid overdose</a:t>
            </a:r>
          </a:p>
          <a:p>
            <a:pPr lvl="1"/>
            <a:r>
              <a:rPr lang="en-US" dirty="0"/>
              <a:t>Clinical or recreational opioid use </a:t>
            </a:r>
          </a:p>
          <a:p>
            <a:pPr lvl="1"/>
            <a:r>
              <a:rPr lang="en-US" dirty="0"/>
              <a:t>Altered mental status</a:t>
            </a:r>
          </a:p>
          <a:p>
            <a:pPr lvl="1"/>
            <a:r>
              <a:rPr lang="en-US" dirty="0"/>
              <a:t>Change in pupil size</a:t>
            </a:r>
          </a:p>
          <a:p>
            <a:pPr lvl="1"/>
            <a:r>
              <a:rPr lang="en-US" dirty="0"/>
              <a:t>Slow, shallow breathing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5" y="365125"/>
            <a:ext cx="1082458" cy="10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8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833" y="365125"/>
            <a:ext cx="9525966" cy="1325563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u="sng" dirty="0"/>
              <a:t>SYSTEMIC </a:t>
            </a:r>
            <a:r>
              <a:rPr lang="en-US" dirty="0"/>
              <a:t>causes of DIB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Diabetic Ketoacidosis (DKA)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diabetes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Rapid or deep and slow breathing 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Kussmaul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breathing)</a:t>
            </a:r>
          </a:p>
          <a:p>
            <a:pPr lvl="1"/>
            <a:r>
              <a:rPr lang="en-US" dirty="0"/>
              <a:t>Frequent urination</a:t>
            </a:r>
          </a:p>
          <a:p>
            <a:pPr lvl="1"/>
            <a:r>
              <a:rPr lang="en-US" dirty="0"/>
              <a:t>Sweet smell to breath</a:t>
            </a:r>
          </a:p>
          <a:p>
            <a:pPr lvl="1"/>
            <a:r>
              <a:rPr lang="en-US" dirty="0"/>
              <a:t>High glucose in blood or urine</a:t>
            </a:r>
          </a:p>
          <a:p>
            <a:pPr lvl="1"/>
            <a:r>
              <a:rPr lang="en-US" dirty="0"/>
              <a:t>Dehydrated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5" y="365125"/>
            <a:ext cx="1082458" cy="10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2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3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68940" y="2177536"/>
          <a:ext cx="11637311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History and Physical Findings: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Likely Cause: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 20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yr</a:t>
                      </a:r>
                      <a:r>
                        <a:rPr lang="en-US" b="1" baseline="0" dirty="0"/>
                        <a:t> male presents with difficulty breathing, wheeze and:</a:t>
                      </a:r>
                    </a:p>
                    <a:p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Swelling of lips, tongue and mouth</a:t>
                      </a:r>
                    </a:p>
                    <a:p>
                      <a:r>
                        <a:rPr lang="en-US" baseline="0" dirty="0"/>
                        <a:t>Rach or hives (patches of pale or red, itchy, warm, swollen skin)</a:t>
                      </a:r>
                    </a:p>
                    <a:p>
                      <a:r>
                        <a:rPr lang="en-US" baseline="0" dirty="0"/>
                        <a:t>Tachycardia and hypotension</a:t>
                      </a:r>
                    </a:p>
                    <a:p>
                      <a:r>
                        <a:rPr lang="en-US" baseline="0" dirty="0"/>
                        <a:t>History of allergies</a:t>
                      </a:r>
                    </a:p>
                    <a:p>
                      <a:r>
                        <a:rPr lang="en-US" baseline="0" dirty="0"/>
                        <a:t>Exposure to known allergen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 50 </a:t>
                      </a:r>
                      <a:r>
                        <a:rPr lang="en-US" b="1" dirty="0" err="1"/>
                        <a:t>yr</a:t>
                      </a:r>
                      <a:r>
                        <a:rPr lang="en-US" b="1" baseline="0" dirty="0"/>
                        <a:t> woman presents with difficulty breathing, signs of poor </a:t>
                      </a:r>
                      <a:r>
                        <a:rPr lang="en-US" b="1" baseline="0" dirty="0" err="1"/>
                        <a:t>persusion</a:t>
                      </a:r>
                      <a:r>
                        <a:rPr lang="en-US" b="1" baseline="0" dirty="0"/>
                        <a:t> (tachycardia, </a:t>
                      </a:r>
                      <a:r>
                        <a:rPr lang="en-US" b="1" baseline="0" dirty="0" err="1"/>
                        <a:t>tachypnoea</a:t>
                      </a:r>
                      <a:r>
                        <a:rPr lang="en-US" b="1" baseline="0" dirty="0"/>
                        <a:t>, </a:t>
                      </a:r>
                      <a:r>
                        <a:rPr lang="en-US" b="1" baseline="0" dirty="0" err="1"/>
                        <a:t>hypotesion</a:t>
                      </a:r>
                      <a:r>
                        <a:rPr lang="en-US" b="1" baseline="0" dirty="0"/>
                        <a:t>, pale skin, cold extremities, capillary refill greater than 3 seconds) and: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Distended neck veins</a:t>
                      </a:r>
                    </a:p>
                    <a:p>
                      <a:r>
                        <a:rPr lang="en-US" dirty="0"/>
                        <a:t>Muffled heart sounds</a:t>
                      </a:r>
                    </a:p>
                    <a:p>
                      <a:r>
                        <a:rPr lang="en-US" dirty="0"/>
                        <a:t>History of 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8199" y="1304752"/>
            <a:ext cx="93457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b="1" dirty="0">
                <a:latin typeface="Calibri" charset="0"/>
                <a:ea typeface="Calibri" charset="0"/>
                <a:cs typeface="Calibri" charset="0"/>
                <a:sym typeface="Economica"/>
              </a:rPr>
              <a:t>Using the workbook section above, list the possible cause of Difficulty In Breathing next to the history &amp; physical findings below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Lato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2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4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9" y="4992752"/>
            <a:ext cx="1531399" cy="1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02643"/>
            <a:ext cx="5853953" cy="1325563"/>
          </a:xfrm>
        </p:spPr>
        <p:txBody>
          <a:bodyPr/>
          <a:lstStyle/>
          <a:p>
            <a:r>
              <a:rPr lang="en-US" dirty="0"/>
              <a:t>Management of Difficulty in Breathing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2987" y="5300700"/>
            <a:ext cx="99149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REMEMBER</a:t>
            </a:r>
            <a:r>
              <a:rPr lang="en-US" sz="26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treat ABCDE problems and life-threatening conditions first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2600" b="1" i="1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26" y="2102643"/>
            <a:ext cx="1820895" cy="17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89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0" y="3773552"/>
            <a:ext cx="1531399" cy="1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03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airway inflammation </a:t>
            </a:r>
            <a:r>
              <a:rPr lang="en-US" dirty="0"/>
              <a:t>or </a:t>
            </a:r>
            <a:r>
              <a:rPr lang="en-US" u="sng" dirty="0"/>
              <a:t>burns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Keep patient calm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 if it does not upset the patient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patient is alert without other injuries, seated upright may make the patient more comfortable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Consider early advanced airway management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Delays in intubation-&gt; worsening swelling-&gt; increased difficulty breathing -&gt; difficult intubation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Plan for rapid HANDOVER/TRANSFER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411" y="511829"/>
            <a:ext cx="2511482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2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8141"/>
            <a:ext cx="11084860" cy="47332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choking:</a:t>
            </a:r>
            <a:endParaRPr lang="en-US" sz="2400" u="sng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age-appropriate chest thrusts/abdominal thrusts/back blows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237" y="2525748"/>
            <a:ext cx="3215023" cy="4332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11" y="2525748"/>
            <a:ext cx="3186740" cy="4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3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9" y="2813704"/>
            <a:ext cx="4252964" cy="3521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62" y="2552301"/>
            <a:ext cx="4304065" cy="404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8141"/>
            <a:ext cx="11084860" cy="47332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choking </a:t>
            </a:r>
            <a:r>
              <a:rPr lang="en-US" dirty="0"/>
              <a:t>in infants</a:t>
            </a:r>
            <a:r>
              <a:rPr lang="en-US" u="sng" dirty="0"/>
              <a:t>:</a:t>
            </a:r>
            <a:endParaRPr lang="en-US" sz="2400" u="sng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infants, alternate between 5 back blows and 5 chest thrusts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731152"/>
            <a:ext cx="8458200" cy="20859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Disability</a:t>
            </a:r>
            <a:r>
              <a:rPr lang="en-US" sz="2000" b="1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Check</a:t>
            </a:r>
            <a:r>
              <a:rPr lang="en-US" sz="2000" dirty="0"/>
              <a:t> level of consciousness with AVPU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Patients with decreased level of consciousness may not be able to protect their airways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Drugs/infection/injury can affect the part of the brain that controls breathing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Check </a:t>
            </a:r>
            <a:r>
              <a:rPr lang="en-US" sz="2000" dirty="0"/>
              <a:t>for paralyzing conditions that can affect breathing muscles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3996"/>
            <a:ext cx="8458200" cy="2128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u="sng" dirty="0"/>
              <a:t>Circulation: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Check capillary refill, heart rate, rate of breathing and blood pressure for signs of poor perfusion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Shock, heart attack, heart failure or severe infection can present with poor perfusion and difficulty in breathing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Check for leg swelling or lung </a:t>
            </a:r>
            <a:r>
              <a:rPr lang="en-US" sz="2000" i="1" dirty="0"/>
              <a:t>crackles</a:t>
            </a:r>
            <a:r>
              <a:rPr lang="en-US" sz="2000" dirty="0"/>
              <a:t> which may be signs of heart failure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0" y="5817134"/>
            <a:ext cx="8458200" cy="200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Exposure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Look</a:t>
            </a:r>
            <a:r>
              <a:rPr lang="en-US" sz="2000" dirty="0"/>
              <a:t> at chest wall movement 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Check </a:t>
            </a:r>
            <a:r>
              <a:rPr lang="en-US" sz="2000" dirty="0"/>
              <a:t>for penetrating trauma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63996"/>
            <a:ext cx="1896637" cy="984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2" y="3662040"/>
            <a:ext cx="1899276" cy="1034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9" y="5809141"/>
            <a:ext cx="1933477" cy="10097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65989"/>
            <a:ext cx="977900" cy="927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16100" y="365125"/>
            <a:ext cx="9537699" cy="1325563"/>
          </a:xfrm>
        </p:spPr>
        <p:txBody>
          <a:bodyPr/>
          <a:lstStyle/>
          <a:p>
            <a:r>
              <a:rPr lang="en-US" dirty="0"/>
              <a:t>Key Elements in the ABCDE Approach</a:t>
            </a:r>
          </a:p>
        </p:txBody>
      </p:sp>
    </p:spTree>
    <p:extLst>
      <p:ext uri="{BB962C8B-B14F-4D97-AF65-F5344CB8AC3E}">
        <p14:creationId xmlns:p14="http://schemas.microsoft.com/office/powerpoint/2010/main" val="87511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19" y="2914370"/>
            <a:ext cx="4395773" cy="312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8049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allergic reaction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 allergen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severe allergic reaction with difficulty breathing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Give intramuscular ADRENALINE without delay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Give OXYGEN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asthma/COPD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SALBUTAMOL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 if indicated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DIB from </a:t>
            </a:r>
            <a:r>
              <a:rPr lang="en-US" u="sng" dirty="0"/>
              <a:t>fever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ANTIBIOTICS as soon as possible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signs of poor perfusion, give IV FLUIDS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8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80495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heart attack: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ASPIRIN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With symptoms of shock or difficulty breathing give OXYGEN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patient has NITROGLYCERIN, assist them in taking 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chronic, severe </a:t>
            </a:r>
            <a:r>
              <a:rPr lang="en-US" u="sng" dirty="0" err="1"/>
              <a:t>anaemia</a:t>
            </a:r>
            <a:r>
              <a:rPr lang="en-US" u="sng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IV FLUIDS slowly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Listen </a:t>
            </a:r>
            <a:r>
              <a:rPr lang="en-US" sz="2400" dirty="0"/>
              <a:t>frequently</a:t>
            </a:r>
            <a:r>
              <a:rPr lang="en-US" sz="2400" b="1" dirty="0"/>
              <a:t> </a:t>
            </a:r>
            <a:r>
              <a:rPr lang="en-US" sz="2400" dirty="0"/>
              <a:t>for crackles in the lungs (fluid overload) 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Prepare for handover/transfer for possible BLOOD TRANSFUSION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diabetic ketoacidosis (DKA):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IV FLUIDS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Prepare for urgent transfer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5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8049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opioid overdose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Support breathing with a BAG-VALVE-MASK as needed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NALOXONE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large </a:t>
            </a:r>
            <a:r>
              <a:rPr lang="en-US" u="sng" dirty="0"/>
              <a:t>pleural effusion</a:t>
            </a:r>
            <a:r>
              <a:rPr lang="en-US" dirty="0"/>
              <a:t> or </a:t>
            </a:r>
            <a:r>
              <a:rPr lang="en-US" u="sng" dirty="0" err="1"/>
              <a:t>haemothorax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Arrange for urgent HANDOVER/TRANSFER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Patient requires CHEST TUBE or drain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910" y="365125"/>
            <a:ext cx="2915260" cy="32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2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4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34" y="2445872"/>
            <a:ext cx="1531399" cy="12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80226"/>
            <a:ext cx="10238117" cy="4841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trauma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tension pneumothorax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cardiac tamponade </a:t>
            </a:r>
            <a:r>
              <a:rPr lang="en-US" dirty="0"/>
              <a:t>give IV FLUIDS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tension pneumothorax </a:t>
            </a:r>
            <a:r>
              <a:rPr lang="en-US" dirty="0"/>
              <a:t>is suspected perform NEEDLE DECOMPRESSION as soon as possible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Prepare for rapid transfer for chest tube insertion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Treat sucking chest wounds with a 3-sided occlusive dressing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Prepare for rapid transfer for chest tube insertion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31" y="4364966"/>
            <a:ext cx="4182256" cy="22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39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8049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suspected </a:t>
            </a:r>
            <a:r>
              <a:rPr lang="en-US" u="sng" dirty="0"/>
              <a:t>acute chest syndrome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Give IV FLUIDS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May need HANDOVER/TRANSFER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96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374"/>
            <a:ext cx="10515600" cy="3899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DIB, coughing and you suspect choking</a:t>
            </a:r>
          </a:p>
          <a:p>
            <a:pPr marL="0" indent="0">
              <a:buNone/>
            </a:pPr>
            <a:r>
              <a:rPr lang="en-US" sz="2400" dirty="0"/>
              <a:t>1.</a:t>
            </a:r>
          </a:p>
          <a:p>
            <a:pPr marL="0" indent="0">
              <a:buNone/>
            </a:pPr>
            <a:r>
              <a:rPr lang="en-US" sz="2400" dirty="0"/>
              <a:t>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DIB, high fever, cough and you suspect serious infection</a:t>
            </a:r>
          </a:p>
          <a:p>
            <a:pPr marL="0" indent="0">
              <a:buNone/>
            </a:pPr>
            <a:r>
              <a:rPr lang="en-US" sz="2400" dirty="0"/>
              <a:t>1.</a:t>
            </a:r>
          </a:p>
          <a:p>
            <a:pPr marL="0" indent="0">
              <a:buNone/>
            </a:pPr>
            <a:r>
              <a:rPr lang="en-US" sz="2400" dirty="0"/>
              <a:t>2.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21356"/>
            <a:ext cx="813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  <a:sym typeface="Economica"/>
              </a:rPr>
              <a:t>Using the workbook section above, list what you would DO to manage a person who presents with: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0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374"/>
            <a:ext cx="10515600" cy="3899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DIB, hoarse voice and stridor on breathing in.  You suspect airway inflammation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</a:t>
            </a:r>
          </a:p>
          <a:p>
            <a:pPr marL="0" indent="0">
              <a:buNone/>
            </a:pPr>
            <a:r>
              <a:rPr lang="en-US" sz="2400" dirty="0"/>
              <a:t>2.</a:t>
            </a:r>
          </a:p>
          <a:p>
            <a:pPr marL="0" indent="0">
              <a:buNone/>
            </a:pPr>
            <a:r>
              <a:rPr lang="en-US" sz="2400" dirty="0"/>
              <a:t>3.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21356"/>
            <a:ext cx="813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  <a:sym typeface="Economica"/>
              </a:rPr>
              <a:t>Using the workbook section above, list what you would DO to manage a person who presents with: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2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6565" y="365125"/>
            <a:ext cx="2295600" cy="16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Special </a:t>
            </a:r>
            <a:r>
              <a:rPr lang="en-US" sz="3500" u="sng" dirty="0" err="1"/>
              <a:t>Paediatric</a:t>
            </a:r>
            <a:r>
              <a:rPr lang="en-US" sz="3500" dirty="0"/>
              <a:t> Considerations: </a:t>
            </a:r>
            <a:r>
              <a:rPr lang="en-US" sz="3500" dirty="0">
                <a:solidFill>
                  <a:srgbClr val="FF0000"/>
                </a:solidFill>
              </a:rPr>
              <a:t>Danger Signs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1923"/>
            <a:ext cx="10515600" cy="4145039"/>
          </a:xfrm>
        </p:spPr>
        <p:txBody>
          <a:bodyPr>
            <a:normAutofit/>
          </a:bodyPr>
          <a:lstStyle/>
          <a:p>
            <a:r>
              <a:rPr lang="en-US" dirty="0"/>
              <a:t>Signs of airway obstruction (unable to swallow, drooling, stridor) </a:t>
            </a:r>
          </a:p>
          <a:p>
            <a:r>
              <a:rPr lang="en-US" dirty="0"/>
              <a:t>Increased breathing effort</a:t>
            </a:r>
          </a:p>
          <a:p>
            <a:r>
              <a:rPr lang="en-US" dirty="0"/>
              <a:t>Cyanosis</a:t>
            </a:r>
          </a:p>
          <a:p>
            <a:r>
              <a:rPr lang="en-US" dirty="0"/>
              <a:t>Altered mental status</a:t>
            </a:r>
          </a:p>
          <a:p>
            <a:r>
              <a:rPr lang="en-US" dirty="0"/>
              <a:t>Poor feeding</a:t>
            </a:r>
          </a:p>
          <a:p>
            <a:r>
              <a:rPr lang="en-US" dirty="0"/>
              <a:t>Vomiting everything</a:t>
            </a:r>
          </a:p>
          <a:p>
            <a:r>
              <a:rPr lang="en-US" dirty="0"/>
              <a:t>Seizures/Convulsions</a:t>
            </a:r>
          </a:p>
          <a:p>
            <a:r>
              <a:rPr lang="en-US" dirty="0"/>
              <a:t>Low body temperature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246" y="2849667"/>
            <a:ext cx="3240333" cy="28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8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297656"/>
            <a:ext cx="1935874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Special </a:t>
            </a:r>
            <a:r>
              <a:rPr lang="en-US" sz="3500" u="sng" dirty="0" err="1"/>
              <a:t>Paediatric</a:t>
            </a:r>
            <a:r>
              <a:rPr lang="en-US" sz="3500" dirty="0"/>
              <a:t> Considerations: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Wheezing in children can be a viral infection or a foreign object</a:t>
            </a:r>
          </a:p>
          <a:p>
            <a:endParaRPr lang="en-US" dirty="0"/>
          </a:p>
          <a:p>
            <a:r>
              <a:rPr lang="en-US" dirty="0"/>
              <a:t>Stridor can be caused by airway swelling or a foreign object </a:t>
            </a:r>
          </a:p>
          <a:p>
            <a:endParaRPr lang="en-US" dirty="0"/>
          </a:p>
          <a:p>
            <a:r>
              <a:rPr lang="en-US" dirty="0"/>
              <a:t>Rapid breathing may be the only sign of pneumonia</a:t>
            </a:r>
          </a:p>
          <a:p>
            <a:endParaRPr lang="en-US" dirty="0"/>
          </a:p>
          <a:p>
            <a:r>
              <a:rPr lang="en-US" dirty="0"/>
              <a:t>Rapid breathing can indicate DKA as the first sign of diabetes in children </a:t>
            </a:r>
          </a:p>
        </p:txBody>
      </p:sp>
    </p:spTree>
    <p:extLst>
      <p:ext uri="{BB962C8B-B14F-4D97-AF65-F5344CB8AC3E}">
        <p14:creationId xmlns:p14="http://schemas.microsoft.com/office/powerpoint/2010/main" val="1268633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8897199" cy="481398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the workbook section above, list the </a:t>
            </a:r>
            <a:r>
              <a:rPr lang="en-US" dirty="0" err="1"/>
              <a:t>paediatric</a:t>
            </a:r>
            <a:r>
              <a:rPr lang="en-US" dirty="0"/>
              <a:t> danger signs: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65425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SAMPLE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350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811" y="4645101"/>
            <a:ext cx="2295600" cy="16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Disposition of the Patient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Monitoring</a:t>
            </a:r>
          </a:p>
          <a:p>
            <a:pPr lvl="1"/>
            <a:r>
              <a:rPr lang="en-US" dirty="0"/>
              <a:t>Inhaled medications such as salbutamol only last approximately 3 hours</a:t>
            </a:r>
          </a:p>
          <a:p>
            <a:pPr lvl="1"/>
            <a:r>
              <a:rPr lang="en-US" dirty="0"/>
              <a:t>A severe allergic reaction can return when adrenaline wears off</a:t>
            </a:r>
          </a:p>
          <a:p>
            <a:pPr lvl="1"/>
            <a:r>
              <a:rPr lang="en-US" dirty="0"/>
              <a:t>Naloxone only lasts </a:t>
            </a:r>
            <a:r>
              <a:rPr lang="en-US" u="sng" dirty="0"/>
              <a:t>about 1 hour</a:t>
            </a:r>
            <a:r>
              <a:rPr lang="en-US" dirty="0"/>
              <a:t> and may require repeat doses</a:t>
            </a:r>
            <a:endParaRPr lang="en-US" u="sng" dirty="0"/>
          </a:p>
          <a:p>
            <a:pPr lvl="2"/>
            <a:r>
              <a:rPr lang="en-US" dirty="0"/>
              <a:t>Most opioid medications last longer than this</a:t>
            </a:r>
          </a:p>
          <a:p>
            <a:pPr lvl="1"/>
            <a:r>
              <a:rPr lang="en-US" dirty="0"/>
              <a:t>Following submersion injuries, a person may develop breathing problems later 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9751" y="4882877"/>
            <a:ext cx="7458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Remember these patients need to be monitored closely!</a:t>
            </a:r>
          </a:p>
        </p:txBody>
      </p:sp>
    </p:spTree>
    <p:extLst>
      <p:ext uri="{BB962C8B-B14F-4D97-AF65-F5344CB8AC3E}">
        <p14:creationId xmlns:p14="http://schemas.microsoft.com/office/powerpoint/2010/main" val="17650481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leave a patient who might need definitive airway placement unmonitored during handover/transfer</a:t>
            </a:r>
          </a:p>
          <a:p>
            <a:endParaRPr lang="en-US" dirty="0"/>
          </a:p>
          <a:p>
            <a:r>
              <a:rPr lang="en-US" dirty="0"/>
              <a:t>Make transfer arrangements as early as possible for any patient who may require assisted ventilation </a:t>
            </a:r>
          </a:p>
        </p:txBody>
      </p:sp>
    </p:spTree>
    <p:extLst>
      <p:ext uri="{BB962C8B-B14F-4D97-AF65-F5344CB8AC3E}">
        <p14:creationId xmlns:p14="http://schemas.microsoft.com/office/powerpoint/2010/main" val="3656559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Perform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ABCDEs first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Treat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life-threatening conditions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Take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 SAMPLE history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Do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 extended physical examination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about causes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about considerations in children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about disposition and transport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76560" y="-211613"/>
            <a:ext cx="155448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56934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898775"/>
            <a:ext cx="10515600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5410" y="1207065"/>
            <a:ext cx="170688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633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898775"/>
            <a:ext cx="10515600" cy="1325563"/>
          </a:xfrm>
        </p:spPr>
        <p:txBody>
          <a:bodyPr/>
          <a:lstStyle/>
          <a:p>
            <a:r>
              <a:rPr lang="en-US" dirty="0"/>
              <a:t>Quick Cards</a:t>
            </a:r>
          </a:p>
        </p:txBody>
      </p:sp>
    </p:spTree>
    <p:extLst>
      <p:ext uri="{BB962C8B-B14F-4D97-AF65-F5344CB8AC3E}">
        <p14:creationId xmlns:p14="http://schemas.microsoft.com/office/powerpoint/2010/main" val="3645664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80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6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92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2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000"/>
            <a:ext cx="12192000" cy="48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483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80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952626"/>
            <a:ext cx="9639300" cy="4351338"/>
          </a:xfrm>
        </p:spPr>
        <p:txBody>
          <a:bodyPr/>
          <a:lstStyle/>
          <a:p>
            <a:r>
              <a:rPr lang="en-US" b="1" dirty="0"/>
              <a:t>ASK:</a:t>
            </a:r>
            <a:endParaRPr lang="en-US" dirty="0"/>
          </a:p>
          <a:p>
            <a:pPr lvl="1"/>
            <a:r>
              <a:rPr lang="en-US" dirty="0"/>
              <a:t>When did the symptoms start?</a:t>
            </a:r>
          </a:p>
          <a:p>
            <a:pPr lvl="1"/>
            <a:r>
              <a:rPr lang="en-US" dirty="0"/>
              <a:t>Was the onset sudden?</a:t>
            </a:r>
          </a:p>
          <a:p>
            <a:pPr lvl="1"/>
            <a:r>
              <a:rPr lang="en-US" dirty="0"/>
              <a:t>Do they come and go?</a:t>
            </a:r>
          </a:p>
          <a:p>
            <a:pPr lvl="1"/>
            <a:r>
              <a:rPr lang="en-US" dirty="0"/>
              <a:t>How long do they last?</a:t>
            </a:r>
          </a:p>
          <a:p>
            <a:pPr lvl="1"/>
            <a:r>
              <a:rPr lang="en-US" dirty="0"/>
              <a:t>Have they changed over time?</a:t>
            </a:r>
          </a:p>
          <a:p>
            <a:pPr lvl="1"/>
            <a:r>
              <a:rPr lang="en-US" dirty="0"/>
              <a:t>Any similar episodes? </a:t>
            </a:r>
          </a:p>
          <a:p>
            <a:pPr lvl="1"/>
            <a:r>
              <a:rPr lang="en-US" dirty="0" err="1"/>
              <a:t>ect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8200" y="0"/>
            <a:ext cx="3483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737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91487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SUDDEN </a:t>
            </a:r>
            <a:r>
              <a:rPr lang="en-US" sz="3600" dirty="0"/>
              <a:t>onset shortness of breath </a:t>
            </a:r>
            <a:r>
              <a:rPr lang="en-US" sz="3600" dirty="0">
                <a:solidFill>
                  <a:srgbClr val="FF0000"/>
                </a:solidFill>
              </a:rPr>
              <a:t>THINK: </a:t>
            </a:r>
            <a:endParaRPr lang="en-US" sz="2600" dirty="0"/>
          </a:p>
          <a:p>
            <a:pPr lvl="1"/>
            <a:r>
              <a:rPr lang="en-US" dirty="0"/>
              <a:t>Obstruction of the airway</a:t>
            </a:r>
          </a:p>
          <a:p>
            <a:pPr lvl="2"/>
            <a:r>
              <a:rPr lang="en-US" sz="2400" dirty="0"/>
              <a:t>Foreign body</a:t>
            </a:r>
          </a:p>
          <a:p>
            <a:pPr lvl="2"/>
            <a:r>
              <a:rPr lang="en-US" sz="2400" dirty="0"/>
              <a:t>Swelling of the airway</a:t>
            </a:r>
          </a:p>
          <a:p>
            <a:pPr lvl="2"/>
            <a:r>
              <a:rPr lang="en-US" sz="2400" dirty="0"/>
              <a:t>Trauma to the airway, lung, heart or chest wall</a:t>
            </a:r>
          </a:p>
          <a:p>
            <a:pPr lvl="2"/>
            <a:r>
              <a:rPr lang="en-US" sz="2400" dirty="0"/>
              <a:t>Toxic inhalation</a:t>
            </a:r>
          </a:p>
          <a:p>
            <a:pPr lvl="1"/>
            <a:r>
              <a:rPr lang="en-US" dirty="0"/>
              <a:t>Sudden heart problems</a:t>
            </a:r>
          </a:p>
          <a:p>
            <a:pPr lvl="2"/>
            <a:r>
              <a:rPr lang="en-US" sz="2400" dirty="0"/>
              <a:t>Heart attack</a:t>
            </a:r>
          </a:p>
          <a:p>
            <a:pPr lvl="2"/>
            <a:r>
              <a:rPr lang="en-US" sz="2400" dirty="0"/>
              <a:t>Abnormal rhythm</a:t>
            </a:r>
          </a:p>
          <a:p>
            <a:pPr lvl="2"/>
            <a:r>
              <a:rPr lang="en-US" sz="2400" dirty="0"/>
              <a:t>Valve problems</a:t>
            </a:r>
          </a:p>
          <a:p>
            <a:pPr lvl="1"/>
            <a:r>
              <a:rPr lang="en-US" dirty="0"/>
              <a:t>Rapid deep breathing</a:t>
            </a:r>
          </a:p>
          <a:p>
            <a:pPr lvl="2"/>
            <a:r>
              <a:rPr lang="en-US" sz="2400" dirty="0"/>
              <a:t>Poisoning</a:t>
            </a:r>
          </a:p>
          <a:p>
            <a:pPr lvl="2"/>
            <a:r>
              <a:rPr lang="en-US" sz="2400" dirty="0"/>
              <a:t>High acid levels (diabetic ketoacidosis)</a:t>
            </a:r>
          </a:p>
          <a:p>
            <a:pPr lvl="2"/>
            <a:r>
              <a:rPr lang="en-US" sz="2400" dirty="0"/>
              <a:t>Anxiety</a:t>
            </a:r>
            <a:r>
              <a:rPr lang="en-US" sz="2200" dirty="0"/>
              <a:t>	</a:t>
            </a:r>
          </a:p>
          <a:p>
            <a:pPr lvl="1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422" y="617341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BEC Template</Template>
  <TotalTime>100</TotalTime>
  <Words>7123</Words>
  <Application>Microsoft Office PowerPoint</Application>
  <PresentationFormat>Widescreen</PresentationFormat>
  <Paragraphs>1454</Paragraphs>
  <Slides>78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Economica</vt:lpstr>
      <vt:lpstr>Lato</vt:lpstr>
      <vt:lpstr>Mangal</vt:lpstr>
      <vt:lpstr>Office Theme</vt:lpstr>
      <vt:lpstr>Difficulty in Breathing</vt:lpstr>
      <vt:lpstr>Objectives</vt:lpstr>
      <vt:lpstr>Essential Skills</vt:lpstr>
      <vt:lpstr>The ABCDE Approach </vt:lpstr>
      <vt:lpstr>Key Elements in the ABCDE Approach </vt:lpstr>
      <vt:lpstr>Key Elements in the ABCDE Approach</vt:lpstr>
      <vt:lpstr>The SAMPLE History </vt:lpstr>
      <vt:lpstr>S: Signs and Symptoms</vt:lpstr>
      <vt:lpstr>PowerPoint Presentation</vt:lpstr>
      <vt:lpstr>PowerPoint Presentation</vt:lpstr>
      <vt:lpstr>S: Signs and Symptoms</vt:lpstr>
      <vt:lpstr>S: Signs and Symptoms</vt:lpstr>
      <vt:lpstr>S: Signs and Symptoms</vt:lpstr>
      <vt:lpstr>S: Signs and Symptoms</vt:lpstr>
      <vt:lpstr>S: Signs and Symptoms</vt:lpstr>
      <vt:lpstr>S: Signs and Symptoms</vt:lpstr>
      <vt:lpstr>A: Allergies</vt:lpstr>
      <vt:lpstr>M: Medications</vt:lpstr>
      <vt:lpstr>P: Past Medical History</vt:lpstr>
      <vt:lpstr>P: Past Medical History</vt:lpstr>
      <vt:lpstr>L: Last Oral Intake</vt:lpstr>
      <vt:lpstr>E: Events Surrounding Illness </vt:lpstr>
      <vt:lpstr>E: Events Surrounding Illness </vt:lpstr>
      <vt:lpstr>E: Events Surrounding Illness </vt:lpstr>
      <vt:lpstr>E: Events Surrounding Illness </vt:lpstr>
      <vt:lpstr>Workbook Question 1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Secondary Exam Findings</vt:lpstr>
      <vt:lpstr>Workbook Question 2 </vt:lpstr>
      <vt:lpstr>Workbook Question 2 </vt:lpstr>
      <vt:lpstr>Possible Causes of Difficulty in Breathing </vt:lpstr>
      <vt:lpstr>Key AIRWAY causes of DIB</vt:lpstr>
      <vt:lpstr>Key AIRWAY causes of DIB</vt:lpstr>
      <vt:lpstr>Key AIRWAY causes of DIB</vt:lpstr>
      <vt:lpstr>Key LUNG causes of DIB</vt:lpstr>
      <vt:lpstr>Key LUNG causes of DIB</vt:lpstr>
      <vt:lpstr>Key LUNG causes of DIB</vt:lpstr>
      <vt:lpstr>Key LUNG causes of DIB</vt:lpstr>
      <vt:lpstr>Key LUNG causes of DIB</vt:lpstr>
      <vt:lpstr>Key LUNG causes of DIB</vt:lpstr>
      <vt:lpstr>Key CARDIAC causes of DIB</vt:lpstr>
      <vt:lpstr>Key CARDIAC causes of DIB</vt:lpstr>
      <vt:lpstr>Key CARDIAC causes of DIB</vt:lpstr>
      <vt:lpstr>Key SYSTEMIC causes of DIB</vt:lpstr>
      <vt:lpstr>Key SYSTEMIC causes of DIB</vt:lpstr>
      <vt:lpstr>Workbook Question 3</vt:lpstr>
      <vt:lpstr>Management of Difficulty in Breathing 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Workbook Question 4</vt:lpstr>
      <vt:lpstr>Workbook Question 4</vt:lpstr>
      <vt:lpstr>Special Paediatric Considerations: Danger Signs  </vt:lpstr>
      <vt:lpstr>Special Paediatric Considerations:</vt:lpstr>
      <vt:lpstr>Workbook Question 5</vt:lpstr>
      <vt:lpstr>Disposition of the Patient</vt:lpstr>
      <vt:lpstr>Transport Considerations </vt:lpstr>
      <vt:lpstr>Remember</vt:lpstr>
      <vt:lpstr>Questions</vt:lpstr>
      <vt:lpstr>Quick Cards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 in Breathing</dc:title>
  <dc:creator>WHO</dc:creator>
  <cp:lastModifiedBy>DUFAYS, Helene</cp:lastModifiedBy>
  <cp:revision>13</cp:revision>
  <dcterms:created xsi:type="dcterms:W3CDTF">2018-09-21T23:51:02Z</dcterms:created>
  <dcterms:modified xsi:type="dcterms:W3CDTF">2019-05-31T08:51:09Z</dcterms:modified>
</cp:coreProperties>
</file>