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/>
    <p:restoredTop sz="73209"/>
  </p:normalViewPr>
  <p:slideViewPr>
    <p:cSldViewPr snapToGrid="0" snapToObjects="1">
      <p:cViewPr varScale="1">
        <p:scale>
          <a:sx n="81" d="100"/>
          <a:sy n="81" d="100"/>
        </p:scale>
        <p:origin x="11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65FFD-773E-E642-B6F5-5ECF98ABB436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5687C-71F7-244B-AD90-51E965F7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2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S</a:t>
            </a:r>
            <a:r>
              <a:rPr lang="en-US" dirty="0"/>
              <a:t>:</a:t>
            </a:r>
            <a:r>
              <a:rPr lang="en-US" baseline="0" dirty="0"/>
              <a:t> signs and symptoms, </a:t>
            </a:r>
            <a:r>
              <a:rPr lang="en-US" b="1" baseline="0" dirty="0"/>
              <a:t>A</a:t>
            </a:r>
            <a:r>
              <a:rPr lang="en-US" baseline="0" dirty="0"/>
              <a:t>: allergies M: medications </a:t>
            </a:r>
            <a:r>
              <a:rPr lang="en-US" b="1" baseline="0" dirty="0"/>
              <a:t>P: </a:t>
            </a:r>
            <a:r>
              <a:rPr lang="en-US" baseline="0" dirty="0"/>
              <a:t>past medical history  </a:t>
            </a:r>
            <a:r>
              <a:rPr lang="en-US" b="1" baseline="0" dirty="0"/>
              <a:t>L: </a:t>
            </a:r>
            <a:r>
              <a:rPr lang="en-US" baseline="0" dirty="0"/>
              <a:t>last oral intake </a:t>
            </a:r>
            <a:r>
              <a:rPr lang="en-US" b="1" baseline="0" dirty="0"/>
              <a:t>E: </a:t>
            </a:r>
            <a:r>
              <a:rPr lang="en-US" baseline="0" dirty="0"/>
              <a:t>events surrounding illness 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SAMPLE approach is a useful</a:t>
            </a:r>
            <a:r>
              <a:rPr lang="en-US" baseline="0" dirty="0"/>
              <a:t> way to remember the questions you need to ask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If the history identifies an ABCDE condition, </a:t>
            </a:r>
            <a:r>
              <a:rPr lang="en-US" b="1" u="sng" dirty="0">
                <a:latin typeface="Lato"/>
                <a:ea typeface="Lato"/>
                <a:cs typeface="Lato"/>
                <a:sym typeface="Lato"/>
              </a:rPr>
              <a:t>STOP AND RETURN IMMEDIATELY TO ABCDE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to manage it. 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When all elements of the ABCDE are assessed and life-threatening conditions treated, take a SAMPLE history.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5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Is there headache? </a:t>
            </a:r>
          </a:p>
          <a:p>
            <a:pPr marL="0" lvl="0" indent="-69850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Headache with AMS can indicate infection, tumor, or bleeding. </a:t>
            </a:r>
          </a:p>
          <a:p>
            <a:pPr marL="0" lvl="0" indent="-6985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-US" sz="1200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 there vomiting/</a:t>
            </a:r>
            <a:r>
              <a:rPr lang="en-US" sz="1200" b="1" i="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diarrhoea</a:t>
            </a:r>
            <a:r>
              <a:rPr lang="en-US" sz="1200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 </a:t>
            </a:r>
          </a:p>
          <a:p>
            <a:pPr marL="0" lvl="0" indent="-6985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Vomiting without diarrhoea can be a sign of increased pressure in the brain. </a:t>
            </a:r>
          </a:p>
          <a:p>
            <a:pPr marL="0" lvl="0" indent="-69850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Any source of dehydration, including vomiting and diarrhea, may cause AMS from poor perfusion.  Vomiting and diarrhoea can also cause </a:t>
            </a:r>
            <a:r>
              <a:rPr lang="en-US" sz="12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hypoglycaemia</a:t>
            </a:r>
            <a:r>
              <a:rPr lang="en-US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leading to AMS.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Has there been any dizziness or fainting?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This may be a sign of poor perfusion to the brain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7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did the symptoms start? Do they come and go? How long do they last? Have they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 over time?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onset of altered mental status may suggest infection,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bleeding or drugs/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toxic exposures.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more gradual onset (over weeks or months) may indicate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spaceoccupying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 in the brain, such as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slow bleeding in the brain.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mental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 that comes and goes with normal intervals between episodes may suggest other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causes, such as seizures/convulsions or psychiatric disease.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5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there been any recent fever?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person with altered mental status and fever may have an infection.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infections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present with altered mental status and fever.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small children and the elderly, any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serious infection, such as urine, lung, or blood infection can cause altered mental status.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consider prolonged outdoor exposure, poisonings, medications and drugs as these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present with fever as well.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high fever itself from any source may cause altered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status.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any weakness, clumsiness or difficulty walking?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in mental status with weakness or sensory loss in one area of the body, or problems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walking and balance, suggest that the altered mental status comes from a cause in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itself, such as a stroke 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neck pain or stiffness?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 that circulates around the brain also circulates around the spinal cord, meaning any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bleeding, inflammation or infection in the brain (meningitis, encephalitis) can also cause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neck pain and stiffness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9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 recent history of trauma or falls?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 in or around the brain can cause altered mental status some days after an injury.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chronic alcohol drinkers and the elderly are more prone to brain bleeding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may not remember falls.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Always consider slow bleeding around the brain as a cause,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several days after a fall, and consider unwitnessed trauma in a patient who is found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with no known cause.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Has there been any recent depression or changes in </a:t>
            </a:r>
            <a:r>
              <a:rPr lang="en-US" sz="1100" b="1" i="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behaviour</a:t>
            </a:r>
            <a:r>
              <a:rPr lang="en-US" sz="1100" b="1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-US" sz="1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Drug and alcohol use or psychiatric problems can present as AMS. Always consider the possibility of suicide attempt by poisoning</a:t>
            </a: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4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2545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anyone else from the same family or location have symptoms?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Gaseous poisoning, like carbon monoxide poisoning, can cause altered mental status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people. Carbon monoxide poisoning is usually seen in cold climates when people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indoor heating.</a:t>
            </a: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4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Any allergies or recent exposure to known allergen?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Severe allergic reactions and altered mental status may present with AMS due to:</a:t>
            </a:r>
          </a:p>
          <a:p>
            <a:pPr marL="45720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blood oxygen levels </a:t>
            </a:r>
          </a:p>
          <a:p>
            <a:pPr marL="457200" marR="0" lvl="0" indent="-1418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Poor blood circulation to the brain due to shock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Currently taking any medications?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Ask about new medications and changed doses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Collect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medication list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common medications can cause altered mental status as a side effect, including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for seizures/convulsions, pain and sleeping. Ask about new medications and changed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doses, and consider medication interactions. A medication list should be collected and can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clues for underlying disease (such as convulsions, liver disease, diabetes) if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cannot communicate. Opioid medications (such as morphine, pethidine and heroin)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cause altered mental status.</a:t>
            </a:r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8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History of diabetes?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any patient with diabetes and AMS: suspect low blood sugar caused by medications or diabetic crisi</a:t>
            </a: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s </a:t>
            </a: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Recent increase in urine output, increased thirst, fast or deep breathing suggests diabetic crisi</a:t>
            </a: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s (Diabetic Ketoacidosis– DKA)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9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heart disease?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attack can cause decreased blood flow and oxygen to the brain leading to confusion.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with heart disease are also at an increased risk of stroke.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stroke?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mental status in a patient with a history of stroke may suggest an additional stroke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bleeding in the brain. Be sure to ask people who know the patient about his or 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 mental and neurological status. Symptoms of old stroke may return with severe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illness of any kind.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 </a:t>
            </a:r>
            <a:endParaRPr lang="en-US" sz="2000" b="1" dirty="0"/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900" b="1" i="1" dirty="0">
                <a:latin typeface="Lato"/>
                <a:ea typeface="Lato"/>
                <a:cs typeface="Lato"/>
                <a:sym typeface="Lato"/>
              </a:rPr>
              <a:t>History of high blood pressure?</a:t>
            </a:r>
          </a:p>
          <a:p>
            <a:pPr marL="0" lvl="0" indent="0"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Increases the risk for bleeding in and around the brain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6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seizure/convulsion?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mental status in a patient with a history of seizures/convulsions may suggest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patient is having or recovering from a convulsion. If there is a history of epilepsy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(primary seizure/convulsion disorder), ask about regular medication and any recent dose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or missed doses. With a witnessed convulsion, ask about fall or head trauma.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ask if the convulsion was the same or different compared to prior. Remember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recovery of normal mental status after convulsions usually takes only a half hour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several hours at most, though patients may feel tired for longer. Longer altered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status suggests another cause.</a:t>
            </a:r>
          </a:p>
          <a:p>
            <a:pPr marL="0" indent="0">
              <a:lnSpc>
                <a:spcPct val="115000"/>
              </a:lnSpc>
              <a:buSzPct val="25000"/>
              <a:buNone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latin typeface="Lato"/>
                <a:ea typeface="Lato"/>
                <a:cs typeface="Lato"/>
                <a:sym typeface="Lato"/>
              </a:rPr>
              <a:t>History of pregnancy?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3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High blood pressure during pregnancy can lead to eclampsia (or seizures and high blood pressure) during pregnancy</a:t>
            </a:r>
          </a:p>
          <a:p>
            <a:pPr marL="0" indent="0">
              <a:lnSpc>
                <a:spcPct val="115000"/>
              </a:lnSpc>
              <a:buSzPct val="25000"/>
              <a:buNone/>
            </a:pPr>
            <a:endParaRPr lang="en-US" sz="3600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HIV infection?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mental status in a person with HIV may suggest infection in or around the brain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(meningitis, encephalitis).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tuberculosis?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Tuberculosis can infect the brain and cause altered mental status.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liver or kidney failure?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 or kidney failure can cause problems with the clearing of toxins and waste from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blood, which can lead to altered mental status.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8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heavy alcohol use?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intoxication and alcohol withdrawal can present with altered mental status. People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history of heavy alcohol use also have a high risk for head injury (and may not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falls)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both of which can cause altered mental status.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drugs of abuse?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drugs of abuse cause altered mental status, including stimulants, sedatives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0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heavy alcohol use?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intoxication and alcohol withdrawal can present with altered mental status. People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history of heavy alcohol use also have a high risk for head injury (and may not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falls)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both of which can cause altered mental status.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drugs of abuse?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drugs of abuse cause altered mental status, including stimulants, sedatives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1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When did </a:t>
            </a:r>
            <a:r>
              <a:rPr lang="en-US" sz="2000" b="1" i="1" dirty="0">
                <a:latin typeface="Lato"/>
                <a:ea typeface="Lato"/>
                <a:cs typeface="Lato"/>
                <a:sym typeface="Lato"/>
              </a:rPr>
              <a:t>the person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last eat or drink?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blood glucose levels and dehydration can cause AMS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514350" marR="0" lvl="1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040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Recent trauma?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Poor perfusion and head trauma 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dirty="0">
                <a:latin typeface="Lato"/>
                <a:ea typeface="Lato"/>
                <a:cs typeface="Lato"/>
                <a:sym typeface="Lato"/>
              </a:rPr>
              <a:t>Recent travel to areas where certain types of infections might be more common?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Malaria is a key consideration in many areas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8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exposures: contact with a sick person, recent bites, chemical exposures, hot or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 environments etc.?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 contacts may suggest infectious cause. Chemical exposures (such as pesticides) or bites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suggest intoxication or envenomation. Altered mental status can be caused by both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low and very high body temperatures.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alcohol or drug use?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alcohol intoxication and alcohol withdrawal can cause altered mental status.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Methamphetamines and cocaine may cause severe agitation, while heroin (and other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opioids) may cause lethargy and coma. See also “Past medical history” section above.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9250">
              <a:spcBef>
                <a:spcPts val="500"/>
              </a:spcBef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9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Economica"/>
                <a:cs typeface="Calibri"/>
                <a:sym typeface="Economica"/>
              </a:rPr>
              <a:t>List 7 questions about  SIGNS AND SYMPTOMS you would ask when taking a SAMPLE history.</a:t>
            </a:r>
          </a:p>
          <a:p>
            <a:endParaRPr lang="en-US" baseline="0" dirty="0"/>
          </a:p>
          <a:p>
            <a:r>
              <a:rPr lang="en-US" baseline="0" dirty="0"/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0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with altered mental status may be unable to answer questions, and clues to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 may only be found during the physical examination.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assess ABCDE first.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ABCDE approach identifies and manages life-threatening conditions.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secondary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looks for changes in the patient’s condition or less obvious causes that may have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missed during ABCDE. If the secondary examination identifies an ABCDE condition,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RETURN IMMEDIATELY TO ABCDE to manage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safety: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Agitated and violent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common presentation.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to identify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treat the underlying cause if possible, while prioritizing the safety of the patient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calm and work as a team.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the space is safe from possible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weapons and make sure that the patient is not between you and the door.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making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feel threatened.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sit too close and speak with a calm, soft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sympathetic voice.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Continually explain what is happening.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aggressive patients will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cooperate when faced with a team, so call for help and approach a patient as a group if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vital signs, including temperature and glucose, and treat abnormalities.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for help early and arrange handover/transfer to an advanced provider.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and monitor level of consciousness with the AVPU scale: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A: Alert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V: Responds to Voice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P: Responds to Pain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U: Unresponsive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AVPU tests the person’s ability to respond to stimuli. A person who is not intoxicated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no illness or injury affecting the brain will usually be alert without being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prompted. Patients who only respond when prompted by voice or pain require further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of the neurological system.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trauma, check Glasgow Coma Scale: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and monitor the Glasgow Coma Scale.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blood glucose level: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cause altered mental status. Diabetic ketoacidosis can present with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altered mental status.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pupils: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small pupils and slow breathing suggests opioid overdose. Very large (dilated) pupils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stimulant drug use. Unequal pupils suggest increased pressure on the brain.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orientation: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patient is alert and responds to voice, ask simple questions (for example: What is your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name? Where are you? What time is it? What day of the week is it?).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05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trauma: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patient with altered mental status and history or evidence of trauma should be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 to have a possible head injury - even if the trauma occurred several days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before. Bruising around the eyes, behind the ears, or leaking of clear fluid from the nose or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ears suggests head injury with skull fracture.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temperature: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should raise concerns about an infectious cause, and fever with stiff neck suggests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infection in or around the brain. Poisonings, medication overdoses, alcohol withdrawal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changes in body hormones can also present with fever. Hypothermia may indicate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infection, low body hormone levels (e.g., thyroid) or exposure to wet or cold environments.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stiff neck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(Remember, if you suspect trauma, do not move the neck):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Stiff neck is suggestive of infection (meningitis) or bleeding around the brain. If you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suspect infection, anyone who comes in contact with the patient should wear a mask.</a:t>
            </a: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6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strength and sensation: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patient can follow commands, test for strength and sensation in face, arms and legs.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Weakness or loss of sensation on one side suggests a mass, bleeding, or blocked blood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vessels in the brain (stroke), though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also present this way. Altered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status with general muscle weakness may suggest salt (electrolyte) imbalance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blood.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signs of dehydration: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Dehydration can cause altered mental status.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dry mouth and abnormal skin pinch.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Dehydration may also suggest diabetic ketoacidosis.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abdomen: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if the liver is enlarged or tender. A palpable or tender liver suggests liver disease.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skin: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Cool, pale, and moist skin suggests shock 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 skin (jaundice) suggests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 disease.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Bruising suggests trauma. Rashes can indicate systemic infection.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bites and stings.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rgbClr val="000000"/>
              </a:buClr>
              <a:buSzPct val="57894"/>
              <a:buNone/>
            </a:pPr>
            <a:r>
              <a:rPr lang="en-US" sz="1900" b="1" i="1" dirty="0">
                <a:latin typeface="Lato"/>
                <a:ea typeface="Lato"/>
                <a:cs typeface="Lato"/>
                <a:sym typeface="Lato"/>
              </a:rPr>
              <a:t>REMEMBER </a:t>
            </a:r>
          </a:p>
          <a:p>
            <a:pPr marL="0" lvl="0" indent="-69850">
              <a:spcBef>
                <a:spcPts val="0"/>
              </a:spcBef>
              <a:buClr>
                <a:srgbClr val="000000"/>
              </a:buClr>
              <a:buSzPct val="57894"/>
              <a:buNone/>
            </a:pPr>
            <a:r>
              <a:rPr lang="en-US" sz="1900" b="1" i="1" dirty="0">
                <a:latin typeface="Lato"/>
                <a:ea typeface="Lato"/>
                <a:cs typeface="Lato"/>
                <a:sym typeface="Lato"/>
              </a:rPr>
              <a:t>Monitor for changes in mental status - patients can quickly get worse!</a:t>
            </a:r>
          </a:p>
          <a:p>
            <a:pPr marL="0" lvl="0" indent="-69850">
              <a:spcBef>
                <a:spcPts val="0"/>
              </a:spcBef>
              <a:buClr>
                <a:srgbClr val="000000"/>
              </a:buClr>
              <a:buSzPct val="57894"/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buSzPct val="25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9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115000"/>
              </a:lnSpc>
              <a:spcBef>
                <a:spcPts val="400"/>
              </a:spcBef>
            </a:pPr>
            <a:endParaRPr lang="en-US" sz="19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40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3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Altered mental status (AMS) is a term used for a range of presentations, from sudden or gradual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changes in 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behaviour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disorientation, confusion and coma.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Changes in mental status and/or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level of consciousness may be due to conditions that affect the brain (such as lack of oxygen or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glucose; or shock causing lack of perfusion) or problems with the brain itself (such as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infection, inflammation or injury).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While chronic psychiatric problems and dementia can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cause changes in mental status, altered mental status is often an indication of severe disease,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other life-threatening causes must always be considered.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presence of delirium – a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rapidly changing state of confusion with agitation, loss of focus and inability to interact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appropriately – always requires a full assessment. Always ask family/friends about baseline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mental status when possible.</a:t>
            </a: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0912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</a:rPr>
              <a:t>HYPOGLYCAEMIA </a:t>
            </a:r>
          </a:p>
          <a:p>
            <a:pPr indent="0">
              <a:buNone/>
            </a:pPr>
            <a:endParaRPr lang="en-US" sz="1400" i="1" u="sng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400" i="1" u="sng" dirty="0">
                <a:latin typeface="Lato"/>
                <a:cs typeface="Lato"/>
              </a:rPr>
              <a:t>Signs and symptoms:</a:t>
            </a:r>
            <a:r>
              <a:rPr lang="en-US" sz="1400" u="sng" dirty="0">
                <a:latin typeface="Lato"/>
                <a:cs typeface="Lato"/>
              </a:rPr>
              <a:t> </a:t>
            </a:r>
          </a:p>
          <a:p>
            <a:r>
              <a:rPr lang="en-US" sz="1200" dirty="0">
                <a:latin typeface="Lato"/>
                <a:cs typeface="Lato"/>
              </a:rPr>
              <a:t>Sweating</a:t>
            </a:r>
          </a:p>
          <a:p>
            <a:r>
              <a:rPr lang="en-US" sz="1200" dirty="0">
                <a:latin typeface="Lato"/>
                <a:cs typeface="Lato"/>
              </a:rPr>
              <a:t>Seizures/convulsions</a:t>
            </a:r>
          </a:p>
          <a:p>
            <a:r>
              <a:rPr lang="en-US" sz="1200" dirty="0">
                <a:latin typeface="Lato"/>
                <a:cs typeface="Lato"/>
              </a:rPr>
              <a:t>AMS (ranging from confusion to unconsciousness) </a:t>
            </a:r>
          </a:p>
          <a:p>
            <a:r>
              <a:rPr lang="en-US" sz="1200" dirty="0">
                <a:latin typeface="Lato"/>
                <a:cs typeface="Lato"/>
              </a:rPr>
              <a:t>(blood glucose &lt;3.5mmol/L)</a:t>
            </a:r>
          </a:p>
          <a:p>
            <a:r>
              <a:rPr lang="en-US" sz="1200" dirty="0">
                <a:latin typeface="Lato"/>
                <a:cs typeface="Lato"/>
              </a:rPr>
              <a:t>History of diabetes, malaria or severe infection</a:t>
            </a:r>
          </a:p>
          <a:p>
            <a:r>
              <a:rPr lang="en-US" sz="1200" dirty="0">
                <a:latin typeface="Lato"/>
                <a:cs typeface="Lato"/>
              </a:rPr>
              <a:t>In children: can occur with any illness </a:t>
            </a:r>
          </a:p>
          <a:p>
            <a:r>
              <a:rPr lang="en-US" sz="1200" dirty="0">
                <a:latin typeface="Lato"/>
                <a:cs typeface="Lato"/>
              </a:rPr>
              <a:t>Responds quickly to glucose </a:t>
            </a:r>
          </a:p>
          <a:p>
            <a:endParaRPr lang="en-US" sz="1200" dirty="0">
              <a:latin typeface="Lato"/>
              <a:cs typeface="Lato"/>
            </a:endParaRPr>
          </a:p>
          <a:p>
            <a:endParaRPr lang="en-US" sz="12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600" b="1" dirty="0">
                <a:latin typeface="Lato"/>
                <a:cs typeface="Lato"/>
              </a:rPr>
              <a:t>SEVERE DEHYDRATION </a:t>
            </a:r>
          </a:p>
          <a:p>
            <a:endParaRPr lang="en-US" sz="12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4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2400" dirty="0"/>
              <a:t>Signs of poor perfusion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Low blood pressure </a:t>
            </a:r>
          </a:p>
          <a:p>
            <a:r>
              <a:rPr lang="en-US" sz="2400" dirty="0"/>
              <a:t>Abnormal skin pinch</a:t>
            </a:r>
          </a:p>
          <a:p>
            <a:r>
              <a:rPr lang="en-US" sz="2400" dirty="0"/>
              <a:t>Decreased ability to drink fluids</a:t>
            </a:r>
          </a:p>
          <a:p>
            <a:r>
              <a:rPr lang="en-US" sz="2400" dirty="0"/>
              <a:t>Dry mucous membranes</a:t>
            </a:r>
          </a:p>
          <a:p>
            <a:endParaRPr lang="en-US" sz="1200" dirty="0">
              <a:latin typeface="Lato"/>
              <a:cs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1800" b="1" dirty="0">
                <a:latin typeface="Lato"/>
                <a:cs typeface="Lato"/>
              </a:rPr>
              <a:t>HEAT STROKE </a:t>
            </a:r>
          </a:p>
          <a:p>
            <a:endParaRPr lang="en-US" sz="14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6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400" dirty="0">
                <a:latin typeface="Lato"/>
                <a:cs typeface="Lato"/>
              </a:rPr>
              <a:t>Prolonged exposure to heat and sun</a:t>
            </a:r>
          </a:p>
          <a:p>
            <a:r>
              <a:rPr lang="en-US" sz="1400" dirty="0">
                <a:latin typeface="Lato"/>
                <a:cs typeface="Lato"/>
              </a:rPr>
              <a:t>High body temperature, very warm skin</a:t>
            </a:r>
          </a:p>
          <a:p>
            <a:r>
              <a:rPr lang="en-US" sz="1400" dirty="0">
                <a:latin typeface="Lato"/>
                <a:cs typeface="Lato"/>
              </a:rPr>
              <a:t>May or may not be sweating (diaphoretic)</a:t>
            </a:r>
          </a:p>
          <a:p>
            <a:endParaRPr lang="en-US" sz="1400" dirty="0">
              <a:latin typeface="Lato"/>
              <a:cs typeface="Lato"/>
            </a:endParaRPr>
          </a:p>
          <a:p>
            <a:endParaRPr lang="en-US" sz="14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800" b="1" dirty="0">
                <a:latin typeface="Lato"/>
                <a:cs typeface="Lato"/>
              </a:rPr>
              <a:t>HYPOXIA</a:t>
            </a:r>
            <a:r>
              <a:rPr lang="en-US" sz="1800" dirty="0">
                <a:latin typeface="Lato"/>
                <a:cs typeface="Lato"/>
              </a:rPr>
              <a:t> </a:t>
            </a:r>
          </a:p>
          <a:p>
            <a:pPr indent="0">
              <a:buNone/>
            </a:pPr>
            <a:endParaRPr lang="en-US" sz="14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800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400" dirty="0">
                <a:latin typeface="Lato"/>
                <a:cs typeface="Lato"/>
              </a:rPr>
              <a:t>Shortness of breath</a:t>
            </a:r>
          </a:p>
          <a:p>
            <a:r>
              <a:rPr lang="en-US" sz="1400" dirty="0">
                <a:latin typeface="Lato"/>
                <a:cs typeface="Lato"/>
              </a:rPr>
              <a:t>Low blood oxygen levels</a:t>
            </a:r>
          </a:p>
          <a:p>
            <a:r>
              <a:rPr lang="en-US" sz="1400" dirty="0">
                <a:latin typeface="Lato"/>
                <a:cs typeface="Lato"/>
              </a:rPr>
              <a:t>Cyanosis </a:t>
            </a:r>
          </a:p>
          <a:p>
            <a:endParaRPr lang="en-US" sz="14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1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1600" b="1" dirty="0">
                <a:latin typeface="Lato"/>
                <a:cs typeface="Lato"/>
              </a:rPr>
              <a:t>CEREBRAL MALARIA </a:t>
            </a:r>
          </a:p>
          <a:p>
            <a:endParaRPr lang="en-US" sz="12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400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200" dirty="0">
                <a:latin typeface="Lato"/>
                <a:cs typeface="Lato"/>
              </a:rPr>
              <a:t>Fever, AMS</a:t>
            </a:r>
          </a:p>
          <a:p>
            <a:r>
              <a:rPr lang="en-US" sz="1200" dirty="0">
                <a:latin typeface="Lato"/>
                <a:cs typeface="Lato"/>
              </a:rPr>
              <a:t>Rapid malaria test or smear positive</a:t>
            </a:r>
          </a:p>
          <a:p>
            <a:r>
              <a:rPr lang="en-US" sz="1200" dirty="0">
                <a:latin typeface="Lato"/>
                <a:cs typeface="Lato"/>
              </a:rPr>
              <a:t>In or from an area with malaria </a:t>
            </a:r>
          </a:p>
          <a:p>
            <a:endParaRPr lang="en-US" sz="1200" dirty="0">
              <a:latin typeface="Lato"/>
              <a:cs typeface="Lato"/>
            </a:endParaRPr>
          </a:p>
          <a:p>
            <a:endParaRPr lang="en-US" sz="12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600" b="1" dirty="0">
                <a:latin typeface="Lato"/>
                <a:cs typeface="Lato"/>
              </a:rPr>
              <a:t>INFLAMMATION/INFECTION AROUND THE BRAIN </a:t>
            </a:r>
          </a:p>
          <a:p>
            <a:pPr indent="0">
              <a:buNone/>
            </a:pPr>
            <a:r>
              <a:rPr lang="en-US" sz="1200" dirty="0">
                <a:latin typeface="Lato"/>
                <a:cs typeface="Lato"/>
              </a:rPr>
              <a:t>(meningitis, encephalitis, brain abscess, bleeding)</a:t>
            </a:r>
          </a:p>
          <a:p>
            <a:pPr indent="0">
              <a:buNone/>
            </a:pPr>
            <a:endParaRPr lang="en-US" sz="12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6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200" dirty="0">
                <a:latin typeface="Lato"/>
                <a:cs typeface="Lato"/>
              </a:rPr>
              <a:t>Fever</a:t>
            </a:r>
          </a:p>
          <a:p>
            <a:r>
              <a:rPr lang="en-US" sz="1200" dirty="0">
                <a:latin typeface="Lato"/>
                <a:cs typeface="Lato"/>
              </a:rPr>
              <a:t>Neck stiffness</a:t>
            </a:r>
          </a:p>
          <a:p>
            <a:r>
              <a:rPr lang="en-US" sz="1200" dirty="0">
                <a:latin typeface="Lato"/>
                <a:cs typeface="Lato"/>
              </a:rPr>
              <a:t>Rash</a:t>
            </a:r>
          </a:p>
          <a:p>
            <a:r>
              <a:rPr lang="en-US" sz="1200" dirty="0">
                <a:latin typeface="Lato"/>
                <a:cs typeface="Lato"/>
              </a:rPr>
              <a:t>Eye pain with looking at light/sensitivity to light </a:t>
            </a:r>
          </a:p>
          <a:p>
            <a:r>
              <a:rPr lang="en-US" sz="1200" dirty="0">
                <a:latin typeface="Lato"/>
                <a:cs typeface="Lato"/>
              </a:rPr>
              <a:t>Headache</a:t>
            </a:r>
          </a:p>
          <a:p>
            <a:r>
              <a:rPr lang="en-US" sz="1200" dirty="0">
                <a:latin typeface="Lato"/>
                <a:cs typeface="Lato"/>
              </a:rPr>
              <a:t>Known infectious epidemic or exposure</a:t>
            </a:r>
          </a:p>
          <a:p>
            <a:r>
              <a:rPr lang="en-US" sz="1200" dirty="0">
                <a:latin typeface="Lato"/>
                <a:cs typeface="Lato"/>
              </a:rPr>
              <a:t>History of HIV or TB infection </a:t>
            </a:r>
          </a:p>
          <a:p>
            <a:endParaRPr lang="en-US" sz="12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4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000" b="1" dirty="0">
                <a:latin typeface="Lato"/>
                <a:cs typeface="Lato"/>
              </a:rPr>
              <a:t>SEVERE INFECTION</a:t>
            </a:r>
          </a:p>
          <a:p>
            <a:pPr indent="0">
              <a:buNone/>
            </a:pPr>
            <a:endParaRPr lang="en-US" sz="16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18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600" dirty="0">
                <a:latin typeface="Lato"/>
                <a:cs typeface="Lato"/>
              </a:rPr>
              <a:t>Fever</a:t>
            </a:r>
          </a:p>
          <a:p>
            <a:r>
              <a:rPr lang="en-US" sz="1600" dirty="0">
                <a:latin typeface="Lato"/>
                <a:cs typeface="Lato"/>
              </a:rPr>
              <a:t>Tachycardia</a:t>
            </a:r>
          </a:p>
          <a:p>
            <a:r>
              <a:rPr lang="en-US" sz="1600" dirty="0" err="1">
                <a:latin typeface="Lato"/>
                <a:cs typeface="Lato"/>
              </a:rPr>
              <a:t>Tachypnoea</a:t>
            </a:r>
            <a:endParaRPr lang="en-US" sz="1600" dirty="0">
              <a:latin typeface="Lato"/>
              <a:cs typeface="Lato"/>
            </a:endParaRPr>
          </a:p>
          <a:p>
            <a:r>
              <a:rPr lang="en-US" sz="1600" dirty="0">
                <a:latin typeface="Lato"/>
                <a:cs typeface="Lato"/>
              </a:rPr>
              <a:t>May have hypotension</a:t>
            </a:r>
          </a:p>
          <a:p>
            <a:r>
              <a:rPr lang="en-US" sz="1600" dirty="0">
                <a:latin typeface="Lato"/>
                <a:cs typeface="Lato"/>
              </a:rPr>
              <a:t>Signs of infection: visible infection in the skin, cough, and crackles in one area of lungs (often with </a:t>
            </a:r>
            <a:r>
              <a:rPr lang="en-US" sz="1600" dirty="0" err="1">
                <a:latin typeface="Lato"/>
                <a:cs typeface="Lato"/>
              </a:rPr>
              <a:t>tachypnoea</a:t>
            </a:r>
            <a:r>
              <a:rPr lang="en-US" sz="1600" dirty="0">
                <a:latin typeface="Lato"/>
                <a:cs typeface="Lato"/>
              </a:rPr>
              <a:t>), burning with urination or urine that is cloudy (not  clear) </a:t>
            </a:r>
          </a:p>
          <a:p>
            <a:endParaRPr lang="en-US" sz="1600" dirty="0">
              <a:latin typeface="Lato"/>
              <a:cs typeface="Lato"/>
            </a:endParaRPr>
          </a:p>
          <a:p>
            <a:endParaRPr lang="en-US" sz="16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2000" b="1" dirty="0">
                <a:latin typeface="Lato"/>
                <a:cs typeface="Lato"/>
              </a:rPr>
              <a:t>RABIES </a:t>
            </a:r>
          </a:p>
          <a:p>
            <a:pPr indent="0">
              <a:buNone/>
            </a:pPr>
            <a:endParaRPr lang="en-US" sz="16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20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600" dirty="0">
                <a:latin typeface="Lato"/>
                <a:cs typeface="Lato"/>
              </a:rPr>
              <a:t>Agitation</a:t>
            </a:r>
          </a:p>
          <a:p>
            <a:r>
              <a:rPr lang="en-US" sz="1600" dirty="0">
                <a:latin typeface="Lato"/>
                <a:cs typeface="Lato"/>
              </a:rPr>
              <a:t>Fear of drinking (Hydrophobia) </a:t>
            </a:r>
          </a:p>
          <a:p>
            <a:r>
              <a:rPr lang="en-US" sz="1600" dirty="0">
                <a:latin typeface="Lato"/>
                <a:cs typeface="Lato"/>
              </a:rPr>
              <a:t>Drooling</a:t>
            </a:r>
          </a:p>
          <a:p>
            <a:r>
              <a:rPr lang="en-US" sz="1600" dirty="0">
                <a:latin typeface="Lato"/>
                <a:cs typeface="Lato"/>
              </a:rPr>
              <a:t>Weakness</a:t>
            </a:r>
          </a:p>
          <a:p>
            <a:r>
              <a:rPr lang="en-US" sz="1600" dirty="0">
                <a:latin typeface="Lato"/>
                <a:cs typeface="Lato"/>
              </a:rPr>
              <a:t>History of animal bite </a:t>
            </a:r>
          </a:p>
          <a:p>
            <a:endParaRPr lang="en-US" sz="16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2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800" b="1" dirty="0">
                <a:latin typeface="Lato"/>
                <a:cs typeface="Lato"/>
              </a:rPr>
              <a:t>DIABETIC KETOACIDOSIS (DKA) </a:t>
            </a:r>
          </a:p>
          <a:p>
            <a:pPr indent="0">
              <a:buNone/>
            </a:pPr>
            <a:endParaRPr lang="en-US" sz="20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28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2000" dirty="0">
                <a:latin typeface="Lato"/>
                <a:cs typeface="Lato"/>
              </a:rPr>
              <a:t>History of diabetes </a:t>
            </a:r>
          </a:p>
          <a:p>
            <a:r>
              <a:rPr lang="en-US" sz="2000" dirty="0">
                <a:latin typeface="Lato"/>
                <a:cs typeface="Lato"/>
              </a:rPr>
              <a:t>Rapid or deep and slow breathing</a:t>
            </a:r>
          </a:p>
          <a:p>
            <a:r>
              <a:rPr lang="en-US" sz="2000" dirty="0">
                <a:latin typeface="Lato"/>
                <a:cs typeface="Lato"/>
              </a:rPr>
              <a:t>Frequent urination</a:t>
            </a:r>
          </a:p>
          <a:p>
            <a:r>
              <a:rPr lang="en-US" sz="2000" dirty="0">
                <a:latin typeface="Lato"/>
                <a:cs typeface="Lato"/>
              </a:rPr>
              <a:t>Sweet smelling breath</a:t>
            </a:r>
          </a:p>
          <a:p>
            <a:r>
              <a:rPr lang="en-US" sz="2000" dirty="0">
                <a:latin typeface="Lato"/>
                <a:cs typeface="Lato"/>
              </a:rPr>
              <a:t>High glucose in blood or urine</a:t>
            </a:r>
          </a:p>
          <a:p>
            <a:r>
              <a:rPr lang="en-US" sz="2000" dirty="0">
                <a:latin typeface="Lato"/>
                <a:cs typeface="Lato"/>
              </a:rPr>
              <a:t>Dehydration </a:t>
            </a:r>
          </a:p>
          <a:p>
            <a:endParaRPr lang="en-US" sz="16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6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500" b="1" dirty="0">
                <a:latin typeface="Lato"/>
                <a:cs typeface="Lato"/>
              </a:rPr>
              <a:t>Alcohol or drug intoxication or withdrawal</a:t>
            </a:r>
          </a:p>
          <a:p>
            <a:pPr indent="0">
              <a:buNone/>
            </a:pPr>
            <a:endParaRPr lang="en-US" sz="1900" dirty="0">
              <a:latin typeface="Lato"/>
              <a:cs typeface="Lato"/>
            </a:endParaRPr>
          </a:p>
          <a:p>
            <a:pPr indent="0">
              <a:buNone/>
            </a:pPr>
            <a:r>
              <a:rPr lang="en-US" sz="2400" i="1" u="sng" dirty="0">
                <a:latin typeface="Lato"/>
                <a:cs typeface="Lato"/>
              </a:rPr>
              <a:t>Signs and symptoms: </a:t>
            </a:r>
          </a:p>
          <a:p>
            <a:r>
              <a:rPr lang="en-US" sz="1900" dirty="0">
                <a:latin typeface="Lato"/>
                <a:cs typeface="Lato"/>
              </a:rPr>
              <a:t>Known alcohol or drug use</a:t>
            </a:r>
          </a:p>
          <a:p>
            <a:r>
              <a:rPr lang="en-US" sz="1900" dirty="0">
                <a:latin typeface="Lato"/>
                <a:cs typeface="Lato"/>
              </a:rPr>
              <a:t>Injection marks- drugs found on patients</a:t>
            </a:r>
          </a:p>
          <a:p>
            <a:r>
              <a:rPr lang="en-US" sz="1900" dirty="0">
                <a:latin typeface="Lato"/>
                <a:cs typeface="Lato"/>
              </a:rPr>
              <a:t>Alcohol: breath smells of alcohol, reddened face</a:t>
            </a:r>
          </a:p>
          <a:p>
            <a:pPr lvl="1"/>
            <a:r>
              <a:rPr lang="en-US" sz="1500" dirty="0">
                <a:latin typeface="Lato"/>
                <a:cs typeface="Lato"/>
              </a:rPr>
              <a:t>Acutely intoxicated (drunk)</a:t>
            </a:r>
          </a:p>
          <a:p>
            <a:pPr lvl="1"/>
            <a:r>
              <a:rPr lang="en-US" sz="1500" dirty="0">
                <a:latin typeface="Lato"/>
                <a:cs typeface="Lato"/>
              </a:rPr>
              <a:t>Withdrawal (convulsions, confusion, tachycardia)</a:t>
            </a:r>
          </a:p>
          <a:p>
            <a:pPr lvl="1"/>
            <a:r>
              <a:rPr lang="en-US" sz="1500" dirty="0">
                <a:latin typeface="Lato"/>
                <a:cs typeface="Lato"/>
              </a:rPr>
              <a:t>Chronic use (balance problems, confusion, tachycardia)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Opioids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Acutely intoxicated (lethargy, very small pupils and slow breathing)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Withdrawal (agitation, sweating, diarrhoea, vomiting)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Other drugs may cause large pupils, agitation, sweating and fever</a:t>
            </a:r>
          </a:p>
          <a:p>
            <a:pPr lvl="1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sz="15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06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Calibri" charset="0"/>
                <a:ea typeface="Calibri" charset="0"/>
                <a:cs typeface="Calibri" charset="0"/>
              </a:rPr>
              <a:t>Pesticide poisoning </a:t>
            </a:r>
          </a:p>
          <a:p>
            <a:r>
              <a:rPr lang="en-US" sz="1600" dirty="0"/>
              <a:t>History of exposure</a:t>
            </a:r>
          </a:p>
          <a:p>
            <a:r>
              <a:rPr lang="en-US" sz="1600" dirty="0"/>
              <a:t>Very small pupils </a:t>
            </a:r>
          </a:p>
          <a:p>
            <a:r>
              <a:rPr lang="en-US" sz="1600" dirty="0"/>
              <a:t>Diarrhoea</a:t>
            </a:r>
          </a:p>
          <a:p>
            <a:r>
              <a:rPr lang="en-US" sz="1600" dirty="0"/>
              <a:t>Vomiting</a:t>
            </a:r>
          </a:p>
          <a:p>
            <a:r>
              <a:rPr lang="en-US" sz="1600" dirty="0"/>
              <a:t>Diaphoresis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72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Calibri" charset="0"/>
                <a:ea typeface="Calibri" charset="0"/>
                <a:cs typeface="Calibri" charset="0"/>
              </a:rPr>
              <a:t>Medication reaction or dosing issue 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New medications or recent change in dose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/>
              <a:buNone/>
            </a:pPr>
            <a:r>
              <a:rPr lang="en-US" sz="1600" u="sng" dirty="0">
                <a:latin typeface="Calibri" charset="0"/>
                <a:ea typeface="Calibri" charset="0"/>
                <a:cs typeface="Calibri" charset="0"/>
              </a:rPr>
              <a:t>Gaseous poisoning </a:t>
            </a:r>
          </a:p>
          <a:p>
            <a:r>
              <a:rPr lang="en-US" sz="1600" dirty="0"/>
              <a:t>History consistent with possible exposure</a:t>
            </a:r>
          </a:p>
          <a:p>
            <a:r>
              <a:rPr lang="en-US" sz="1600" dirty="0"/>
              <a:t>Multiple people with symptoms </a:t>
            </a:r>
          </a:p>
          <a:p>
            <a:r>
              <a:rPr lang="en-US" sz="1600" dirty="0"/>
              <a:t>Headache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63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u="sng" dirty="0">
                <a:latin typeface="Calibri" charset="0"/>
                <a:ea typeface="Calibri" charset="0"/>
                <a:cs typeface="Calibri" charset="0"/>
              </a:rPr>
              <a:t>Seizures signs and symptoms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Known history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Bitten tongue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Urinated on self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Gradual improvement over minutes/hours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If pregnant, consider eclampsia</a:t>
            </a:r>
          </a:p>
          <a:p>
            <a:endParaRPr lang="en-US" sz="1600" dirty="0">
              <a:latin typeface="Lato"/>
              <a:cs typeface="Lato"/>
            </a:endParaRPr>
          </a:p>
          <a:p>
            <a:endParaRPr lang="en-US" sz="1600" dirty="0">
              <a:latin typeface="Lato"/>
              <a:cs typeface="Lato"/>
            </a:endParaRPr>
          </a:p>
          <a:p>
            <a:endParaRPr lang="en-US" sz="1600" dirty="0">
              <a:latin typeface="Lato"/>
              <a:cs typeface="Lato"/>
            </a:endParaRPr>
          </a:p>
          <a:p>
            <a:pPr marL="0" indent="0">
              <a:buFont typeface="Arial"/>
              <a:buNone/>
            </a:pPr>
            <a:r>
              <a:rPr lang="en-US" sz="2000" u="sng" dirty="0">
                <a:latin typeface="Calibri" charset="0"/>
                <a:ea typeface="Calibri" charset="0"/>
                <a:cs typeface="Calibri" charset="0"/>
              </a:rPr>
              <a:t>Increased pressure on the brain</a:t>
            </a:r>
          </a:p>
          <a:p>
            <a:pPr marL="0" indent="0">
              <a:buFont typeface="Arial"/>
              <a:buNone/>
            </a:pPr>
            <a:r>
              <a:rPr lang="en-US" sz="2000" u="sng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000" u="sng" dirty="0" err="1">
                <a:latin typeface="Calibri" charset="0"/>
                <a:ea typeface="Calibri" charset="0"/>
                <a:cs typeface="Calibri" charset="0"/>
              </a:rPr>
              <a:t>tumour</a:t>
            </a:r>
            <a:r>
              <a:rPr lang="en-US" sz="2000" u="sng" dirty="0">
                <a:latin typeface="Calibri" charset="0"/>
                <a:ea typeface="Calibri" charset="0"/>
                <a:cs typeface="Calibri" charset="0"/>
              </a:rPr>
              <a:t>, trauma, stroke or brain swelling)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Headache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Seizures/convulsions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Nausea and vomiting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Unequal pupils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Weakness on one side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Speech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3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54039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Liver disease</a:t>
            </a:r>
          </a:p>
          <a:p>
            <a:pPr marL="0" indent="0">
              <a:buSzPct val="25000"/>
              <a:buNone/>
            </a:pPr>
            <a:r>
              <a:rPr lang="en-US" sz="4000" i="1" u="sng" dirty="0">
                <a:latin typeface="Lato"/>
                <a:cs typeface="Lato"/>
              </a:rPr>
              <a:t>Signs and symptoms: </a:t>
            </a:r>
            <a:endParaRPr lang="en-US" sz="44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/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History of alcohol abuse or liver disease -Enlarged abdomen with thin arms</a:t>
            </a:r>
          </a:p>
          <a:p>
            <a:pPr indent="-228600"/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Yellow coloring of skin and eyes (Jaundice), Hypoglycaemia 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sz="3600" b="0" i="0" u="none" strike="noStrike" cap="none" dirty="0">
                <a:solidFill>
                  <a:schemeClr val="dk1"/>
                </a:solidFill>
                <a:sym typeface="Calibri"/>
              </a:rPr>
              <a:t>	</a:t>
            </a:r>
          </a:p>
          <a:p>
            <a:pPr indent="-228600"/>
            <a:endParaRPr lang="en-US" sz="3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indent="0">
              <a:buFont typeface="Arial"/>
              <a:buNone/>
            </a:pPr>
            <a:r>
              <a:rPr lang="en-US" sz="3600" b="1" u="sng" dirty="0">
                <a:latin typeface="Calibri" charset="0"/>
                <a:ea typeface="Calibri" charset="0"/>
                <a:cs typeface="Calibri" charset="0"/>
              </a:rPr>
              <a:t>Kidney disease</a:t>
            </a:r>
            <a:endParaRPr lang="en-US" sz="36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600" dirty="0"/>
              <a:t>High blood pressure</a:t>
            </a:r>
          </a:p>
          <a:p>
            <a:r>
              <a:rPr lang="en-US" sz="3600" dirty="0" err="1"/>
              <a:t>Oedema</a:t>
            </a:r>
            <a:r>
              <a:rPr lang="en-US" sz="3600" dirty="0"/>
              <a:t> or swelling in legs</a:t>
            </a:r>
          </a:p>
          <a:p>
            <a:r>
              <a:rPr lang="en-US" sz="3600" dirty="0"/>
              <a:t>Decreased or no urine if severe</a:t>
            </a:r>
          </a:p>
          <a:p>
            <a:pPr indent="-228600"/>
            <a:endParaRPr lang="en-US" sz="36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56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 lang="en-US" sz="3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indent="-228600"/>
            <a:endParaRPr lang="en-US" sz="3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indent="0">
              <a:buNone/>
            </a:pPr>
            <a:r>
              <a:rPr lang="en-US" sz="4400" b="1" dirty="0">
                <a:latin typeface="Lato"/>
                <a:cs typeface="Lato"/>
              </a:rPr>
              <a:t>Head trauma </a:t>
            </a:r>
          </a:p>
          <a:p>
            <a:pPr marL="0" indent="0">
              <a:buNone/>
            </a:pPr>
            <a:r>
              <a:rPr lang="en-US" sz="4000" i="1" u="sng" dirty="0">
                <a:latin typeface="Lato"/>
                <a:cs typeface="Lato"/>
              </a:rPr>
              <a:t>Signs and symptoms:</a:t>
            </a:r>
          </a:p>
          <a:p>
            <a:pPr marL="0" indent="0">
              <a:buNone/>
            </a:pPr>
            <a:endParaRPr lang="en-US" sz="4000" b="1" i="1" u="sng" dirty="0">
              <a:latin typeface="Lato"/>
              <a:cs typeface="Lato"/>
            </a:endParaRP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Visual changes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Loss of memory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Vomiting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Headache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History of recent trauma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Scalp laceration and/or skull deformity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Bruising to head 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Blood or clear fluid from nose or ears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Unequal pupils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Weakness to one side of the body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Seizure/convulsions</a:t>
            </a:r>
          </a:p>
          <a:p>
            <a:pPr marL="0" indent="0">
              <a:buNone/>
            </a:pPr>
            <a:endParaRPr lang="en-US" sz="3600" b="1" dirty="0">
              <a:latin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4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Ingestions of chemicals or toxins common in younger children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History of medications or substances found around child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23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55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PERFORM ABCDE ASSESSMENT AND INTERVENE FOR LIFE-THREATENING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If the airway is clear, and there is no evidence of trauma, place the patient in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recovery position to avoid getting fluid or vomit in the lungs.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4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If suspected hypoxia: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Look for underlying cause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If suspected </a:t>
            </a:r>
            <a:r>
              <a:rPr lang="en-US" b="1" dirty="0" err="1"/>
              <a:t>hypoglycaemia</a:t>
            </a:r>
            <a:r>
              <a:rPr lang="en-US" b="1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GLUCOSE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If suspected </a:t>
            </a:r>
            <a:r>
              <a:rPr lang="en-US" b="1" dirty="0" err="1"/>
              <a:t>hyperglycaemia</a:t>
            </a:r>
            <a:endParaRPr lang="en-US" b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concern for diabetic ketoacidosis, treat with IV fluids.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with diabetic ketoacidosis is extremely ill and requires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transfer to a unit where IV infusion and close monitoring 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If suspected fever and AMS: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ANTIBIOTICS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TEST for malaria in endemic areas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poisoning and envenomation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Treat fever with PARACETAMOL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severe temperature elevation, spay with cool mist, give IV FLUIDS, avoid shivering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0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u="sng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hypothermia:</a:t>
            </a:r>
            <a:endParaRPr lang="en-US" sz="2400" u="sng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240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 to warm environment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Remove any wet clothing</a:t>
            </a:r>
            <a:endParaRPr lang="en-US" sz="24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240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Warm with blankets </a:t>
            </a:r>
            <a:endParaRPr lang="en-US" sz="2400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240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 warm IV </a:t>
            </a: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FLUIDS</a:t>
            </a:r>
            <a:endParaRPr lang="en-US" sz="24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u="sng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1" i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u="sng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bleeding or other cause of increased pressure on the brain is suspected: </a:t>
            </a:r>
          </a:p>
          <a:p>
            <a:pPr marL="22860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ELEVATE the head of the bed </a:t>
            </a: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to 30 degrees, if no trauma </a:t>
            </a:r>
          </a:p>
          <a:p>
            <a:pPr marL="228600" marR="0" lvl="0" indent="-146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None/>
              <a:tabLst/>
              <a:defRPr/>
            </a:pPr>
            <a:r>
              <a:rPr lang="en-US" sz="2400" dirty="0"/>
              <a:t>If trauma is suspected ensure SPINAL IMMOBILIZATION</a:t>
            </a:r>
          </a:p>
          <a:p>
            <a:pPr marL="228600" marR="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24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u="sng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0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200" b="1" i="1" u="sng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i="1" u="sng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suspected opioid overdose:</a:t>
            </a:r>
            <a:r>
              <a:rPr lang="en-US" sz="2200" i="0" u="sng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2200" u="sng" dirty="0">
              <a:latin typeface="Lato"/>
              <a:ea typeface="Lato"/>
              <a:cs typeface="Lato"/>
              <a:sym typeface="Lato"/>
            </a:endParaRPr>
          </a:p>
          <a:p>
            <a:pPr marL="228600" marR="0" lvl="0" indent="6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 NALOXONE </a:t>
            </a:r>
            <a:r>
              <a:rPr lang="en-US" sz="2200" dirty="0">
                <a:latin typeface="Lato"/>
                <a:ea typeface="Lato"/>
                <a:cs typeface="Lato"/>
                <a:sym typeface="Lato"/>
              </a:rPr>
              <a:t>either IV or IM </a:t>
            </a:r>
            <a:endParaRPr lang="en-US" sz="2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1" indent="6350">
              <a:lnSpc>
                <a:spcPct val="115000"/>
              </a:lnSpc>
              <a:spcBef>
                <a:spcPts val="0"/>
              </a:spcBef>
              <a:buFont typeface="Lato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Naloxone effects only last one hour</a:t>
            </a:r>
          </a:p>
          <a:p>
            <a:pPr lvl="1" indent="6350">
              <a:lnSpc>
                <a:spcPct val="115000"/>
              </a:lnSpc>
              <a:spcBef>
                <a:spcPts val="0"/>
              </a:spcBef>
              <a:buFont typeface="Lato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Most opioids last longer and patients may need repeat naloxone dosing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b="1" u="sng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ato"/>
              <a:buNone/>
              <a:tabLst/>
              <a:defRPr/>
            </a:pPr>
            <a:r>
              <a:rPr lang="en-US" sz="1200" b="1" u="sng" dirty="0"/>
              <a:t>If active seizure/convulsions: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 with benzodiazepine and monitor the person closely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slow breathing.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glucose or give glucose if you 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unable to check.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patient in recovery position if no trauma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suspected.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patient continues to seize or does not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up between seizures, arrange for rapid transfer to 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provided  and monitor the airway.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228600" marR="0" lvl="0" indent="-146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53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u="sng" dirty="0">
                <a:latin typeface="Lato"/>
                <a:ea typeface="Lato"/>
                <a:cs typeface="Lato"/>
                <a:sym typeface="Lato"/>
              </a:rPr>
              <a:t>If pregnant with active seizure/convulsion:</a:t>
            </a: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indent="-146050">
              <a:lnSpc>
                <a:spcPct val="115000"/>
              </a:lnSpc>
              <a:buFont typeface="Lato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This could be </a:t>
            </a: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eclampsia</a:t>
            </a:r>
          </a:p>
          <a:p>
            <a:pPr lvl="0" indent="-146050">
              <a:lnSpc>
                <a:spcPct val="115000"/>
              </a:lnSpc>
              <a:buFont typeface="Lato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Give MAGNESIUM SULFATE</a:t>
            </a:r>
          </a:p>
          <a:p>
            <a:pPr lvl="0" indent="-146050">
              <a:lnSpc>
                <a:spcPct val="115000"/>
              </a:lnSpc>
              <a:buFont typeface="Lato"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MONITOR the patient closely for magnesium toxicity. Magnesium toxicity can present with hypotension, abnormal heart rhythm, coma, respiratory depression, muscle weakness, confusion, nausea, vomiting, and flushing (red </a:t>
            </a:r>
            <a:r>
              <a:rPr lang="en-US" sz="2400" dirty="0" err="1">
                <a:latin typeface="Lato"/>
                <a:ea typeface="Lato"/>
                <a:cs typeface="Lato"/>
                <a:sym typeface="Lato"/>
              </a:rPr>
              <a:t>colouration</a:t>
            </a: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 of the skin). If any of these occur, do not give additional doses of magnesium. </a:t>
            </a:r>
          </a:p>
          <a:p>
            <a:pPr marL="0" marR="0" lvl="0" indent="-1460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/>
              <a:buNone/>
              <a:tabLst/>
              <a:defRPr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Arrange rapid TRANSFER/HANDOVER to specialist unit</a:t>
            </a:r>
          </a:p>
          <a:p>
            <a:pPr lvl="0" indent="-146050">
              <a:lnSpc>
                <a:spcPct val="115000"/>
              </a:lnSpc>
              <a:buFont typeface="Lato"/>
            </a:pPr>
            <a:endParaRPr lang="en-US" sz="24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u="sng" dirty="0">
                <a:latin typeface="Lato"/>
                <a:ea typeface="Lato"/>
                <a:cs typeface="Lato"/>
                <a:sym typeface="Lato"/>
              </a:rPr>
              <a:t>If suspected alcohol withdrawal (shaking, tachycardia, confusion or seizure/convulsions):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00000"/>
              </a:lnSpc>
              <a:spcBef>
                <a:spcPts val="0"/>
              </a:spcBef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Always CHECK glucose and give as needed </a:t>
            </a:r>
          </a:p>
          <a:p>
            <a:pPr marL="457200" lvl="0" indent="-349250">
              <a:lnSpc>
                <a:spcPct val="100000"/>
              </a:lnSpc>
              <a:spcBef>
                <a:spcPts val="0"/>
              </a:spcBef>
              <a:buFont typeface="Lato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Give a BENZODIAZEPINE</a:t>
            </a:r>
          </a:p>
          <a:p>
            <a:pPr marL="457200" lvl="0" indent="-349250">
              <a:lnSpc>
                <a:spcPct val="100000"/>
              </a:lnSpc>
              <a:spcBef>
                <a:spcPts val="0"/>
              </a:spcBef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10795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endParaRPr lang="en-US"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228600" marR="0" lvl="0" indent="-146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77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200" u="sng" dirty="0">
                <a:latin typeface="Lato"/>
                <a:ea typeface="Lato"/>
                <a:cs typeface="Lato"/>
                <a:sym typeface="Lato"/>
              </a:rPr>
              <a:t>If you suspect poisoning or envenomation: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identify the poison and refer to an advanced provider for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treatments.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pesticide poisoning, make sure the patient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decontaminated, and monitor the airway closely as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secretions can cause obstruction.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 bites should be treated 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 in the “Wound Management” section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referred as soon as possible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antivenom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u="sng" dirty="0">
                <a:latin typeface="Lato"/>
                <a:ea typeface="Lato"/>
                <a:cs typeface="Lato"/>
                <a:sym typeface="Lato"/>
              </a:rPr>
              <a:t>Rabies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There is no specific treatment for rabies.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Symptomatic rabies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always fatal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Firkin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/detail/224488/snake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9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Always start with </a:t>
            </a:r>
            <a:r>
              <a:rPr lang="en-US" sz="1100" dirty="0">
                <a:latin typeface="Lato"/>
                <a:ea typeface="Lato"/>
                <a:cs typeface="Lato"/>
                <a:sym typeface="Lato"/>
              </a:rPr>
              <a:t>the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ABCDE APPROACH AND treat life-threatening conditions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Then take a SAMPLE history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Then do </a:t>
            </a:r>
            <a:r>
              <a:rPr lang="en-US" sz="1100" dirty="0">
                <a:latin typeface="Lato"/>
                <a:ea typeface="Lato"/>
                <a:cs typeface="Lato"/>
                <a:sym typeface="Lato"/>
              </a:rPr>
              <a:t>a Secondary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Examination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403372-DB74-7E4B-A0C5-B7F8CBD4FA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034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200" u="sng" dirty="0">
                <a:latin typeface="Lato"/>
                <a:ea typeface="Lato"/>
                <a:cs typeface="Lato"/>
                <a:sym typeface="Lato"/>
              </a:rPr>
              <a:t>The agitated or violent patient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sz="1200" b="1" i="1" dirty="0">
              <a:latin typeface="Lato"/>
              <a:ea typeface="Lato"/>
              <a:cs typeface="Lato"/>
              <a:sym typeface="Lato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 the patient from harming s elf, you or others.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staff  have a clear  exit path (do not place the patient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staff and the door) 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potential weapons and unsafe objects.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for help from colleagues, family members, and security if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 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 in a calm, soft, non-threatening tone. Explain what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happening at each stage of care.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confront or judge.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other causes: check glucose and vital signs including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 and oxygen saturation. Treat abnormalities.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for safe handover/transport to advanced provider.</a:t>
            </a:r>
          </a:p>
          <a:p>
            <a:pPr marL="457200" lvl="0" indent="-3492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Lato"/>
            </a:pPr>
            <a:endParaRPr lang="en-US" sz="12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If suspected trauma: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Assess GCS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IMMOBILIZE the spine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CHECK for signs of increased pressure on the brain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2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Check ABCDE.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Maintain the airway – do not put anything in the mouth.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Give oxygen if concern for hypoxia or prolonged seizure/convulsion.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Place patient on his/her side, if possible.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Protect the patient from harm or further injury.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glucose or give glucose (if unable to check).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Give a benzodiazepine.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If pregnant and seizing, give magnesium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sulphate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If no response, give another dose of benzodiazepines (repeat three times if needed).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If the patient does not wake between seizure/convulsions, consider this a life-threatening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Arrange for rapid transfer/handover to an advanced provider.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If the seizures /convulsions stop, place patient in recovery position and monitor closely.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79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 CONSIDERATIONS IN CHILDREN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altered mental status may have seemingly mild signs such as sleeping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usual or being less interactive.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 ABCDE first, and then look for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manage causes of altered mental status.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very ill or injured children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have normal vital signs until they rapidly deteriorate.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sng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sng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6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500" b="1" i="1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1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Hypoglycaemia</a:t>
            </a:r>
            <a:endParaRPr lang="en-US" sz="25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indent="-342900"/>
            <a:r>
              <a:rPr lang="en-US" sz="1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</a:t>
            </a: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r this in any child with AMS who appears ill</a:t>
            </a:r>
          </a:p>
          <a:p>
            <a:pPr marL="342900" indent="-342900"/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Common cause of AMS in children</a:t>
            </a:r>
          </a:p>
          <a:p>
            <a:pPr marL="914400" lvl="1" indent="-349250">
              <a:spcBef>
                <a:spcPts val="1000"/>
              </a:spcBef>
              <a:buFont typeface="Lato"/>
            </a:pPr>
            <a:r>
              <a:rPr lang="en-US" sz="1900" b="1" dirty="0">
                <a:latin typeface="Lato"/>
                <a:ea typeface="Lato"/>
                <a:cs typeface="Lato"/>
                <a:sym typeface="Lato"/>
              </a:rPr>
              <a:t>Check </a:t>
            </a: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blood glucose and/or give GLUCOSE if unable to check</a:t>
            </a:r>
          </a:p>
          <a:p>
            <a:pPr marL="107950" indent="0">
              <a:buNone/>
            </a:pPr>
            <a:endParaRPr lang="en-US" sz="25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07950" indent="0">
              <a:buNone/>
            </a:pPr>
            <a:endParaRPr lang="en-US" sz="25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07950" indent="0">
              <a:buNone/>
            </a:pPr>
            <a:r>
              <a:rPr lang="en-US" sz="25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Hypoxia </a:t>
            </a:r>
          </a:p>
          <a:p>
            <a:pPr marL="450850" indent="-342900"/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Can occur as a result of many conditions </a:t>
            </a:r>
          </a:p>
          <a:p>
            <a:pPr marL="450850" indent="-342900"/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Respiratory infections and shock </a:t>
            </a:r>
          </a:p>
          <a:p>
            <a:pPr marL="450850" indent="-342900"/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Birth hypoxia is consideration in newborns </a:t>
            </a: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52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Hyperthermia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altered mental status suggests infection, but can also be seen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excessive heat exposure, exercise, seizure/convulsion, hormonal imbalance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medications and poisons.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9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Hypothermia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altered mental status can also suggest infection, particularly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infants, but can be due to drug intoxication, exposure to cold or hormonal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imbalance. Young infants are more affected by variation in temperature. Keep the child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by using blankets and a hat to prevent heat loss and using skin-to-skin contact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(also called “kangaroo care”) with a family member 24-hours per day while ill.</a:t>
            </a: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Thermometer</a:t>
            </a: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Creator:hutzelknecht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/detail/231080/thermometer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56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500" b="1" i="1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Seizures/convulsions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due to fever alone but (as in adults) can also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infection,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hyponatremia (low sodium).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delay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antibiotics in patients with suspected serious bacterial infection.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consider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trauma.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Infection in the brain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cause altered mental status.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for a bulging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swollen fontanelle (in a child under 1 year) and/or rash to the legs and lower abdomen,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can indicate infection or increased pressure on the brain.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delay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antibiotics in children with suspected serious bacterial infection.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050" dirty="0"/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1079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4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perfusion can cause altered mental status.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can become dehydrated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quickly.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for signs of dehydration: abnormal skin pinch, dry mucous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 (the inner, pink part of the mouth), irritability, sunken or depressed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fontanelle (in a child under 1 year), slow capillary refill (greater than 3 seconds), cold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extremities, tachycardia, and hypotension. Give IV fluids and re-assess frequently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</a:t>
            </a:r>
          </a:p>
          <a:p>
            <a:pPr marL="628650" marR="0" lvl="0" indent="-1714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 charset="0"/>
              <a:buChar char="•"/>
            </a:pPr>
            <a:endParaRPr lang="en-US" sz="900" dirty="0"/>
          </a:p>
          <a:p>
            <a:pPr marL="4572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4572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457200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050" dirty="0"/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Original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Jung Illustration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2017.  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1079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9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Malaria: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Malaria may be more severe in children than adults.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severe malaria may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with severe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seizure/convulsions, coma,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indent="-228599">
              <a:lnSpc>
                <a:spcPct val="115000"/>
              </a:lnSpc>
              <a:buSzPct val="126315"/>
            </a:pPr>
            <a:endParaRPr lang="en-US"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1" indent="-228599">
              <a:lnSpc>
                <a:spcPct val="115000"/>
              </a:lnSpc>
              <a:buSzPct val="126315"/>
            </a:pPr>
            <a:endParaRPr lang="en-US"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4572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4572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457200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050" dirty="0"/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activity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Métacognition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Creator:benoitpetit</a:t>
            </a:r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/detail/193152/brain-activity-metacognition</a:t>
            </a: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dirty="0"/>
          </a:p>
          <a:p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000" dirty="0"/>
          </a:p>
          <a:p>
            <a:pPr marL="457200" marR="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</a:pPr>
            <a:endParaRPr lang="en-US"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0850" indent="-342900"/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pPr marL="1079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1900" dirty="0"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1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Ingestion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chemicals or drugs is common in children. Try to identify the poison (talk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parents) and try to get a photograph of the package. Consult advanced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 immediately for management.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unwitnessed ingestions in children aged under 6 years (especially aged 1–3):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Ask about signs and symptoms depending on the substance ingested.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Take a thorough history from the family.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Examine the bottles of the ingested substance or medicine.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Determine what time it took place.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Ensure that no other children were involved.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for signs of burns in or around the mouth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for stridor (high-pitched noises) suggesting ingestion of chemicals that burned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damaged the airway and are causing swelling.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Children with ingestion of drugs or chemicals need to be monitored closely and may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handover/transfer to a referral unit for further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AIRWAY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People with altered mental status may not be able to protect their airways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may be at risk of choking on vomit.</a:t>
            </a:r>
          </a:p>
          <a:p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BREATHING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Hypoxia (lack of oxygen) can be a cause of altered mental status. Search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any signs of difficulty breathing, or cyanosis (blue 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colouring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the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skin). Abnormal breathing can reflect diabetic ketoacidosis or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poisoning.</a:t>
            </a:r>
          </a:p>
          <a:p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CIRCULATION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Lack of perfusion to the brain can cause altered mental status. Look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and manage signs of shock (low blood pressure, elevated heart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rate, delayed capillary refill).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309614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/>
              <a:t>Image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thought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Creator:GDL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/detail/221707/deep-thought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information: Creative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Public Domain License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88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Disposition depends on the cause of altered mental status.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of altered mental status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cannot be rapidly corrected or which might return after medications wear off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management in a hospital setting.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patient with altered mental status must be closely monitored for airway problems.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handover/transfer to a provider with advanced airway capabilities.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underlying cause of the low blood glucose is not identified and treated, patients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hypoglycaemia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improved with glucose may develop low blood glucose again and may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repeat treatments. These patients need to be monitored closely.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Naloxone (opioid reversal agent) effects only last approximately 1 hour. Many opioid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medications are longer-acting and may need more doses of naloxone to reverse the opioid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effects. Any patient treated with naloxone must be monitored closely. Make sure the new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rovider knows the patient has been given naloxone and may need additional doses.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7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08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96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244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Check AVPU or GCS (in trauma).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Look for abnormal glucose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hypoglycaemia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hyperglycaemia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can cause altered mental status).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Very small pupils suggest opioid overdose or poisoning (consider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pesticides).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Very dilated pupils suggest stimulant drug use.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Unequal pupils suggest an increased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pressure on the brain.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If the patient can follow commands, test for strength and sensation in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face, arms and legs.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Weakness or loss of sensation on one side suggests a mass, bleeding, or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blocked blood vessels in the brain (stroke), though hypoglycemia can also present this way.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Altered mental status with general muscle weakness may suggest salt (electrolyte)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imbalance in the blood.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Look for abnormal repetitive movements or shaking on one or both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ides of the body (seizure/convulsion) –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may be due to a 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tumour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bleeding, brain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infection, </a:t>
            </a:r>
            <a:r>
              <a:rPr lang="en-US" sz="1100" b="0" i="0" u="none" strike="noStrike" kern="1200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hypoglycaemia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or salt (electrolyte) imbalance.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669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Remember that patients with altered mental status may not report</a:t>
            </a: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their history accurately. </a:t>
            </a:r>
          </a:p>
          <a:p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Examine the entire body for infections, rashes,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any evidence of trauma, bites or stings. </a:t>
            </a:r>
          </a:p>
          <a:p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Needle marks on the arms</a:t>
            </a:r>
            <a:r>
              <a:rPr 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may suggest drugs as a cause.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55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6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23E11-C36B-A441-BA03-6C5D760D5D51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6625D-1CD2-EE43-9B67-4A0D2FDD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Shape 86"/>
          <p:cNvPicPr preferRelativeResize="0"/>
          <p:nvPr userDrawn="1"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9852" y="6143626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799"/>
            <a:ext cx="9144000" cy="1293705"/>
          </a:xfrm>
        </p:spPr>
        <p:txBody>
          <a:bodyPr/>
          <a:lstStyle/>
          <a:p>
            <a:pPr algn="l"/>
            <a:r>
              <a:rPr lang="en-US" dirty="0"/>
              <a:t>Altered Mental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250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Basic Emergency Care Course</a:t>
            </a:r>
          </a:p>
        </p:txBody>
      </p:sp>
    </p:spTree>
    <p:extLst>
      <p:ext uri="{BB962C8B-B14F-4D97-AF65-F5344CB8AC3E}">
        <p14:creationId xmlns:p14="http://schemas.microsoft.com/office/powerpoint/2010/main" val="47835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694" y="2645696"/>
            <a:ext cx="1631147" cy="1565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65425"/>
            <a:ext cx="10515600" cy="1325563"/>
          </a:xfrm>
        </p:spPr>
        <p:txBody>
          <a:bodyPr/>
          <a:lstStyle/>
          <a:p>
            <a:r>
              <a:rPr lang="en-US" dirty="0"/>
              <a:t>The SAMPLE History </a:t>
            </a:r>
          </a:p>
        </p:txBody>
      </p:sp>
    </p:spTree>
    <p:extLst>
      <p:ext uri="{BB962C8B-B14F-4D97-AF65-F5344CB8AC3E}">
        <p14:creationId xmlns:p14="http://schemas.microsoft.com/office/powerpoint/2010/main" val="71677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938"/>
            <a:ext cx="10077450" cy="4899026"/>
          </a:xfrm>
        </p:spPr>
        <p:txBody>
          <a:bodyPr>
            <a:normAutofit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How does the current condition compare to baseline mental status? </a:t>
            </a:r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2"/>
            <a:r>
              <a:rPr lang="en-US" sz="3000" dirty="0"/>
              <a:t>Ask family/friends about baseline when possible to establish normal </a:t>
            </a:r>
            <a:r>
              <a:rPr lang="en-US" sz="3000" dirty="0" err="1"/>
              <a:t>behaviour</a:t>
            </a:r>
            <a:endParaRPr lang="en-US" sz="30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0148984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31" y="480727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938"/>
            <a:ext cx="10077450" cy="4899026"/>
          </a:xfrm>
        </p:spPr>
        <p:txBody>
          <a:bodyPr>
            <a:normAutofit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Is there difficulty breathing? </a:t>
            </a:r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1"/>
            <a:r>
              <a:rPr lang="en-US" sz="3000" dirty="0"/>
              <a:t>Altered mental status with difficulty in breathing may indicate lack of oxygen to the brain</a:t>
            </a:r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181850" y="814388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388820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0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938"/>
            <a:ext cx="10877550" cy="4899026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Is there a headache?</a:t>
            </a:r>
          </a:p>
          <a:p>
            <a:pPr lvl="1"/>
            <a:r>
              <a:rPr lang="en-US" sz="3000" dirty="0"/>
              <a:t>Is there vomiting/ diarrhoea?</a:t>
            </a:r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2"/>
            <a:r>
              <a:rPr lang="en-US" sz="3000" dirty="0"/>
              <a:t>Headache with AMS can indicate infection, tumor or bleeding</a:t>
            </a:r>
          </a:p>
          <a:p>
            <a:pPr lvl="2"/>
            <a:r>
              <a:rPr lang="en-US" sz="3000" dirty="0"/>
              <a:t>Vomiting without diarrhoea can be a sign of increased pressure in the brain</a:t>
            </a:r>
          </a:p>
          <a:p>
            <a:pPr lvl="2"/>
            <a:r>
              <a:rPr lang="en-US" sz="3000" dirty="0"/>
              <a:t>Any source of dehydration can cause AMS from poor perfusion</a:t>
            </a:r>
          </a:p>
          <a:p>
            <a:pPr lvl="2"/>
            <a:r>
              <a:rPr lang="en-US" sz="3000" dirty="0"/>
              <a:t>Vomiting and diarrhoea can cause </a:t>
            </a:r>
            <a:r>
              <a:rPr lang="en-US" sz="3000" dirty="0" err="1"/>
              <a:t>hypoglycaemia</a:t>
            </a:r>
            <a:r>
              <a:rPr lang="en-US" sz="3000" dirty="0"/>
              <a:t> 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181850" y="814388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62" y="4001363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938"/>
            <a:ext cx="10877550" cy="4899026"/>
          </a:xfrm>
        </p:spPr>
        <p:txBody>
          <a:bodyPr>
            <a:normAutofit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Has there been any dizziness or fainting? </a:t>
            </a:r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2"/>
            <a:r>
              <a:rPr lang="en-US" sz="3000" dirty="0"/>
              <a:t>This could be a sign of poor perfusion to the brain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8858250" y="833438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64" y="3854451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938"/>
            <a:ext cx="10877550" cy="4899026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When did the symptoms start? </a:t>
            </a:r>
          </a:p>
          <a:p>
            <a:pPr lvl="1"/>
            <a:r>
              <a:rPr lang="en-US" sz="3000" dirty="0"/>
              <a:t>How long do they last?</a:t>
            </a:r>
          </a:p>
          <a:p>
            <a:pPr lvl="1"/>
            <a:r>
              <a:rPr lang="en-US" sz="3000" dirty="0"/>
              <a:t>Have they changed over time? </a:t>
            </a:r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2"/>
            <a:r>
              <a:rPr lang="en-US" sz="3000" u="sng" dirty="0"/>
              <a:t>Rapid</a:t>
            </a:r>
            <a:r>
              <a:rPr lang="en-US" sz="3000" dirty="0"/>
              <a:t> onset think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infection, inflammation, bleeding or drugs/toxins</a:t>
            </a:r>
          </a:p>
          <a:p>
            <a:pPr lvl="2"/>
            <a:r>
              <a:rPr lang="en-US" sz="3000" u="sng" dirty="0"/>
              <a:t>Gradual </a:t>
            </a:r>
            <a:r>
              <a:rPr lang="en-US" sz="3000" dirty="0"/>
              <a:t>onset think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less acute causes such as </a:t>
            </a:r>
            <a:r>
              <a:rPr lang="en-US" sz="3000" dirty="0" err="1"/>
              <a:t>tumour</a:t>
            </a:r>
            <a:r>
              <a:rPr lang="en-US" sz="3000" dirty="0"/>
              <a:t> or slow bleeding in the brain</a:t>
            </a:r>
          </a:p>
          <a:p>
            <a:pPr lvl="2"/>
            <a:r>
              <a:rPr lang="en-US" sz="3000" u="sng" dirty="0"/>
              <a:t>Intermittent</a:t>
            </a:r>
            <a:r>
              <a:rPr lang="en-US" sz="3000" dirty="0"/>
              <a:t> onset think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seizures or psychiatric disease</a:t>
            </a:r>
            <a:endParaRPr lang="en-US" sz="3000" u="sng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6964136" y="1215202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57" y="426483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938"/>
            <a:ext cx="10877550" cy="489902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Any recent fevers?</a:t>
            </a:r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2"/>
            <a:r>
              <a:rPr lang="en-US" sz="3000" dirty="0"/>
              <a:t>Brain infections</a:t>
            </a:r>
          </a:p>
          <a:p>
            <a:pPr lvl="2"/>
            <a:r>
              <a:rPr lang="en-US" sz="3000" dirty="0"/>
              <a:t>Serious infections in children and elderly can cause AMS</a:t>
            </a:r>
          </a:p>
          <a:p>
            <a:pPr lvl="2"/>
            <a:r>
              <a:rPr lang="en-US" sz="3000" dirty="0"/>
              <a:t>Exposures</a:t>
            </a:r>
            <a:endParaRPr lang="en-US" sz="2800" dirty="0"/>
          </a:p>
          <a:p>
            <a:pPr lvl="3"/>
            <a:r>
              <a:rPr lang="en-US" sz="2800" dirty="0"/>
              <a:t>Prolonged outdoor (heat) exposure</a:t>
            </a:r>
            <a:endParaRPr lang="en-US" sz="3000" dirty="0"/>
          </a:p>
          <a:p>
            <a:pPr lvl="3"/>
            <a:r>
              <a:rPr lang="en-US" sz="2800" dirty="0"/>
              <a:t>Poisons</a:t>
            </a:r>
          </a:p>
          <a:p>
            <a:pPr lvl="3"/>
            <a:r>
              <a:rPr lang="en-US" sz="2800" dirty="0"/>
              <a:t>Medications</a:t>
            </a:r>
          </a:p>
          <a:p>
            <a:pPr lvl="3"/>
            <a:r>
              <a:rPr lang="en-US" sz="2800" dirty="0"/>
              <a:t>Drugs</a:t>
            </a:r>
          </a:p>
          <a:p>
            <a:pPr lvl="2"/>
            <a:r>
              <a:rPr lang="en-US" sz="3200" dirty="0"/>
              <a:t>High fevers can cause AMS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5747657" y="833438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5" y="4249336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04937"/>
            <a:ext cx="10725150" cy="5322001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Any weakness, clumsiness or difficulty walking?</a:t>
            </a:r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1"/>
            <a:r>
              <a:rPr lang="en-US" sz="3000" dirty="0"/>
              <a:t>Consider stroke or </a:t>
            </a:r>
            <a:r>
              <a:rPr lang="en-US" sz="3000" dirty="0" err="1"/>
              <a:t>tumour</a:t>
            </a:r>
            <a:endParaRPr lang="en-US" sz="30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Any neck pain or stiffness?</a:t>
            </a:r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1"/>
            <a:r>
              <a:rPr lang="en-US" sz="3000" dirty="0"/>
              <a:t>Consider bleeding, inflammation or infection in                   cerebral spinal fluid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9824357" y="204609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650185" y="3812632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2680558"/>
            <a:ext cx="1076641" cy="1132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9" y="5647252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04937"/>
            <a:ext cx="10725150" cy="5322001"/>
          </a:xfrm>
        </p:spPr>
        <p:txBody>
          <a:bodyPr>
            <a:normAutofit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Any recent history of trauma or falls?</a:t>
            </a:r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1"/>
            <a:r>
              <a:rPr lang="en-US" sz="3000" dirty="0"/>
              <a:t>Bleeding in or around the brain can cause AMS even days after injury</a:t>
            </a:r>
          </a:p>
          <a:p>
            <a:pPr lvl="1"/>
            <a:r>
              <a:rPr lang="en-US" sz="3000" dirty="0"/>
              <a:t>Chronic alcohol drinkers and the elderly</a:t>
            </a:r>
          </a:p>
          <a:p>
            <a:pPr lvl="2"/>
            <a:r>
              <a:rPr lang="en-US" sz="2600" dirty="0"/>
              <a:t>More prone to brain bleeding</a:t>
            </a:r>
          </a:p>
          <a:p>
            <a:pPr lvl="2"/>
            <a:r>
              <a:rPr lang="en-US" sz="2600" dirty="0"/>
              <a:t>May not remember falls</a:t>
            </a:r>
          </a:p>
          <a:p>
            <a:pPr lvl="1"/>
            <a:r>
              <a:rPr lang="en-US" sz="3000" dirty="0"/>
              <a:t>Always consider unwitnessed trauma in a patient found altered with no known cause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9824357" y="204609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3642776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4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04937"/>
            <a:ext cx="10725150" cy="5322001"/>
          </a:xfrm>
        </p:spPr>
        <p:txBody>
          <a:bodyPr>
            <a:normAutofit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Any recent depression or changes in </a:t>
            </a:r>
            <a:r>
              <a:rPr lang="en-US" sz="3000" dirty="0" err="1"/>
              <a:t>behaviour</a:t>
            </a:r>
            <a:r>
              <a:rPr lang="en-US" sz="3000" dirty="0"/>
              <a:t>?</a:t>
            </a:r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1"/>
            <a:r>
              <a:rPr lang="en-US" sz="3000" dirty="0"/>
              <a:t>Drug and alcohol use or psychiatric problems</a:t>
            </a:r>
          </a:p>
          <a:p>
            <a:pPr lvl="1"/>
            <a:r>
              <a:rPr lang="en-US" sz="3000" dirty="0"/>
              <a:t>Consider possibility of suicide attempt by poisoning</a:t>
            </a:r>
            <a:endParaRPr lang="en-US" sz="26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9824357" y="204609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388820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618612"/>
            <a:ext cx="109152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Recognize key history findings suggestive of different causes of altered mental status</a:t>
            </a:r>
          </a:p>
          <a:p>
            <a:pPr lvl="0" indent="-2286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Recognize key physical findings suggestive of different causes of altered mental status</a:t>
            </a:r>
          </a:p>
          <a:p>
            <a:pPr lvl="0" indent="-2286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List high-risk causes of altered mental status in adults and children</a:t>
            </a:r>
          </a:p>
          <a:p>
            <a:pPr lvl="0" indent="-228600"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Perform critical actions for high-risk causes of altered mental status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770" y="365125"/>
            <a:ext cx="9392030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227"/>
            <a:ext cx="1158240" cy="11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538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04937"/>
            <a:ext cx="10725150" cy="5322001"/>
          </a:xfrm>
        </p:spPr>
        <p:txBody>
          <a:bodyPr>
            <a:normAutofit/>
          </a:bodyPr>
          <a:lstStyle/>
          <a:p>
            <a:r>
              <a:rPr lang="en-US" sz="3000" b="1" dirty="0"/>
              <a:t>ASK:</a:t>
            </a:r>
            <a:endParaRPr lang="en-US" sz="3000" dirty="0"/>
          </a:p>
          <a:p>
            <a:pPr lvl="1"/>
            <a:r>
              <a:rPr lang="en-US" sz="3000" dirty="0"/>
              <a:t>Does anyone else from the same family or location have symptoms? </a:t>
            </a:r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dirty="0">
                <a:solidFill>
                  <a:srgbClr val="FF0000"/>
                </a:solidFill>
              </a:rPr>
              <a:t>THINK</a:t>
            </a:r>
            <a:endParaRPr lang="en-US" sz="3000" dirty="0"/>
          </a:p>
          <a:p>
            <a:pPr lvl="1"/>
            <a:r>
              <a:rPr lang="en-US" sz="3000" dirty="0"/>
              <a:t>Gaseous poisoning</a:t>
            </a:r>
          </a:p>
          <a:p>
            <a:pPr lvl="2"/>
            <a:r>
              <a:rPr lang="en-US" sz="3000" dirty="0"/>
              <a:t>Carbon monoxide is usually seen in cold climates with indoor heating 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0869385" y="365125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80727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Allergies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sz="2800" dirty="0"/>
              <a:t>Allergies to medications or other substances?</a:t>
            </a:r>
          </a:p>
          <a:p>
            <a:pPr lvl="1"/>
            <a:r>
              <a:rPr lang="en-US" sz="2800" dirty="0"/>
              <a:t>Recent exposures to known allergens?</a:t>
            </a:r>
          </a:p>
          <a:p>
            <a:pPr lvl="1"/>
            <a:endParaRPr lang="en-US" sz="2800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2800" dirty="0"/>
              <a:t>Severe allergic reactions can present with AMS due to</a:t>
            </a:r>
          </a:p>
          <a:p>
            <a:pPr lvl="2"/>
            <a:r>
              <a:rPr lang="en-US" sz="2800" dirty="0"/>
              <a:t>Low blood oxygen levels</a:t>
            </a:r>
          </a:p>
          <a:p>
            <a:pPr lvl="2"/>
            <a:r>
              <a:rPr lang="en-US" sz="2800" dirty="0"/>
              <a:t>Poor blood circulation due to shock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48007" y="1290459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450814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M: Medications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44972" y="1825624"/>
            <a:ext cx="10546978" cy="5032375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ASK</a:t>
            </a:r>
            <a:endParaRPr lang="en-US" sz="3300" dirty="0"/>
          </a:p>
          <a:p>
            <a:pPr lvl="1"/>
            <a:r>
              <a:rPr lang="en-US" sz="3300" dirty="0"/>
              <a:t>Currently taking any medications? </a:t>
            </a:r>
          </a:p>
          <a:p>
            <a:pPr lvl="2"/>
            <a:r>
              <a:rPr lang="en-US" sz="3300" dirty="0"/>
              <a:t>Collect medication list </a:t>
            </a:r>
          </a:p>
          <a:p>
            <a:pPr lvl="1"/>
            <a:r>
              <a:rPr lang="en-US" sz="3300" dirty="0"/>
              <a:t>Any new medications or changed doses?</a:t>
            </a:r>
          </a:p>
          <a:p>
            <a:pPr lvl="1"/>
            <a:endParaRPr lang="en-US" sz="3300" i="1" dirty="0"/>
          </a:p>
          <a:p>
            <a:pPr lvl="1"/>
            <a:endParaRPr lang="en-US" sz="3300" i="1" dirty="0"/>
          </a:p>
          <a:p>
            <a:pPr lvl="1"/>
            <a:endParaRPr lang="en-US" sz="3300" i="1" dirty="0"/>
          </a:p>
          <a:p>
            <a:r>
              <a:rPr lang="en-US" sz="33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3300" dirty="0"/>
              <a:t>Medication interactions</a:t>
            </a:r>
          </a:p>
          <a:p>
            <a:pPr lvl="1"/>
            <a:r>
              <a:rPr lang="en-US" sz="3300" dirty="0"/>
              <a:t>Medication side effects </a:t>
            </a:r>
          </a:p>
          <a:p>
            <a:pPr lvl="2"/>
            <a:r>
              <a:rPr lang="en-US" sz="3300" dirty="0"/>
              <a:t>Pain medications (opioids such as morphine, pethidine, heroin) </a:t>
            </a:r>
          </a:p>
          <a:p>
            <a:pPr lvl="2"/>
            <a:r>
              <a:rPr lang="en-US" sz="3300" dirty="0"/>
              <a:t>Sleeping medications</a:t>
            </a:r>
          </a:p>
          <a:p>
            <a:pPr lvl="2"/>
            <a:r>
              <a:rPr lang="en-US" sz="3300" dirty="0"/>
              <a:t>Seizure medications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1950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63" y="5163735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97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5"/>
            <a:ext cx="9692927" cy="4351338"/>
          </a:xfrm>
        </p:spPr>
        <p:txBody>
          <a:bodyPr>
            <a:normAutofit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sz="2800" dirty="0"/>
              <a:t>History of diabetes?</a:t>
            </a:r>
          </a:p>
          <a:p>
            <a:pPr lvl="1"/>
            <a:endParaRPr lang="en-US" sz="2800" i="1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2800" dirty="0"/>
              <a:t>Low blood sugar</a:t>
            </a:r>
          </a:p>
          <a:p>
            <a:pPr lvl="1"/>
            <a:r>
              <a:rPr lang="en-US" sz="2800" dirty="0"/>
              <a:t>Diabetic Ketoacidosis (DKA)</a:t>
            </a:r>
          </a:p>
          <a:p>
            <a:pPr lvl="2"/>
            <a:r>
              <a:rPr lang="en-US" sz="2800" dirty="0"/>
              <a:t>Increased urine output</a:t>
            </a:r>
          </a:p>
          <a:p>
            <a:pPr lvl="2"/>
            <a:r>
              <a:rPr lang="en-US" sz="2800" dirty="0"/>
              <a:t>Increased thirst</a:t>
            </a:r>
          </a:p>
          <a:p>
            <a:pPr lvl="2"/>
            <a:r>
              <a:rPr lang="en-US" sz="2800" dirty="0"/>
              <a:t>Fast or deep breathing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44" y="4605796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5"/>
            <a:ext cx="10830485" cy="4351338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ASK</a:t>
            </a:r>
            <a:endParaRPr lang="en-US" sz="2600" dirty="0"/>
          </a:p>
          <a:p>
            <a:pPr lvl="1"/>
            <a:r>
              <a:rPr lang="en-US" sz="2600" dirty="0"/>
              <a:t>History of heart disease?</a:t>
            </a:r>
          </a:p>
          <a:p>
            <a:pPr lvl="1"/>
            <a:r>
              <a:rPr lang="en-US" sz="2600" dirty="0"/>
              <a:t>History of stroke?</a:t>
            </a:r>
          </a:p>
          <a:p>
            <a:pPr lvl="1"/>
            <a:r>
              <a:rPr lang="en-US" sz="2600" dirty="0"/>
              <a:t>History of high blood pressure? </a:t>
            </a:r>
          </a:p>
          <a:p>
            <a:pPr lvl="1"/>
            <a:endParaRPr lang="en-US" sz="2600" i="1" dirty="0"/>
          </a:p>
          <a:p>
            <a:r>
              <a:rPr lang="en-US" sz="26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2600" dirty="0"/>
              <a:t>Heart attacks can decrease blood flow and oxygen to the brain</a:t>
            </a:r>
          </a:p>
          <a:p>
            <a:pPr lvl="1"/>
            <a:r>
              <a:rPr lang="en-US" sz="2600" dirty="0"/>
              <a:t>Heart disease increases risk of stroke </a:t>
            </a:r>
          </a:p>
          <a:p>
            <a:pPr lvl="1"/>
            <a:r>
              <a:rPr lang="en-US" sz="2600" dirty="0"/>
              <a:t>AMS with a stroke history may indicate a new stroke or brain bleeding</a:t>
            </a:r>
          </a:p>
          <a:p>
            <a:pPr lvl="1"/>
            <a:r>
              <a:rPr lang="en-US" sz="2600" dirty="0"/>
              <a:t>Old stroke symptoms may return with severe illness</a:t>
            </a:r>
          </a:p>
          <a:p>
            <a:pPr lvl="1"/>
            <a:r>
              <a:rPr lang="en-US" sz="2600" dirty="0"/>
              <a:t>High blood pressure increases the risk for brain bleeding 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388820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5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4"/>
            <a:ext cx="10830485" cy="5032376"/>
          </a:xfrm>
        </p:spPr>
        <p:txBody>
          <a:bodyPr>
            <a:noAutofit/>
          </a:bodyPr>
          <a:lstStyle/>
          <a:p>
            <a:r>
              <a:rPr lang="en-US" sz="2400" b="1" dirty="0"/>
              <a:t>ASK</a:t>
            </a:r>
            <a:endParaRPr lang="en-US" sz="2400" dirty="0"/>
          </a:p>
          <a:p>
            <a:pPr lvl="1"/>
            <a:r>
              <a:rPr lang="en-US" dirty="0"/>
              <a:t>History of seizure?</a:t>
            </a:r>
          </a:p>
          <a:p>
            <a:pPr lvl="2"/>
            <a:r>
              <a:rPr lang="en-US" sz="2400" dirty="0"/>
              <a:t>Do they take regular medications?</a:t>
            </a:r>
          </a:p>
          <a:p>
            <a:pPr lvl="2"/>
            <a:r>
              <a:rPr lang="en-US" sz="2400" dirty="0"/>
              <a:t>Any medication changes or missed doses?</a:t>
            </a:r>
          </a:p>
          <a:p>
            <a:pPr lvl="2"/>
            <a:r>
              <a:rPr lang="en-US" sz="2400" dirty="0"/>
              <a:t>If they had a witnessed convulsion </a:t>
            </a:r>
            <a:r>
              <a:rPr lang="en-US" sz="2400" b="1" dirty="0"/>
              <a:t>ask</a:t>
            </a:r>
            <a:r>
              <a:rPr lang="en-US" sz="2400" dirty="0"/>
              <a:t> about fall or head trauma</a:t>
            </a:r>
          </a:p>
          <a:p>
            <a:pPr lvl="1"/>
            <a:endParaRPr lang="en-US" i="1" dirty="0"/>
          </a:p>
          <a:p>
            <a:r>
              <a:rPr lang="en-US" sz="24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Recovering from convulsion (postictal period) </a:t>
            </a:r>
          </a:p>
          <a:p>
            <a:pPr lvl="2"/>
            <a:r>
              <a:rPr lang="en-US" sz="2400" dirty="0"/>
              <a:t>Usually takes half hour to several hours at the most</a:t>
            </a:r>
          </a:p>
          <a:p>
            <a:pPr lvl="2"/>
            <a:r>
              <a:rPr lang="en-US" sz="2400" dirty="0"/>
              <a:t>A longer time with AMS, </a:t>
            </a:r>
            <a:r>
              <a:rPr lang="en-US" sz="2400" dirty="0">
                <a:solidFill>
                  <a:srgbClr val="FF0000"/>
                </a:solidFill>
              </a:rPr>
              <a:t>consider</a:t>
            </a:r>
            <a:r>
              <a:rPr lang="en-US" sz="2400" dirty="0"/>
              <a:t> other causes 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67" y="4791776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5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5"/>
            <a:ext cx="10830485" cy="4351338"/>
          </a:xfrm>
        </p:spPr>
        <p:txBody>
          <a:bodyPr>
            <a:normAutofit/>
          </a:bodyPr>
          <a:lstStyle/>
          <a:p>
            <a:r>
              <a:rPr lang="en-US" sz="2600" b="1" dirty="0"/>
              <a:t>ASK</a:t>
            </a:r>
            <a:endParaRPr lang="en-US" sz="2600" dirty="0"/>
          </a:p>
          <a:p>
            <a:pPr lvl="1"/>
            <a:r>
              <a:rPr lang="en-US" sz="2600" dirty="0"/>
              <a:t>History of HIV infection?</a:t>
            </a:r>
          </a:p>
          <a:p>
            <a:pPr lvl="1"/>
            <a:r>
              <a:rPr lang="en-US" sz="2600" dirty="0"/>
              <a:t>History of tuberculosis?</a:t>
            </a:r>
          </a:p>
          <a:p>
            <a:pPr lvl="1"/>
            <a:r>
              <a:rPr lang="en-US" sz="2600" dirty="0"/>
              <a:t>History of liver or kidney failure? </a:t>
            </a:r>
          </a:p>
          <a:p>
            <a:pPr lvl="1"/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2600" dirty="0"/>
              <a:t>With history of HIV or tuberculosis consider infection around brain</a:t>
            </a:r>
          </a:p>
          <a:p>
            <a:pPr lvl="1"/>
            <a:r>
              <a:rPr lang="en-US" sz="2600" dirty="0"/>
              <a:t>With liver or kidney failure consider problems clearing toxins and waste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388820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5"/>
            <a:ext cx="10830485" cy="4351338"/>
          </a:xfrm>
        </p:spPr>
        <p:txBody>
          <a:bodyPr>
            <a:normAutofit/>
          </a:bodyPr>
          <a:lstStyle/>
          <a:p>
            <a:r>
              <a:rPr lang="en-US" sz="2600" b="1" dirty="0"/>
              <a:t>ASK</a:t>
            </a:r>
            <a:endParaRPr lang="en-US" sz="2600" dirty="0"/>
          </a:p>
          <a:p>
            <a:pPr lvl="1"/>
            <a:r>
              <a:rPr lang="en-US" sz="2600" dirty="0"/>
              <a:t>History of long standing alcohol use? </a:t>
            </a:r>
          </a:p>
          <a:p>
            <a:pPr lvl="1"/>
            <a:r>
              <a:rPr lang="en-US" sz="2600" dirty="0"/>
              <a:t>History of drug abuse?</a:t>
            </a:r>
          </a:p>
          <a:p>
            <a:pPr lvl="1"/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2600" dirty="0"/>
              <a:t>Alcohol intoxication and alcohol withdrawal can present with AMS</a:t>
            </a:r>
          </a:p>
          <a:p>
            <a:pPr lvl="1"/>
            <a:r>
              <a:rPr lang="en-US" sz="2600" dirty="0"/>
              <a:t>Alcoholics  have a high risk for head injury and low blood sugar levels</a:t>
            </a:r>
          </a:p>
          <a:p>
            <a:pPr lvl="1"/>
            <a:r>
              <a:rPr lang="en-US" sz="2600" dirty="0"/>
              <a:t>Sedatives and opiates can cause AMS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9" y="4109851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P: Past Medical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5" y="1825625"/>
            <a:ext cx="10830485" cy="4351338"/>
          </a:xfrm>
        </p:spPr>
        <p:txBody>
          <a:bodyPr>
            <a:normAutofit/>
          </a:bodyPr>
          <a:lstStyle/>
          <a:p>
            <a:r>
              <a:rPr lang="en-US" sz="2600" b="1" dirty="0"/>
              <a:t>ASK</a:t>
            </a:r>
            <a:endParaRPr lang="en-US" sz="2600" dirty="0"/>
          </a:p>
          <a:p>
            <a:pPr lvl="1"/>
            <a:r>
              <a:rPr lang="en-US" sz="2600" dirty="0"/>
              <a:t>History of pregnancy? </a:t>
            </a:r>
          </a:p>
          <a:p>
            <a:pPr lvl="1"/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sz="2600" dirty="0"/>
              <a:t>High blood pressure during pregnancy can lead to eclampsia (seizures/convulsions)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5921828" y="1289163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8" y="3435257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13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L: Last Oral Intake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6776" y="1825625"/>
            <a:ext cx="9441916" cy="4351338"/>
          </a:xfrm>
        </p:spPr>
        <p:txBody>
          <a:bodyPr>
            <a:normAutofit/>
          </a:bodyPr>
          <a:lstStyle/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When did the patient last eat or drink?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Low blood sugar levels and dehydration can cause 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76139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48" y="4698787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1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Glasgow Coma Scale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AVPU assessment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Recovery position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Oxygen administration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IV cannula insertion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IV fluid resuscitation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Snake-bite management</a:t>
            </a:r>
          </a:p>
          <a:p>
            <a:pPr indent="-228600">
              <a:buFont typeface="Arial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Spinal immobilization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227"/>
            <a:ext cx="1158240" cy="11112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770" y="365125"/>
            <a:ext cx="9392030" cy="1325563"/>
          </a:xfrm>
        </p:spPr>
        <p:txBody>
          <a:bodyPr/>
          <a:lstStyle/>
          <a:p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Essential Skills</a:t>
            </a:r>
          </a:p>
        </p:txBody>
      </p:sp>
    </p:spTree>
    <p:extLst>
      <p:ext uri="{BB962C8B-B14F-4D97-AF65-F5344CB8AC3E}">
        <p14:creationId xmlns:p14="http://schemas.microsoft.com/office/powerpoint/2010/main" val="921580657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Events Surrounding Illness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2988" y="1825625"/>
            <a:ext cx="9495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ASK</a:t>
            </a:r>
            <a:endParaRPr lang="en-US" dirty="0"/>
          </a:p>
          <a:p>
            <a:pPr lvl="1"/>
            <a:r>
              <a:rPr lang="en-US" dirty="0"/>
              <a:t>Was there any recent trauma?</a:t>
            </a:r>
          </a:p>
          <a:p>
            <a:pPr lvl="1"/>
            <a:r>
              <a:rPr lang="en-US" dirty="0"/>
              <a:t>Any recent travel?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Trauma can cause poor perfusion and AMS</a:t>
            </a:r>
          </a:p>
          <a:p>
            <a:pPr lvl="1"/>
            <a:r>
              <a:rPr lang="en-US" dirty="0"/>
              <a:t>Specific infections can lead to altered mental status</a:t>
            </a:r>
          </a:p>
          <a:p>
            <a:pPr lvl="2"/>
            <a:r>
              <a:rPr lang="en-US" sz="2400" dirty="0"/>
              <a:t>Malaria is a key consideration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02" y="4652291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Events Surrounding Illness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2988" y="1825625"/>
            <a:ext cx="949570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ASK</a:t>
            </a:r>
            <a:endParaRPr lang="en-US" sz="2400" dirty="0"/>
          </a:p>
          <a:p>
            <a:pPr lvl="1"/>
            <a:r>
              <a:rPr lang="en-US" dirty="0"/>
              <a:t>Recent exposures: sick person, recent bites, chemical exposures, exposure to hot or cold</a:t>
            </a:r>
            <a:r>
              <a:rPr lang="mr-IN" dirty="0"/>
              <a:t>…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Drugs or alcohol? </a:t>
            </a:r>
          </a:p>
          <a:p>
            <a:pPr lvl="1"/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THINK</a:t>
            </a:r>
          </a:p>
          <a:p>
            <a:pPr lvl="1"/>
            <a:r>
              <a:rPr lang="en-US" dirty="0"/>
              <a:t>Sick contacts may suggest infection</a:t>
            </a:r>
          </a:p>
          <a:p>
            <a:pPr lvl="1"/>
            <a:r>
              <a:rPr lang="en-US" dirty="0"/>
              <a:t>Chemical exposure (pesticides) may suggest poisoning </a:t>
            </a:r>
          </a:p>
          <a:p>
            <a:pPr lvl="1"/>
            <a:r>
              <a:rPr lang="en-US" dirty="0"/>
              <a:t>Bites may suggest envenomation</a:t>
            </a:r>
          </a:p>
          <a:p>
            <a:pPr lvl="1"/>
            <a:r>
              <a:rPr lang="en-US" dirty="0"/>
              <a:t>Exposure to extreme temperatures suggests hyper/hypothermia </a:t>
            </a:r>
          </a:p>
          <a:p>
            <a:pPr lvl="1"/>
            <a:r>
              <a:rPr lang="en-US" dirty="0"/>
              <a:t>Drug ingestions can cause agitation or lethargy</a:t>
            </a:r>
          </a:p>
          <a:p>
            <a:pPr lvl="1"/>
            <a:r>
              <a:rPr lang="en-US" dirty="0"/>
              <a:t>Alcohol intoxication and withdrawal can cause AMS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05457" y="1027906"/>
            <a:ext cx="34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02" y="4466311"/>
            <a:ext cx="1076641" cy="11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10515600" cy="462915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Using the workbook section above, list 7 questions about SIGNS AND SYMPTOMS you would ask when taking a SAMPLE history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en-US" b="1" dirty="0">
              <a:ea typeface="Economica"/>
              <a:cs typeface="Economica"/>
              <a:sym typeface="Economic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1.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2.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3.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4.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5.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6.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US" b="1" dirty="0">
                <a:ea typeface="Economica"/>
                <a:cs typeface="Economica"/>
                <a:sym typeface="Economica"/>
              </a:rPr>
              <a:t>7.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en-US" b="1" dirty="0">
              <a:ea typeface="Economica"/>
              <a:cs typeface="Economica"/>
              <a:sym typeface="Economica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449" y="0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5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65425"/>
            <a:ext cx="10515600" cy="1325563"/>
          </a:xfrm>
        </p:spPr>
        <p:txBody>
          <a:bodyPr/>
          <a:lstStyle/>
          <a:p>
            <a:r>
              <a:rPr lang="en-US" dirty="0"/>
              <a:t>The Secondary Examination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083" y="2525969"/>
            <a:ext cx="1631147" cy="15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9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check for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Agitated and violent </a:t>
            </a:r>
            <a:r>
              <a:rPr lang="en-US" dirty="0" err="1"/>
              <a:t>behaviour</a:t>
            </a:r>
            <a:r>
              <a:rPr lang="en-US" dirty="0"/>
              <a:t> is common </a:t>
            </a:r>
          </a:p>
          <a:p>
            <a:r>
              <a:rPr lang="en-US" dirty="0"/>
              <a:t>Determine cause, prioritize the safety of the patient and providers</a:t>
            </a:r>
          </a:p>
          <a:p>
            <a:r>
              <a:rPr lang="en-US" dirty="0"/>
              <a:t>Keep calm, work as a team</a:t>
            </a:r>
          </a:p>
          <a:p>
            <a:r>
              <a:rPr lang="en-US" dirty="0"/>
              <a:t>Ensure the space is safe from weapons and you have an escape route</a:t>
            </a:r>
          </a:p>
          <a:p>
            <a:r>
              <a:rPr lang="en-US" dirty="0"/>
              <a:t>Avoid making the patient feel threatened</a:t>
            </a:r>
          </a:p>
          <a:p>
            <a:r>
              <a:rPr lang="en-US" dirty="0"/>
              <a:t>Do not sit too close and speak in a calm, sympathetic voice</a:t>
            </a:r>
          </a:p>
          <a:p>
            <a:r>
              <a:rPr lang="en-US" dirty="0"/>
              <a:t>Explain what is happening</a:t>
            </a:r>
          </a:p>
          <a:p>
            <a:r>
              <a:rPr lang="en-US" dirty="0"/>
              <a:t>Approach as a group or call for help if necessary </a:t>
            </a:r>
          </a:p>
          <a:p>
            <a:r>
              <a:rPr lang="en-US" b="1" dirty="0"/>
              <a:t>Check</a:t>
            </a:r>
            <a:r>
              <a:rPr lang="en-US" dirty="0"/>
              <a:t> vital signs, temperature and glucose; treat abnormalities</a:t>
            </a:r>
          </a:p>
          <a:p>
            <a:r>
              <a:rPr lang="en-US" dirty="0"/>
              <a:t>Call for help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0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 </a:t>
            </a:r>
            <a:r>
              <a:rPr lang="en-US" dirty="0"/>
              <a:t>level of consciousness with AVPU scale</a:t>
            </a:r>
          </a:p>
          <a:p>
            <a:r>
              <a:rPr lang="en-US" b="1" dirty="0"/>
              <a:t>Check </a:t>
            </a:r>
            <a:r>
              <a:rPr lang="en-US" dirty="0"/>
              <a:t>Glasgow Coma Scale in trauma</a:t>
            </a:r>
          </a:p>
          <a:p>
            <a:r>
              <a:rPr lang="en-US" b="1" dirty="0"/>
              <a:t>Check</a:t>
            </a:r>
            <a:r>
              <a:rPr lang="en-US" dirty="0"/>
              <a:t> blood glucose</a:t>
            </a:r>
          </a:p>
          <a:p>
            <a:r>
              <a:rPr lang="en-US" b="1" dirty="0"/>
              <a:t>Check </a:t>
            </a:r>
            <a:r>
              <a:rPr lang="en-US" dirty="0"/>
              <a:t>pupils for small, dilated or unequal</a:t>
            </a:r>
          </a:p>
          <a:p>
            <a:r>
              <a:rPr lang="en-US" b="1" dirty="0"/>
              <a:t>Check </a:t>
            </a:r>
            <a:r>
              <a:rPr lang="en-US" dirty="0"/>
              <a:t>orientation</a:t>
            </a:r>
          </a:p>
          <a:p>
            <a:pPr lvl="1"/>
            <a:r>
              <a:rPr lang="en-US" dirty="0"/>
              <a:t>Name?</a:t>
            </a:r>
          </a:p>
          <a:p>
            <a:pPr lvl="1"/>
            <a:r>
              <a:rPr lang="en-US" dirty="0"/>
              <a:t>Where are you?</a:t>
            </a:r>
          </a:p>
          <a:p>
            <a:pPr lvl="1"/>
            <a:r>
              <a:rPr lang="en-US" dirty="0"/>
              <a:t>What time is it?</a:t>
            </a:r>
          </a:p>
          <a:p>
            <a:pPr lvl="1"/>
            <a:r>
              <a:rPr lang="en-US" dirty="0"/>
              <a:t>What day of the week is it?</a:t>
            </a:r>
          </a:p>
        </p:txBody>
      </p:sp>
      <p:pic>
        <p:nvPicPr>
          <p:cNvPr id="5" name="Shape 3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300" y="2125544"/>
            <a:ext cx="3827399" cy="375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02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Check</a:t>
            </a:r>
            <a:r>
              <a:rPr lang="en-US" dirty="0"/>
              <a:t> for trauma </a:t>
            </a:r>
          </a:p>
          <a:p>
            <a:pPr lvl="1"/>
            <a:r>
              <a:rPr lang="en-US" dirty="0"/>
              <a:t>Head injuries</a:t>
            </a:r>
          </a:p>
          <a:p>
            <a:pPr lvl="1"/>
            <a:r>
              <a:rPr lang="en-US" b="1" dirty="0"/>
              <a:t>Check </a:t>
            </a:r>
            <a:r>
              <a:rPr lang="en-US" dirty="0"/>
              <a:t>for bruising around the eyes, behind the ears or leaking of clear fluid from the nose or mouth </a:t>
            </a:r>
          </a:p>
          <a:p>
            <a:r>
              <a:rPr lang="en-US" b="1" dirty="0"/>
              <a:t>Check</a:t>
            </a:r>
            <a:r>
              <a:rPr lang="en-US" dirty="0"/>
              <a:t> temperature</a:t>
            </a:r>
          </a:p>
          <a:p>
            <a:pPr lvl="1"/>
            <a:r>
              <a:rPr lang="en-US" dirty="0"/>
              <a:t>Infectious causes, poisoning, alcohol withdrawal and changes in body hormones can cause fever</a:t>
            </a:r>
          </a:p>
          <a:p>
            <a:pPr lvl="1"/>
            <a:r>
              <a:rPr lang="en-US" dirty="0"/>
              <a:t>Hypothermia may mean sepsis, cold exposure or low body hormone levels (thyroid)</a:t>
            </a:r>
          </a:p>
          <a:p>
            <a:r>
              <a:rPr lang="en-US" b="1" dirty="0"/>
              <a:t>Check</a:t>
            </a:r>
            <a:r>
              <a:rPr lang="en-US" dirty="0"/>
              <a:t> for stiff neck</a:t>
            </a:r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Bleeding in the brain</a:t>
            </a:r>
          </a:p>
          <a:p>
            <a:pPr lvl="1"/>
            <a:r>
              <a:rPr lang="en-US" dirty="0"/>
              <a:t>Trauma (immobilize spine, do not                                                                                     move neck)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68" y="4305300"/>
            <a:ext cx="3505548" cy="232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7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Check </a:t>
            </a:r>
            <a:r>
              <a:rPr lang="en-US" sz="3000" dirty="0"/>
              <a:t>for strength and sensation</a:t>
            </a:r>
          </a:p>
          <a:p>
            <a:r>
              <a:rPr lang="en-US" sz="3000" b="1" dirty="0"/>
              <a:t>Ask</a:t>
            </a:r>
            <a:r>
              <a:rPr lang="en-US" sz="3000" dirty="0"/>
              <a:t> the patient to follow commands</a:t>
            </a:r>
          </a:p>
          <a:p>
            <a:pPr lvl="1"/>
            <a:r>
              <a:rPr lang="en-US" sz="3000" dirty="0"/>
              <a:t>Test for strength in face, arms and legs</a:t>
            </a:r>
          </a:p>
          <a:p>
            <a:r>
              <a:rPr lang="en-US" sz="3000" b="1" dirty="0"/>
              <a:t>Look</a:t>
            </a:r>
            <a:r>
              <a:rPr lang="en-US" sz="3000" dirty="0"/>
              <a:t> for generalized or one-sided weakness</a:t>
            </a:r>
          </a:p>
          <a:p>
            <a:pPr lvl="1"/>
            <a:r>
              <a:rPr lang="en-US" sz="3000" dirty="0"/>
              <a:t>Suggests a mass, bleeding or blockage in vessel</a:t>
            </a:r>
          </a:p>
          <a:p>
            <a:pPr lvl="1"/>
            <a:r>
              <a:rPr lang="en-US" sz="3000" dirty="0"/>
              <a:t>Consider </a:t>
            </a:r>
            <a:r>
              <a:rPr lang="en-US" sz="3000" dirty="0" err="1"/>
              <a:t>hypoglycaemia</a:t>
            </a:r>
            <a:endParaRPr lang="en-US" sz="3000" dirty="0"/>
          </a:p>
          <a:p>
            <a:pPr lvl="1"/>
            <a:r>
              <a:rPr lang="en-US" sz="3000" dirty="0"/>
              <a:t>Generalized weakness suggests salt imbalance </a:t>
            </a:r>
          </a:p>
        </p:txBody>
      </p:sp>
    </p:spTree>
    <p:extLst>
      <p:ext uri="{BB962C8B-B14F-4D97-AF65-F5344CB8AC3E}">
        <p14:creationId xmlns:p14="http://schemas.microsoft.com/office/powerpoint/2010/main" val="187930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Exam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722"/>
            <a:ext cx="10648950" cy="4556125"/>
          </a:xfrm>
        </p:spPr>
        <p:txBody>
          <a:bodyPr>
            <a:noAutofit/>
          </a:bodyPr>
          <a:lstStyle/>
          <a:p>
            <a:r>
              <a:rPr lang="en-US" sz="2600" b="1" dirty="0"/>
              <a:t>Check </a:t>
            </a:r>
            <a:r>
              <a:rPr lang="en-US" sz="2600" dirty="0"/>
              <a:t>for signs of dehydration</a:t>
            </a:r>
          </a:p>
          <a:p>
            <a:pPr lvl="1"/>
            <a:r>
              <a:rPr lang="en-US" sz="2600" dirty="0"/>
              <a:t>Dry mouth</a:t>
            </a:r>
          </a:p>
          <a:p>
            <a:pPr lvl="1"/>
            <a:r>
              <a:rPr lang="en-US" sz="2600" dirty="0"/>
              <a:t>Abnormal skin pinch</a:t>
            </a:r>
          </a:p>
          <a:p>
            <a:pPr lvl="1"/>
            <a:r>
              <a:rPr lang="en-US" sz="2600" dirty="0"/>
              <a:t>Consider diabetic ketoacidosis</a:t>
            </a:r>
          </a:p>
          <a:p>
            <a:r>
              <a:rPr lang="en-US" sz="2600" b="1" dirty="0"/>
              <a:t>Feel</a:t>
            </a:r>
            <a:r>
              <a:rPr lang="en-US" sz="2600" dirty="0"/>
              <a:t> the abdomen</a:t>
            </a:r>
          </a:p>
          <a:p>
            <a:pPr lvl="1"/>
            <a:r>
              <a:rPr lang="en-US" sz="2600" dirty="0"/>
              <a:t>Enlarged liver (liver disease)</a:t>
            </a:r>
          </a:p>
          <a:p>
            <a:r>
              <a:rPr lang="en-US" sz="2600" b="1" dirty="0"/>
              <a:t>Check</a:t>
            </a:r>
            <a:r>
              <a:rPr lang="en-US" sz="2600" dirty="0"/>
              <a:t> the skin</a:t>
            </a:r>
          </a:p>
          <a:p>
            <a:pPr lvl="1"/>
            <a:r>
              <a:rPr lang="en-US" sz="2600" dirty="0"/>
              <a:t>Cool, pale, moist skin: Suggests </a:t>
            </a:r>
            <a:r>
              <a:rPr lang="en-US" sz="2600" dirty="0" err="1"/>
              <a:t>hypoglycaemia</a:t>
            </a:r>
            <a:endParaRPr lang="en-US" sz="2600" dirty="0"/>
          </a:p>
          <a:p>
            <a:pPr lvl="1"/>
            <a:r>
              <a:rPr lang="en-US" sz="2600" dirty="0"/>
              <a:t>Jaundice (yellow) skin: Suggests liver disease</a:t>
            </a:r>
          </a:p>
          <a:p>
            <a:pPr lvl="1"/>
            <a:r>
              <a:rPr lang="en-US" sz="2600" dirty="0"/>
              <a:t>Check for rashes, bites, stings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Monitor for changes in mental status- patients can worsen quickly! </a:t>
            </a:r>
          </a:p>
          <a:p>
            <a:endParaRPr lang="en-US" sz="2600" dirty="0"/>
          </a:p>
          <a:p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825624"/>
            <a:ext cx="5762200" cy="24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 workbook section above, list 5 SECONDARY exam findings you would check for in a patient with altered mental status: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r>
              <a:rPr lang="en-US" dirty="0"/>
              <a:t>4.</a:t>
            </a:r>
          </a:p>
          <a:p>
            <a:pPr marL="0" indent="0">
              <a:buNone/>
            </a:pPr>
            <a:r>
              <a:rPr lang="en-US" dirty="0"/>
              <a:t>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227"/>
            <a:ext cx="1158240" cy="11112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61770" y="500062"/>
            <a:ext cx="9392030" cy="1325563"/>
          </a:xfrm>
        </p:spPr>
        <p:txBody>
          <a:bodyPr/>
          <a:lstStyle/>
          <a:p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Overview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000" dirty="0"/>
              <a:t>Altered mental status is a term used for a range of presentations</a:t>
            </a:r>
          </a:p>
          <a:p>
            <a:pPr lvl="1"/>
            <a:r>
              <a:rPr lang="en-US" sz="2600" dirty="0"/>
              <a:t>Sudden or gradual changes in </a:t>
            </a:r>
            <a:r>
              <a:rPr lang="en-US" sz="2600" dirty="0" err="1"/>
              <a:t>behaviour</a:t>
            </a:r>
            <a:endParaRPr lang="en-US" sz="2600" dirty="0"/>
          </a:p>
          <a:p>
            <a:pPr lvl="1"/>
            <a:r>
              <a:rPr lang="en-US" sz="2600" dirty="0"/>
              <a:t>Disorientation</a:t>
            </a:r>
          </a:p>
          <a:p>
            <a:pPr lvl="1"/>
            <a:r>
              <a:rPr lang="en-US" sz="2600" dirty="0"/>
              <a:t>Confusion</a:t>
            </a:r>
          </a:p>
          <a:p>
            <a:pPr lvl="1"/>
            <a:r>
              <a:rPr lang="en-US" sz="2600" dirty="0"/>
              <a:t>Coma</a:t>
            </a:r>
          </a:p>
          <a:p>
            <a:r>
              <a:rPr lang="en-US" sz="3000" dirty="0"/>
              <a:t>May be due to conditions that affect the brain or the brain itself</a:t>
            </a:r>
          </a:p>
          <a:p>
            <a:r>
              <a:rPr lang="en-US" sz="3000" dirty="0"/>
              <a:t>Can be chronic psychiatric problems or dementia but must rule out other life-threatening causes first</a:t>
            </a:r>
          </a:p>
          <a:p>
            <a:r>
              <a:rPr lang="en-US" sz="3000" dirty="0"/>
              <a:t>Delirium always requires a full assessment </a:t>
            </a:r>
          </a:p>
          <a:p>
            <a:pPr lvl="1"/>
            <a:r>
              <a:rPr lang="en-US" sz="2600" dirty="0"/>
              <a:t>Ask family about baseline mental status when possible 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66660986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65425"/>
            <a:ext cx="5943600" cy="1325563"/>
          </a:xfrm>
        </p:spPr>
        <p:txBody>
          <a:bodyPr/>
          <a:lstStyle/>
          <a:p>
            <a:r>
              <a:rPr lang="en-US" dirty="0"/>
              <a:t>Possible Causes of Altered Mental Status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1276350"/>
            <a:ext cx="4324350" cy="413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426" y="2765425"/>
            <a:ext cx="1631147" cy="15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89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Reversible Causes of 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8534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Hypoglycaemia signs/symptoms</a:t>
            </a:r>
          </a:p>
          <a:p>
            <a:r>
              <a:rPr lang="en-US" sz="2400" dirty="0"/>
              <a:t>Sweating</a:t>
            </a:r>
          </a:p>
          <a:p>
            <a:r>
              <a:rPr lang="en-US" sz="2400" dirty="0"/>
              <a:t>Seizures/convulsions</a:t>
            </a:r>
          </a:p>
          <a:p>
            <a:r>
              <a:rPr lang="en-US" sz="2400" dirty="0"/>
              <a:t>Blood glucose &lt;3.5mmol/L</a:t>
            </a:r>
          </a:p>
          <a:p>
            <a:r>
              <a:rPr lang="en-US" sz="2400" dirty="0"/>
              <a:t>History of diabetes, malaria or severe infection</a:t>
            </a:r>
          </a:p>
          <a:p>
            <a:r>
              <a:rPr lang="en-US" sz="2400" dirty="0"/>
              <a:t>Children with any illness</a:t>
            </a:r>
          </a:p>
          <a:p>
            <a:r>
              <a:rPr lang="en-US" sz="2400" dirty="0"/>
              <a:t>Responds quickly to glucose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599" y="1825625"/>
            <a:ext cx="60608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/>
              <a:t>Severe dehydration signs/symptoms</a:t>
            </a:r>
          </a:p>
          <a:p>
            <a:r>
              <a:rPr lang="en-US" sz="2400" dirty="0"/>
              <a:t>Signs of poor perfusion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Low blood pressure </a:t>
            </a:r>
          </a:p>
          <a:p>
            <a:r>
              <a:rPr lang="en-US" sz="2400" dirty="0"/>
              <a:t>Abnormal skin pinch</a:t>
            </a:r>
          </a:p>
          <a:p>
            <a:r>
              <a:rPr lang="en-US" sz="2400" dirty="0"/>
              <a:t>Decreased ability to drink fluids</a:t>
            </a:r>
          </a:p>
          <a:p>
            <a:r>
              <a:rPr lang="en-US" sz="2400" dirty="0"/>
              <a:t>Dry mucous membranes</a:t>
            </a:r>
          </a:p>
        </p:txBody>
      </p:sp>
    </p:spTree>
    <p:extLst>
      <p:ext uri="{BB962C8B-B14F-4D97-AF65-F5344CB8AC3E}">
        <p14:creationId xmlns:p14="http://schemas.microsoft.com/office/powerpoint/2010/main" val="1072409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 Reversible Causes of 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4717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Heat Stroke signs/symptoms</a:t>
            </a:r>
          </a:p>
          <a:p>
            <a:r>
              <a:rPr lang="en-US" sz="2400" dirty="0"/>
              <a:t>Prolonged heat and sun exposure</a:t>
            </a:r>
          </a:p>
          <a:p>
            <a:r>
              <a:rPr lang="en-US" sz="2400" dirty="0"/>
              <a:t>High body temperature</a:t>
            </a:r>
          </a:p>
          <a:p>
            <a:r>
              <a:rPr lang="en-US" sz="2400" dirty="0"/>
              <a:t>Very warm skin</a:t>
            </a:r>
          </a:p>
          <a:p>
            <a:r>
              <a:rPr lang="en-US" sz="2400" dirty="0"/>
              <a:t>May or may not be sweating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600" y="1825625"/>
            <a:ext cx="5219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/>
              <a:t>Hypoxia signs/symptoms</a:t>
            </a:r>
          </a:p>
          <a:p>
            <a:r>
              <a:rPr lang="en-US" sz="2400" dirty="0"/>
              <a:t>Shortness of breath</a:t>
            </a:r>
          </a:p>
          <a:p>
            <a:r>
              <a:rPr lang="en-US" sz="2400" dirty="0"/>
              <a:t>Low blood oxygen levels</a:t>
            </a:r>
          </a:p>
          <a:p>
            <a:r>
              <a:rPr lang="en-US" sz="2400" dirty="0"/>
              <a:t>Cyanosis</a:t>
            </a:r>
          </a:p>
        </p:txBody>
      </p:sp>
    </p:spTree>
    <p:extLst>
      <p:ext uri="{BB962C8B-B14F-4D97-AF65-F5344CB8AC3E}">
        <p14:creationId xmlns:p14="http://schemas.microsoft.com/office/powerpoint/2010/main" val="1321309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Infectious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44675"/>
            <a:ext cx="4909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Cerebral malaria signs and symptoms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Fever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Rapid malaria test or smear positive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 or from an area with malaria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7657" y="1844675"/>
            <a:ext cx="64443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Inflammation/infection around the brain (meningitis, encephalitis, brain abscess, bleeding)  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Fever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Neck stiffness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Rash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Eye pain/ sensitivity to light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Headache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Known infectious epidemic or exposure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History of HIV or TB infection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289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Infectious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675"/>
            <a:ext cx="52096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>
                <a:latin typeface="Calibri" charset="0"/>
                <a:ea typeface="Calibri" charset="0"/>
                <a:cs typeface="Calibri" charset="0"/>
              </a:rPr>
              <a:t>Severe infection signs and symptoms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Fever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Tachycardia</a:t>
            </a:r>
          </a:p>
          <a:p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Tachypnoea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May have hypotension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Sign of infection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Skin infection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Cough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Crackles in lungs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Urinary symptoms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38900" y="1844675"/>
            <a:ext cx="5753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u="sng" dirty="0">
                <a:latin typeface="Calibri" charset="0"/>
                <a:ea typeface="Calibri" charset="0"/>
                <a:cs typeface="Calibri" charset="0"/>
              </a:rPr>
              <a:t>Rabies signs and symptoms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Agitation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Fear of drinking (hydrophobia)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Drooling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Weakness</a:t>
            </a:r>
            <a:endParaRPr lang="en-US" sz="2400" dirty="0"/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History of animal bite</a:t>
            </a:r>
          </a:p>
        </p:txBody>
      </p:sp>
    </p:spTree>
    <p:extLst>
      <p:ext uri="{BB962C8B-B14F-4D97-AF65-F5344CB8AC3E}">
        <p14:creationId xmlns:p14="http://schemas.microsoft.com/office/powerpoint/2010/main" val="451111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Metabolic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675"/>
            <a:ext cx="9277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Diabetic ketoacidosis signs and symptoms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History of diabetes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Rapid or deep and slow breathing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Frequent urination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Sweet smelling breath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High glucose in blood or urine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Dehydration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21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Toxic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675"/>
            <a:ext cx="9277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Alcohol or drug intoxication or withdrawal signs and symptoms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Known alcohol or drug use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Injection marks; drugs found on patient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Alcohol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Acutely intoxicated (drunk)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Withdrawal (convulsions, confusion, tachycardia)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Chronic use (balance problems, confusion, tachycardia)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Opioids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Acutely intoxicated (lethargy, very small pupils and slow breathing)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Withdrawal (agitation, sweating, diarrhoea, vomiting)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Other drugs may cause large pupils, agitation, sweating and fever</a:t>
            </a:r>
          </a:p>
          <a:p>
            <a:pPr lvl="1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9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Toxic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675"/>
            <a:ext cx="33487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Pesticide poisoning </a:t>
            </a:r>
          </a:p>
          <a:p>
            <a:r>
              <a:rPr lang="en-US" dirty="0"/>
              <a:t>History of exposure</a:t>
            </a:r>
          </a:p>
          <a:p>
            <a:r>
              <a:rPr lang="en-US" dirty="0"/>
              <a:t>Very small pupils </a:t>
            </a:r>
          </a:p>
          <a:p>
            <a:r>
              <a:rPr lang="en-US" dirty="0"/>
              <a:t>Diarrhoea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Diaphoresis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999" y="1844675"/>
            <a:ext cx="5759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Snake bite</a:t>
            </a:r>
          </a:p>
          <a:p>
            <a:r>
              <a:rPr lang="en-US" dirty="0"/>
              <a:t>Snake bite history</a:t>
            </a:r>
          </a:p>
          <a:p>
            <a:r>
              <a:rPr lang="en-US" dirty="0"/>
              <a:t>Bite marks in setting with venomous snakes</a:t>
            </a:r>
          </a:p>
          <a:p>
            <a:r>
              <a:rPr lang="en-US" dirty="0" err="1"/>
              <a:t>Oedema</a:t>
            </a:r>
            <a:endParaRPr lang="en-US" dirty="0"/>
          </a:p>
          <a:p>
            <a:r>
              <a:rPr lang="en-US" dirty="0"/>
              <a:t>Blistering of the skin</a:t>
            </a:r>
          </a:p>
          <a:p>
            <a:r>
              <a:rPr lang="en-US" dirty="0"/>
              <a:t>Bruising</a:t>
            </a:r>
          </a:p>
          <a:p>
            <a:r>
              <a:rPr lang="en-US" dirty="0"/>
              <a:t>Hypotension</a:t>
            </a:r>
          </a:p>
          <a:p>
            <a:r>
              <a:rPr lang="en-US" dirty="0"/>
              <a:t>Paralysis</a:t>
            </a:r>
          </a:p>
          <a:p>
            <a:r>
              <a:rPr lang="en-US" dirty="0"/>
              <a:t>Seizure</a:t>
            </a:r>
          </a:p>
          <a:p>
            <a:r>
              <a:rPr lang="en-US" dirty="0"/>
              <a:t>Bleeding from wounds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1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Toxic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44675"/>
            <a:ext cx="45679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Medication reaction or dosing issue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New medications or recent change in dose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999" y="1844675"/>
            <a:ext cx="5759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Gaseous poisoning </a:t>
            </a:r>
          </a:p>
          <a:p>
            <a:r>
              <a:rPr lang="en-US" dirty="0"/>
              <a:t>History consistent with possible exposure</a:t>
            </a:r>
          </a:p>
          <a:p>
            <a:r>
              <a:rPr lang="en-US" dirty="0"/>
              <a:t>Multiple people with symptoms </a:t>
            </a:r>
          </a:p>
          <a:p>
            <a:r>
              <a:rPr lang="en-US" dirty="0"/>
              <a:t>Headache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28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Other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4467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Seizures signs and symptoms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Known history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Bitten tongue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Urinated on self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Gradual improvement over minutes/hours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If pregnant, consider eclampsia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1844675"/>
            <a:ext cx="6057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Increased pressure on the brain</a:t>
            </a:r>
          </a:p>
          <a:p>
            <a:pPr marL="0" indent="0">
              <a:buFont typeface="Arial"/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u="sng" dirty="0" err="1">
                <a:latin typeface="Calibri" charset="0"/>
                <a:ea typeface="Calibri" charset="0"/>
                <a:cs typeface="Calibri" charset="0"/>
              </a:rPr>
              <a:t>tumour</a:t>
            </a: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, trauma, stroke or brain swelling)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Headache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Seizures/convulsions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Nausea and vomiting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Unequal pupils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Weakness on one side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Speech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9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14598" y="365125"/>
            <a:ext cx="10739202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9144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u="none" strike="noStrike" cap="none" dirty="0">
                <a:solidFill>
                  <a:schemeClr val="dk1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Goals: Altered Mental Status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-69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The goal of </a:t>
            </a:r>
            <a:r>
              <a:rPr lang="en-US" u="sng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initial assessment </a:t>
            </a: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is to identify rapidly reversible causes of altered mental status, and to recognize dangerous conditions requiring transfer.</a:t>
            </a:r>
          </a:p>
          <a:p>
            <a:pPr marL="0" marR="0" indent="-69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endParaRPr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marR="0" indent="-69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The goal of </a:t>
            </a:r>
            <a:r>
              <a:rPr lang="en-US" u="sng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acute management </a:t>
            </a: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is to ensure that blood, oxygen and glucose reach the brain; and to protect the brain from additional injury.</a:t>
            </a:r>
            <a:r>
              <a:rPr lang="en-US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227"/>
            <a:ext cx="1158240" cy="11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77723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Other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199" y="1530220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Liver disease signs and symptoms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History of alcohol abuse or liver disease 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Enlarged abdomen with thin arms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Yellow coloring of skin and eyes (jaundice)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Hypoglycaemia </a:t>
            </a: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12766" y="1557603"/>
            <a:ext cx="5679234" cy="466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Kidney disease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600" dirty="0"/>
              <a:t>High blood pressure</a:t>
            </a:r>
          </a:p>
          <a:p>
            <a:r>
              <a:rPr lang="en-US" sz="2600" dirty="0" err="1"/>
              <a:t>Oedema</a:t>
            </a:r>
            <a:r>
              <a:rPr lang="en-US" sz="2600" dirty="0"/>
              <a:t> or swelling in legs</a:t>
            </a:r>
          </a:p>
          <a:p>
            <a:r>
              <a:rPr lang="en-US" sz="2600" dirty="0"/>
              <a:t>Decreased or no urine if severe</a:t>
            </a:r>
          </a:p>
        </p:txBody>
      </p:sp>
    </p:spTree>
    <p:extLst>
      <p:ext uri="{BB962C8B-B14F-4D97-AF65-F5344CB8AC3E}">
        <p14:creationId xmlns:p14="http://schemas.microsoft.com/office/powerpoint/2010/main" val="1574261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Other Causes of AMS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453227"/>
            <a:ext cx="10696076" cy="466579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u="sng" dirty="0">
                <a:latin typeface="Calibri" charset="0"/>
                <a:ea typeface="Calibri" charset="0"/>
                <a:cs typeface="Calibri" charset="0"/>
              </a:rPr>
              <a:t>Head trauma signs and symptoms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Visual changes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Loss of memory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Vomiting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Headache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History of recent trauma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Scalp laceration and/or skull deformity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Bruising to head </a:t>
            </a: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Blood or clear fluid from nose or ears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Unequal pupils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Weakness to one side of the body</a:t>
            </a:r>
          </a:p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Seizure/convulsions</a:t>
            </a: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096279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Children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Ingestions of chemicals or toxins are common in younger children</a:t>
            </a:r>
          </a:p>
          <a:p>
            <a:endParaRPr lang="en-US" sz="3600" dirty="0"/>
          </a:p>
          <a:p>
            <a:r>
              <a:rPr lang="en-US" sz="3600" b="1" dirty="0"/>
              <a:t>Check</a:t>
            </a:r>
            <a:r>
              <a:rPr lang="en-US" sz="3600" dirty="0"/>
              <a:t> for a history of medications or substances found around the child 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386619" y="1027906"/>
            <a:ext cx="155448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1957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340433"/>
            <a:ext cx="90706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Using the workbook section above, list the possible causes of altered mental status from the history and physical findings below: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04531"/>
              </p:ext>
            </p:extLst>
          </p:nvPr>
        </p:nvGraphicFramePr>
        <p:xfrm>
          <a:off x="522514" y="2258010"/>
          <a:ext cx="9212885" cy="4409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765">
                <a:tc>
                  <a:txBody>
                    <a:bodyPr/>
                    <a:lstStyle/>
                    <a:p>
                      <a:r>
                        <a:rPr lang="en-US" sz="2600" dirty="0"/>
                        <a:t>History and</a:t>
                      </a:r>
                      <a:r>
                        <a:rPr lang="en-US" sz="2600" baseline="0" dirty="0"/>
                        <a:t> physical findings: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Likely cause: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233">
                <a:tc>
                  <a:txBody>
                    <a:bodyPr/>
                    <a:lstStyle/>
                    <a:p>
                      <a:r>
                        <a:rPr lang="en-US" dirty="0"/>
                        <a:t>A 15 year old girl presents with AMS</a:t>
                      </a:r>
                      <a:r>
                        <a:rPr lang="en-US" baseline="0" dirty="0"/>
                        <a:t> and;</a:t>
                      </a:r>
                    </a:p>
                    <a:p>
                      <a:r>
                        <a:rPr lang="en-US" baseline="0" dirty="0"/>
                        <a:t>Fever </a:t>
                      </a:r>
                    </a:p>
                    <a:p>
                      <a:r>
                        <a:rPr lang="en-US" baseline="0" dirty="0"/>
                        <a:t>Neck stiffness</a:t>
                      </a:r>
                    </a:p>
                    <a:p>
                      <a:r>
                        <a:rPr lang="en-US" baseline="0" dirty="0"/>
                        <a:t>Eye pain with looking at light/ light sensitivity</a:t>
                      </a:r>
                    </a:p>
                    <a:p>
                      <a:r>
                        <a:rPr lang="en-US" baseline="0" dirty="0"/>
                        <a:t>Headache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070">
                <a:tc>
                  <a:txBody>
                    <a:bodyPr/>
                    <a:lstStyle/>
                    <a:p>
                      <a:r>
                        <a:rPr lang="en-US" dirty="0"/>
                        <a:t>A 45 year old man</a:t>
                      </a:r>
                      <a:r>
                        <a:rPr lang="en-US" baseline="0" dirty="0"/>
                        <a:t> presents with AMS and:</a:t>
                      </a:r>
                    </a:p>
                    <a:p>
                      <a:r>
                        <a:rPr lang="en-US" baseline="0" dirty="0"/>
                        <a:t>Deep and rapid breathing</a:t>
                      </a:r>
                    </a:p>
                    <a:p>
                      <a:r>
                        <a:rPr lang="en-US" baseline="0" dirty="0"/>
                        <a:t>Frequent urination</a:t>
                      </a:r>
                    </a:p>
                    <a:p>
                      <a:r>
                        <a:rPr lang="en-US" baseline="0" dirty="0"/>
                        <a:t>Sweet smelling breath</a:t>
                      </a:r>
                    </a:p>
                    <a:p>
                      <a:r>
                        <a:rPr lang="en-US" baseline="0" dirty="0"/>
                        <a:t>High glucose in blood or urine</a:t>
                      </a:r>
                    </a:p>
                    <a:p>
                      <a:r>
                        <a:rPr lang="en-US" baseline="0" dirty="0"/>
                        <a:t>Dehydration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41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02643"/>
            <a:ext cx="5853953" cy="1325563"/>
          </a:xfrm>
        </p:spPr>
        <p:txBody>
          <a:bodyPr/>
          <a:lstStyle/>
          <a:p>
            <a:r>
              <a:rPr lang="en-US" dirty="0"/>
              <a:t>Management of Altered Mental Status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2987" y="5300700"/>
            <a:ext cx="99149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REMEMBER</a:t>
            </a:r>
            <a:r>
              <a:rPr lang="en-US" sz="26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treat ABCDE problems and life-threatening conditions first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2600" b="1" i="1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37" y="1915868"/>
            <a:ext cx="1631147" cy="15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6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502735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hypoxia: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OXYGEN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Look for underlying cause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</a:t>
            </a:r>
            <a:r>
              <a:rPr lang="en-US" dirty="0" err="1"/>
              <a:t>hypoglycaemia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GLUCOSE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</a:t>
            </a:r>
            <a:r>
              <a:rPr lang="en-US" dirty="0" err="1"/>
              <a:t>hyperglycaemia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IV FLUIDS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Plan for rapid TRANSFER as these patients can become extremely 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fever and AMS: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ANTIBIOTICS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TEST for malaria in endemic areas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poisoning and envenomation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Treat fever with PARACETAMOL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severe temperature elevation, spay with cool mist, give IV FLUIDS, avoid shivering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49297" y="3236334"/>
            <a:ext cx="15544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029" y="878616"/>
            <a:ext cx="2511482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7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151"/>
            <a:ext cx="10515600" cy="50273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hypothermia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Move to warm environment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Remove wet clothing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Warm with blankets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warm IV FLUIDS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bleeding or increased pressure on the brain: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ELEVATE the head of the bed 30 degrees if no trauma</a:t>
            </a:r>
          </a:p>
          <a:p>
            <a:pPr lvl="1"/>
            <a:r>
              <a:rPr lang="en-US" dirty="0"/>
              <a:t>If trauma is suspected ensure SPINAL IMMOBILIZATION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9151"/>
            <a:ext cx="10515600" cy="50273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opioid overdose: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NALOXONE by IV or IM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Naloxone only lasts one hour while most opioids last longer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Consider the need for re-dosing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active seizure/convulsions: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Treat with BENZODIAZEPINE, monitor closely for slow breathing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CHECK glucose or give GLUCOSE if unable to check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Place patient in the recovery position (if no trauma)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patient continues to seize or does not wake up-&gt; TRANSFER and MONITOR airway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74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826"/>
            <a:ext cx="10937033" cy="50273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If pregnant with active seizure/convulsion: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This could be </a:t>
            </a:r>
            <a:r>
              <a:rPr lang="en-US" sz="2600" dirty="0">
                <a:solidFill>
                  <a:srgbClr val="FF0000"/>
                </a:solidFill>
              </a:rPr>
              <a:t>eclampsia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Arrange for rapid TRANSFER/HANDOVER to specialist unit</a:t>
            </a:r>
            <a:endParaRPr lang="en-US" sz="2600" u="sng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Give MAGNESIUM SULPHATE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MONITOR closely for magnesium toxicity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Hypotension, abnormal heart rhythm, coma, respiratory depression, muscle weakness, confusion, nausea, vomiting, flushing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If these occur do not give additional magnesium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If suspected alcohol withdrawal with seizure/convulsion: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Always </a:t>
            </a:r>
            <a:r>
              <a:rPr lang="en-US" b="1" dirty="0"/>
              <a:t>check</a:t>
            </a:r>
            <a:r>
              <a:rPr lang="en-US" dirty="0"/>
              <a:t> glucose and give as needed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Give a BENZODIAZEPINE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924" y="2745389"/>
            <a:ext cx="15544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504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910"/>
            <a:ext cx="10937033" cy="50273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poisoning or envenomation: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Try to identify the poison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Arrange for HANDOVER/TRANSFER to </a:t>
            </a:r>
            <a:r>
              <a:rPr lang="en-US" dirty="0" err="1"/>
              <a:t>centre</a:t>
            </a:r>
            <a:r>
              <a:rPr lang="en-US" dirty="0"/>
              <a:t> that can manage poisoning and advanced airway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pesticide poisoning suspected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Decontaminate and monitor airway for secretions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Snake bites should be treated per WOUND MANAGEMENT and referred for possible ANTIVENOM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suspected rabies: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 is no specific treatment for rabies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Symptomatic rabies is almost always fatal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215" y="365125"/>
            <a:ext cx="3951302" cy="18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The ABCDE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8996"/>
            <a:ext cx="10515600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EMEMBER</a:t>
            </a:r>
            <a:r>
              <a:rPr lang="en-US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…………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Always start with the ABCDE APPROACH AND treat life-threatening conditions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Then take a SAMPLE history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Lato"/>
              </a:rPr>
              <a:t>Then do a Secondary Examination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6702" y="-279083"/>
            <a:ext cx="155448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1723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910"/>
            <a:ext cx="10937033" cy="5027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the patient is agitated or violent: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Protect the patient from harming self, you or others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Ensure you have an escape/exit route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Remove potential weapons/unsafe objects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Call for help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Speak in a calm, soft, non-threatening tone; explain what is happening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Do not confront or judge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Consider causes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Check</a:t>
            </a:r>
            <a:r>
              <a:rPr lang="en-US" sz="2200" dirty="0"/>
              <a:t> glucose and vital signs</a:t>
            </a:r>
            <a:r>
              <a:rPr lang="en-US" sz="2200" b="1" dirty="0"/>
              <a:t>; </a:t>
            </a:r>
            <a:r>
              <a:rPr lang="en-US" sz="2200" dirty="0"/>
              <a:t>treat abnormalities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Arrange for a safe HANDOVER/TRANSFER to an advanced provider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If suspected trauma: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Assess GCS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IMMOBILIZE the spine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CHECK for signs of increased pressure on the brain</a:t>
            </a:r>
          </a:p>
        </p:txBody>
      </p:sp>
    </p:spTree>
    <p:extLst>
      <p:ext uri="{BB962C8B-B14F-4D97-AF65-F5344CB8AC3E}">
        <p14:creationId xmlns:p14="http://schemas.microsoft.com/office/powerpoint/2010/main" val="623461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706"/>
            <a:ext cx="10937033" cy="42832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Management of active convulsions: </a:t>
            </a:r>
          </a:p>
          <a:p>
            <a:pPr lvl="1"/>
            <a:r>
              <a:rPr lang="en-US" sz="2000" dirty="0"/>
              <a:t>Check ABCDE</a:t>
            </a:r>
          </a:p>
          <a:p>
            <a:pPr lvl="1"/>
            <a:r>
              <a:rPr lang="en-US" sz="2000" dirty="0"/>
              <a:t>Maintain the airway (nothing in the mouth)</a:t>
            </a:r>
          </a:p>
          <a:p>
            <a:pPr lvl="1"/>
            <a:r>
              <a:rPr lang="en-US" sz="2000" dirty="0"/>
              <a:t>Give OXYGEN if concern for hypoxia or prolonged convulsion</a:t>
            </a:r>
          </a:p>
          <a:p>
            <a:pPr lvl="1"/>
            <a:r>
              <a:rPr lang="en-US" sz="2000" dirty="0"/>
              <a:t>Place patient on their side</a:t>
            </a:r>
          </a:p>
          <a:p>
            <a:pPr lvl="1"/>
            <a:r>
              <a:rPr lang="en-US" sz="2000" dirty="0"/>
              <a:t>Protect the patient from harm or further injury</a:t>
            </a:r>
          </a:p>
          <a:p>
            <a:pPr lvl="1"/>
            <a:r>
              <a:rPr lang="en-US" sz="2000" b="1" dirty="0"/>
              <a:t>Check</a:t>
            </a:r>
            <a:r>
              <a:rPr lang="en-US" sz="2000" dirty="0"/>
              <a:t> glucose or give GLUCOSE if unable to check</a:t>
            </a:r>
          </a:p>
          <a:p>
            <a:pPr lvl="1"/>
            <a:r>
              <a:rPr lang="en-US" sz="2000" dirty="0"/>
              <a:t>Give a BENZODIAZEPINE</a:t>
            </a:r>
          </a:p>
          <a:p>
            <a:pPr lvl="1"/>
            <a:r>
              <a:rPr lang="en-US" sz="2000" dirty="0"/>
              <a:t>If pregnant and seizing, give MAGNESIUM SULPHATE</a:t>
            </a:r>
          </a:p>
          <a:p>
            <a:pPr lvl="1"/>
            <a:r>
              <a:rPr lang="en-US" sz="2000" dirty="0"/>
              <a:t>If no response, give another dose of BENZODIAZEPINE up to 3 doses</a:t>
            </a:r>
          </a:p>
          <a:p>
            <a:pPr lvl="1"/>
            <a:r>
              <a:rPr lang="en-US" sz="2000" dirty="0"/>
              <a:t>If the patient does not wake between seizure/convulsions, consider this a life-threatening condition</a:t>
            </a:r>
          </a:p>
          <a:p>
            <a:pPr lvl="2"/>
            <a:r>
              <a:rPr lang="en-US" dirty="0"/>
              <a:t>Arrange for rapid HANDOVER/TRANSFER to an advanced provider</a:t>
            </a:r>
          </a:p>
          <a:p>
            <a:pPr lvl="1"/>
            <a:r>
              <a:rPr lang="en-US" sz="2000" dirty="0"/>
              <a:t>If the seizures /convulsions stop, place patient in RECOVERY POSITION and monitor closely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215545" y="1847382"/>
            <a:ext cx="15544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8620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392"/>
            <a:ext cx="9123947" cy="4684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Using the workbook section above, list what you would do to manage these patients: </a:t>
            </a:r>
          </a:p>
          <a:p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39746"/>
              </p:ext>
            </p:extLst>
          </p:nvPr>
        </p:nvGraphicFramePr>
        <p:xfrm>
          <a:off x="615820" y="2061882"/>
          <a:ext cx="11103428" cy="4291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21">
                <a:tc>
                  <a:txBody>
                    <a:bodyPr/>
                    <a:lstStyle/>
                    <a:p>
                      <a:r>
                        <a:rPr lang="en-US" sz="2200" dirty="0"/>
                        <a:t>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Calibri" charset="0"/>
                          <a:ea typeface="Calibri" charset="0"/>
                          <a:cs typeface="Calibri" charset="0"/>
                          <a:sym typeface="Lato"/>
                        </a:rPr>
                        <a:t>A 3 year old child presents with altered mental status and a blood glucose of 2 </a:t>
                      </a:r>
                      <a:r>
                        <a:rPr lang="en-US" sz="2000" b="0" dirty="0" err="1">
                          <a:latin typeface="Calibri" charset="0"/>
                          <a:ea typeface="Calibri" charset="0"/>
                          <a:cs typeface="Calibri" charset="0"/>
                          <a:sym typeface="Lato"/>
                        </a:rPr>
                        <a:t>mmol</a:t>
                      </a:r>
                      <a:r>
                        <a:rPr lang="en-US" sz="2000" b="0" dirty="0">
                          <a:latin typeface="Calibri" charset="0"/>
                          <a:ea typeface="Calibri" charset="0"/>
                          <a:cs typeface="Calibri" charset="0"/>
                          <a:sym typeface="Lato"/>
                        </a:rPr>
                        <a:t>/L</a:t>
                      </a:r>
                    </a:p>
                    <a:p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Calibri" charset="0"/>
                          <a:ea typeface="Calibri" charset="0"/>
                          <a:cs typeface="Calibri" charset="0"/>
                          <a:sym typeface="Lato"/>
                        </a:rPr>
                        <a:t>A 25 year old woman is bought in with jerking movements and you suspect an active seizure/convulsion</a:t>
                      </a:r>
                    </a:p>
                    <a:p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1.</a:t>
                      </a:r>
                    </a:p>
                    <a:p>
                      <a:r>
                        <a:rPr lang="en-US" sz="2200" dirty="0"/>
                        <a:t>2.</a:t>
                      </a:r>
                    </a:p>
                    <a:p>
                      <a:r>
                        <a:rPr lang="en-US" sz="2200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Calibri" charset="0"/>
                          <a:ea typeface="Calibri" charset="0"/>
                          <a:cs typeface="Calibri" charset="0"/>
                          <a:sym typeface="Lato"/>
                        </a:rPr>
                        <a:t>A 50 year old man is bought in following a fall from a roof. He has a headache and altered</a:t>
                      </a:r>
                      <a:r>
                        <a:rPr lang="en-US" sz="2000" b="0" baseline="0" dirty="0">
                          <a:latin typeface="Calibri" charset="0"/>
                          <a:ea typeface="Calibri" charset="0"/>
                          <a:cs typeface="Calibri" charset="0"/>
                          <a:sym typeface="Lato"/>
                        </a:rPr>
                        <a:t> mental status. 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  <a:sym typeface="Lato"/>
                      </a:endParaRPr>
                    </a:p>
                    <a:p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1.</a:t>
                      </a:r>
                    </a:p>
                    <a:p>
                      <a:r>
                        <a:rPr lang="en-US" sz="2200" dirty="0"/>
                        <a:t>2.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80633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3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Remember</a:t>
            </a:r>
            <a:r>
              <a:rPr lang="en-US" dirty="0"/>
              <a:t> that children with AMS may have mild signs such as sleeping more or being less interactive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Manage ABCDE first, then look for cause of 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Remember</a:t>
            </a:r>
            <a:r>
              <a:rPr lang="en-US" dirty="0"/>
              <a:t> that very ill or injured children may have normal vital signs until they rapidly deteriorate 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-345550" y="1391492"/>
            <a:ext cx="15544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1048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323266"/>
            <a:ext cx="10515600" cy="1325563"/>
          </a:xfrm>
        </p:spPr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6116" y="1648829"/>
            <a:ext cx="11056070" cy="495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err="1"/>
              <a:t>Hypoglycaemia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Occurs frequently in severely ill children </a:t>
            </a:r>
          </a:p>
          <a:p>
            <a:pPr lvl="1"/>
            <a:r>
              <a:rPr lang="en-US" dirty="0"/>
              <a:t>Common cause of AMS in children</a:t>
            </a:r>
          </a:p>
          <a:p>
            <a:pPr lvl="1"/>
            <a:r>
              <a:rPr lang="en-US" b="1" dirty="0"/>
              <a:t>Check</a:t>
            </a:r>
            <a:r>
              <a:rPr lang="en-US" dirty="0"/>
              <a:t> glucose or give GLUCOSE if unable to check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Hypoxia:</a:t>
            </a:r>
          </a:p>
          <a:p>
            <a:pPr lvl="1"/>
            <a:r>
              <a:rPr lang="en-US" dirty="0"/>
              <a:t>Can occur as a result of many conditions</a:t>
            </a:r>
          </a:p>
          <a:p>
            <a:pPr lvl="1"/>
            <a:r>
              <a:rPr lang="en-US" dirty="0"/>
              <a:t>Respiratory infections and shock</a:t>
            </a:r>
          </a:p>
          <a:p>
            <a:pPr lvl="1"/>
            <a:r>
              <a:rPr lang="en-US" dirty="0"/>
              <a:t>Birth hypoxia is a consideration in newborns </a:t>
            </a:r>
          </a:p>
        </p:txBody>
      </p:sp>
    </p:spTree>
    <p:extLst>
      <p:ext uri="{BB962C8B-B14F-4D97-AF65-F5344CB8AC3E}">
        <p14:creationId xmlns:p14="http://schemas.microsoft.com/office/powerpoint/2010/main" val="13485460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90688"/>
            <a:ext cx="4550047" cy="468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u="sng" dirty="0"/>
              <a:t>Hyper</a:t>
            </a:r>
            <a:r>
              <a:rPr lang="en-US" dirty="0"/>
              <a:t>thermia with AMS</a:t>
            </a:r>
          </a:p>
          <a:p>
            <a:r>
              <a:rPr lang="en-US" sz="2400" dirty="0"/>
              <a:t>Infection</a:t>
            </a:r>
          </a:p>
          <a:p>
            <a:r>
              <a:rPr lang="en-US" sz="2400" dirty="0"/>
              <a:t>Environment or heat exposure </a:t>
            </a:r>
          </a:p>
          <a:p>
            <a:r>
              <a:rPr lang="en-US" sz="2400" dirty="0"/>
              <a:t>Exercise</a:t>
            </a:r>
          </a:p>
          <a:p>
            <a:r>
              <a:rPr lang="en-US" sz="2400" dirty="0"/>
              <a:t>Seizure/convulsion </a:t>
            </a:r>
          </a:p>
          <a:p>
            <a:r>
              <a:rPr lang="en-US" sz="2400" dirty="0"/>
              <a:t>Hormonal imbalance</a:t>
            </a:r>
          </a:p>
          <a:p>
            <a:r>
              <a:rPr lang="en-US" sz="2400" dirty="0"/>
              <a:t>Poisoning 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75" y="2640390"/>
            <a:ext cx="556809" cy="1138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658" y="2640391"/>
            <a:ext cx="556809" cy="11382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5921143" y="169068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sng" dirty="0"/>
              <a:t>Hypo</a:t>
            </a:r>
            <a:r>
              <a:rPr lang="en-US" sz="2800" dirty="0"/>
              <a:t>thermia with AMS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 also suggest infection, especially in infants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Drug intoxication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Exposure to cold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Hormonal imbalance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Young infants are more likely to be affected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Use blankets, hats, skin-to-skin contact with family member</a:t>
            </a:r>
          </a:p>
        </p:txBody>
      </p:sp>
    </p:spTree>
    <p:extLst>
      <p:ext uri="{BB962C8B-B14F-4D97-AF65-F5344CB8AC3E}">
        <p14:creationId xmlns:p14="http://schemas.microsoft.com/office/powerpoint/2010/main" val="16817171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90688"/>
            <a:ext cx="11056070" cy="4790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/>
              <a:t>Seizures/convulsions</a:t>
            </a:r>
          </a:p>
          <a:p>
            <a:pPr lvl="1"/>
            <a:r>
              <a:rPr lang="en-US" sz="2200" dirty="0"/>
              <a:t>Can be due to fever alone</a:t>
            </a:r>
          </a:p>
          <a:p>
            <a:pPr lvl="1"/>
            <a:r>
              <a:rPr lang="en-US" sz="2200" dirty="0"/>
              <a:t>Can also suggest infection, </a:t>
            </a:r>
            <a:r>
              <a:rPr lang="en-US" sz="2200" dirty="0" err="1"/>
              <a:t>hypoglycaemia</a:t>
            </a:r>
            <a:r>
              <a:rPr lang="en-US" sz="2200" dirty="0"/>
              <a:t> or hyponatremia</a:t>
            </a:r>
          </a:p>
          <a:p>
            <a:pPr lvl="1"/>
            <a:r>
              <a:rPr lang="en-US" sz="2200" dirty="0"/>
              <a:t>Do not delay giving ANTIBIOTICS to children with suspected serious bacterial infection</a:t>
            </a:r>
          </a:p>
          <a:p>
            <a:pPr lvl="1"/>
            <a:r>
              <a:rPr lang="en-US" sz="2200" dirty="0"/>
              <a:t>Always consider trauma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Infection in the brain</a:t>
            </a:r>
          </a:p>
          <a:p>
            <a:pPr lvl="1"/>
            <a:r>
              <a:rPr lang="en-US" sz="2200" b="1" dirty="0"/>
              <a:t>Check </a:t>
            </a:r>
            <a:r>
              <a:rPr lang="en-US" sz="2200" dirty="0"/>
              <a:t>for bulging or </a:t>
            </a:r>
            <a:r>
              <a:rPr lang="en-US" sz="2200" i="1" dirty="0"/>
              <a:t>swollen fontanelle </a:t>
            </a:r>
            <a:r>
              <a:rPr lang="en-US" sz="2200" dirty="0"/>
              <a:t>in children under 1 year</a:t>
            </a:r>
          </a:p>
          <a:p>
            <a:pPr lvl="1"/>
            <a:r>
              <a:rPr lang="en-US" sz="2200" b="1" dirty="0"/>
              <a:t>Check</a:t>
            </a:r>
            <a:r>
              <a:rPr lang="en-US" sz="2200" dirty="0"/>
              <a:t> for possible rash to legs and lower abdomen </a:t>
            </a:r>
          </a:p>
          <a:p>
            <a:pPr lvl="1"/>
            <a:r>
              <a:rPr lang="en-US" sz="2200" dirty="0"/>
              <a:t>Do not delay giving ANTIBIOTICS to children with suspected serious bacterial infection</a:t>
            </a:r>
          </a:p>
          <a:p>
            <a:pPr lvl="1"/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490" y="3316974"/>
            <a:ext cx="1752225" cy="2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7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511558"/>
            <a:ext cx="11353800" cy="475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3000" dirty="0"/>
              <a:t>Poor perfusion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Children can become dehydrated very quickly 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Check</a:t>
            </a:r>
            <a:r>
              <a:rPr lang="en-US" dirty="0"/>
              <a:t> for signs of dehydration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Abnormal skin pinch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Dry mucous membranes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Irritability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Sunken or depressed fontanelle (in child under 1 year)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Slow capillary refill (greater than 3 seconds)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Cold extremities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Tachycardia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Hypotension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Give IV FLUIDS and REASSESS frequently!</a:t>
            </a:r>
          </a:p>
          <a:p>
            <a:pPr lvl="1">
              <a:spcBef>
                <a:spcPts val="0"/>
              </a:spcBef>
            </a:pPr>
            <a:endParaRPr lang="en-US" u="sng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179" y="1373633"/>
            <a:ext cx="3605273" cy="1510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738" y="3247361"/>
            <a:ext cx="1922249" cy="26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4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90688"/>
            <a:ext cx="11056070" cy="4306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3000" dirty="0"/>
              <a:t>Malaria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May be more severe in children than adults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May present with</a:t>
            </a:r>
          </a:p>
          <a:p>
            <a:pPr lvl="2">
              <a:spcBef>
                <a:spcPts val="0"/>
              </a:spcBef>
            </a:pPr>
            <a:r>
              <a:rPr lang="en-US" sz="2600" dirty="0"/>
              <a:t>Severe </a:t>
            </a:r>
            <a:r>
              <a:rPr lang="en-US" sz="2600" dirty="0" err="1"/>
              <a:t>anaemia</a:t>
            </a:r>
            <a:endParaRPr lang="en-US" sz="2600" dirty="0"/>
          </a:p>
          <a:p>
            <a:pPr lvl="2">
              <a:spcBef>
                <a:spcPts val="0"/>
              </a:spcBef>
            </a:pPr>
            <a:r>
              <a:rPr lang="en-US" sz="2600" dirty="0"/>
              <a:t>Seizures/convulsions</a:t>
            </a:r>
          </a:p>
          <a:p>
            <a:pPr lvl="2">
              <a:spcBef>
                <a:spcPts val="0"/>
              </a:spcBef>
            </a:pPr>
            <a:r>
              <a:rPr lang="en-US" sz="2600" dirty="0"/>
              <a:t>Coma</a:t>
            </a:r>
          </a:p>
          <a:p>
            <a:pPr lvl="2">
              <a:spcBef>
                <a:spcPts val="0"/>
              </a:spcBef>
            </a:pPr>
            <a:r>
              <a:rPr lang="en-US" sz="2600" dirty="0" err="1"/>
              <a:t>Hypoglycaemia</a:t>
            </a:r>
            <a:endParaRPr lang="en-US" sz="2600" dirty="0"/>
          </a:p>
          <a:p>
            <a:pPr lvl="1">
              <a:spcBef>
                <a:spcPts val="0"/>
              </a:spcBef>
            </a:pPr>
            <a:endParaRPr lang="en-US" sz="2000" u="sng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4838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690689"/>
            <a:ext cx="10515600" cy="161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Ingestion of chemicals or drugs: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Common in children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Try to identify the poison: talk to parents (get package or photograph)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CONSULT advanced provider immediately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err="1"/>
              <a:t>Paediatric</a:t>
            </a:r>
            <a:r>
              <a:rPr lang="en-US" dirty="0"/>
              <a:t> Considerations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304675"/>
            <a:ext cx="100904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Consider unintentional ingestion in children under six (especially ages 1-3)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b="1" dirty="0"/>
              <a:t>Ask</a:t>
            </a:r>
            <a:r>
              <a:rPr lang="en-US" sz="2200" dirty="0"/>
              <a:t> about signs and symptoms depending on substance ingested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Take a thorough history from the family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b="1" dirty="0"/>
              <a:t>Examine</a:t>
            </a:r>
            <a:r>
              <a:rPr lang="en-US" sz="2200" dirty="0"/>
              <a:t> the bottles of the ingested substance or medicine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Determine what time it took place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Ensure that no other children were involved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b="1" dirty="0"/>
              <a:t>Check</a:t>
            </a:r>
            <a:r>
              <a:rPr lang="en-US" sz="2200" dirty="0"/>
              <a:t> for signs of burns in or around the mouth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b="1" dirty="0"/>
              <a:t>Check</a:t>
            </a:r>
            <a:r>
              <a:rPr lang="en-US" sz="2200" dirty="0"/>
              <a:t> for </a:t>
            </a:r>
            <a:r>
              <a:rPr lang="en-US" sz="2200" i="1" dirty="0"/>
              <a:t>stridor </a:t>
            </a:r>
            <a:r>
              <a:rPr lang="en-US" sz="2200" dirty="0"/>
              <a:t>suggesting chemicals that damage airway or cause swelling</a:t>
            </a:r>
            <a:endParaRPr lang="en-US" sz="2200" i="1" dirty="0"/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MONITOR closely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Consider HANDOVER/TRANSFER to a referral unit</a:t>
            </a:r>
          </a:p>
          <a:p>
            <a:pPr lvl="1">
              <a:spcBef>
                <a:spcPts val="0"/>
              </a:spcBef>
            </a:pPr>
            <a:endParaRPr lang="en-US" sz="2200" b="1" i="1" dirty="0"/>
          </a:p>
          <a:p>
            <a:pPr lvl="1">
              <a:spcBef>
                <a:spcPts val="0"/>
              </a:spcBef>
            </a:pP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34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454046" y="1410562"/>
            <a:ext cx="10553529" cy="5273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Airway: </a:t>
            </a:r>
            <a:endParaRPr lang="en-US" sz="2500" u="sng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71450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ay not be able to protect their airway and may be at risk for choking on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vomit</a:t>
            </a:r>
            <a:endParaRPr lang="en-US" sz="2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714500" indent="-342900">
              <a:lnSpc>
                <a:spcPct val="100000"/>
              </a:lnSpc>
              <a:spcBef>
                <a:spcPts val="0"/>
              </a:spcBef>
              <a:buSzPct val="25000"/>
              <a:buFont typeface="Arial" charset="0"/>
              <a:buChar char="•"/>
            </a:pPr>
            <a:endParaRPr lang="en-US" sz="19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Breathing: </a:t>
            </a:r>
          </a:p>
          <a:p>
            <a:pPr marL="171450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Hypoxia can cause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Lato"/>
              </a:rPr>
              <a:t>AMS</a:t>
            </a:r>
            <a:endParaRPr lang="en-US" sz="2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71450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Look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for signs of difficulty in breathing or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cyanosis</a:t>
            </a:r>
            <a:endParaRPr lang="en-US" sz="2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71450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Slow, deep breathing can reflect </a:t>
            </a:r>
            <a:r>
              <a:rPr lang="en-US" sz="2000" i="0" u="none" strike="noStrike" cap="none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diabetic ketoacidosis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or </a:t>
            </a:r>
            <a:r>
              <a:rPr lang="en-US" sz="2000" i="0" u="none" strike="noStrike" cap="none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poisoning</a:t>
            </a:r>
            <a:endParaRPr lang="en-US" sz="2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Circulation: </a:t>
            </a:r>
            <a:endParaRPr lang="en-US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  <a:p>
            <a:pPr lvl="3"/>
            <a:r>
              <a:rPr lang="en-US" sz="2000" dirty="0"/>
              <a:t>Lack of perfusion to the brain</a:t>
            </a:r>
          </a:p>
          <a:p>
            <a:pPr lvl="3"/>
            <a:r>
              <a:rPr lang="en-US" sz="2000" dirty="0"/>
              <a:t>Look for and manage signs of shock</a:t>
            </a:r>
          </a:p>
          <a:p>
            <a:pPr lvl="4"/>
            <a:r>
              <a:rPr lang="en-US" sz="2000" dirty="0"/>
              <a:t>Low blood pressure</a:t>
            </a:r>
          </a:p>
          <a:p>
            <a:pPr lvl="4"/>
            <a:r>
              <a:rPr lang="en-US" sz="2000" dirty="0"/>
              <a:t>Elevated heart rate </a:t>
            </a:r>
          </a:p>
          <a:p>
            <a:pPr lvl="4"/>
            <a:r>
              <a:rPr lang="en-US" sz="2000" dirty="0"/>
              <a:t>Delayed capillary refill</a:t>
            </a: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50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0562"/>
            <a:ext cx="1865077" cy="99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53613"/>
            <a:ext cx="1899278" cy="1044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22" y="4546559"/>
            <a:ext cx="1896637" cy="98499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99438"/>
            <a:ext cx="10515599" cy="1325562"/>
          </a:xfrm>
        </p:spPr>
        <p:txBody>
          <a:bodyPr/>
          <a:lstStyle/>
          <a:p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The ABCDE Approach </a:t>
            </a:r>
          </a:p>
        </p:txBody>
      </p:sp>
    </p:spTree>
    <p:extLst>
      <p:ext uri="{BB962C8B-B14F-4D97-AF65-F5344CB8AC3E}">
        <p14:creationId xmlns:p14="http://schemas.microsoft.com/office/powerpoint/2010/main" val="1687115469"/>
      </p:ext>
    </p:extLst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How would you assess for brain infection in a child?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does hypoglycemia occur frequently in severely ill children?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Seizures/convulsions in a young child can be a sign of what?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99" y="365124"/>
            <a:ext cx="2170852" cy="1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70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Disposition of the Patient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2600" dirty="0"/>
              <a:t>Disposition depends on the cause</a:t>
            </a:r>
          </a:p>
          <a:p>
            <a:r>
              <a:rPr lang="en-US" sz="2600" dirty="0"/>
              <a:t>Causes that are not rapidly corrected or may return need management in a hospital</a:t>
            </a:r>
          </a:p>
          <a:p>
            <a:r>
              <a:rPr lang="en-US" sz="2600" dirty="0"/>
              <a:t>Monitor closely for airway problems </a:t>
            </a:r>
          </a:p>
          <a:p>
            <a:r>
              <a:rPr lang="en-US" sz="2600" dirty="0"/>
              <a:t>Consider HANDOVER/TRANSFER for advanced airway</a:t>
            </a:r>
          </a:p>
          <a:p>
            <a:r>
              <a:rPr lang="en-US" sz="2600" dirty="0"/>
              <a:t>In </a:t>
            </a:r>
            <a:r>
              <a:rPr lang="en-US" sz="2600" dirty="0" err="1"/>
              <a:t>hypoglycaemia</a:t>
            </a:r>
            <a:r>
              <a:rPr lang="en-US" sz="2600" dirty="0"/>
              <a:t>, consider the cause and potential for it to develop again</a:t>
            </a:r>
          </a:p>
          <a:p>
            <a:r>
              <a:rPr lang="en-US" sz="2600" dirty="0"/>
              <a:t>In opioid overdose, consider the need for repeat doses of Naloxone 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93404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898775"/>
            <a:ext cx="10515600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5410" y="1207065"/>
            <a:ext cx="170688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9251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65425"/>
            <a:ext cx="10515600" cy="1325563"/>
          </a:xfrm>
        </p:spPr>
        <p:txBody>
          <a:bodyPr/>
          <a:lstStyle/>
          <a:p>
            <a:r>
              <a:rPr lang="en-US" dirty="0"/>
              <a:t>Quick Cards</a:t>
            </a:r>
          </a:p>
        </p:txBody>
      </p:sp>
    </p:spTree>
    <p:extLst>
      <p:ext uri="{BB962C8B-B14F-4D97-AF65-F5344CB8AC3E}">
        <p14:creationId xmlns:p14="http://schemas.microsoft.com/office/powerpoint/2010/main" val="17007293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817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433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18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78" y="0"/>
            <a:ext cx="722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178369" y="1169231"/>
            <a:ext cx="11005146" cy="5515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716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Disability</a:t>
            </a:r>
          </a:p>
          <a:p>
            <a:pPr lvl="3"/>
            <a:r>
              <a:rPr lang="en-US" sz="2000" b="1" dirty="0"/>
              <a:t>Check </a:t>
            </a:r>
            <a:r>
              <a:rPr lang="en-US" sz="2000" dirty="0"/>
              <a:t>AVPU or GCS (trauma)</a:t>
            </a:r>
          </a:p>
          <a:p>
            <a:pPr lvl="3"/>
            <a:r>
              <a:rPr lang="en-US" sz="2000" b="1" dirty="0"/>
              <a:t>Check </a:t>
            </a:r>
            <a:r>
              <a:rPr lang="en-US" sz="2000" dirty="0"/>
              <a:t>glucose</a:t>
            </a:r>
          </a:p>
          <a:p>
            <a:pPr lvl="4"/>
            <a:r>
              <a:rPr lang="en-US" sz="2000" dirty="0" err="1"/>
              <a:t>Hypoglycaemia</a:t>
            </a:r>
            <a:r>
              <a:rPr lang="en-US" sz="2000" dirty="0"/>
              <a:t> can cause AMS</a:t>
            </a:r>
          </a:p>
          <a:p>
            <a:pPr lvl="4"/>
            <a:r>
              <a:rPr lang="en-US" sz="2000" dirty="0" err="1"/>
              <a:t>Hyperglycaemia</a:t>
            </a:r>
            <a:r>
              <a:rPr lang="en-US" sz="2000" dirty="0"/>
              <a:t> and diabetic ketoacidosis can cause AMS</a:t>
            </a:r>
          </a:p>
          <a:p>
            <a:pPr lvl="3"/>
            <a:r>
              <a:rPr lang="en-US" sz="2000" b="1" dirty="0"/>
              <a:t>Check</a:t>
            </a:r>
            <a:r>
              <a:rPr lang="en-US" sz="2000" dirty="0"/>
              <a:t> pupils</a:t>
            </a:r>
          </a:p>
          <a:p>
            <a:pPr lvl="4"/>
            <a:r>
              <a:rPr lang="en-US" sz="2000" i="1" dirty="0"/>
              <a:t>Very small pupils</a:t>
            </a:r>
            <a:r>
              <a:rPr lang="en-US" sz="2000" dirty="0"/>
              <a:t>: possible opioid overdose or pesticide poisoning</a:t>
            </a:r>
          </a:p>
          <a:p>
            <a:pPr lvl="4"/>
            <a:r>
              <a:rPr lang="en-US" sz="2000" i="1" dirty="0"/>
              <a:t>Very dilated pupils: </a:t>
            </a:r>
            <a:r>
              <a:rPr lang="en-US" sz="2000" dirty="0"/>
              <a:t>possible stimulant drug use </a:t>
            </a:r>
          </a:p>
          <a:p>
            <a:pPr lvl="4"/>
            <a:r>
              <a:rPr lang="en-US" sz="2000" i="1" dirty="0"/>
              <a:t>Unequal pupils: </a:t>
            </a:r>
            <a:r>
              <a:rPr lang="en-US" sz="2000" dirty="0"/>
              <a:t>possible head injury (increased intracranial pressure)</a:t>
            </a:r>
          </a:p>
          <a:p>
            <a:pPr lvl="3"/>
            <a:r>
              <a:rPr lang="en-US" sz="2000" b="1" dirty="0"/>
              <a:t>Check</a:t>
            </a:r>
            <a:r>
              <a:rPr lang="en-US" sz="2000" dirty="0"/>
              <a:t> strength and sensation </a:t>
            </a:r>
          </a:p>
          <a:p>
            <a:pPr lvl="4"/>
            <a:r>
              <a:rPr lang="en-US" sz="2000" dirty="0"/>
              <a:t>Weakness or loss of sensation to one side: possible tumor, bleeding or blockage of blood vessel, brain infection</a:t>
            </a:r>
          </a:p>
          <a:p>
            <a:pPr lvl="4"/>
            <a:r>
              <a:rPr lang="en-US" sz="2000" dirty="0"/>
              <a:t>General muscle weakness: possible salt imbalance </a:t>
            </a:r>
          </a:p>
          <a:p>
            <a:pPr lvl="3"/>
            <a:r>
              <a:rPr lang="en-US" sz="2000" b="1" dirty="0"/>
              <a:t>Look</a:t>
            </a:r>
            <a:r>
              <a:rPr lang="en-US" sz="2000" dirty="0"/>
              <a:t> for abnormal repetitive movements or shaking on one or both sides (seizure)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7" y="1169231"/>
            <a:ext cx="1899276" cy="10340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8279" y="0"/>
            <a:ext cx="10515599" cy="1325562"/>
          </a:xfrm>
        </p:spPr>
        <p:txBody>
          <a:bodyPr/>
          <a:lstStyle/>
          <a:p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The ABCDE Approach </a:t>
            </a:r>
          </a:p>
        </p:txBody>
      </p:sp>
    </p:spTree>
    <p:extLst>
      <p:ext uri="{BB962C8B-B14F-4D97-AF65-F5344CB8AC3E}">
        <p14:creationId xmlns:p14="http://schemas.microsoft.com/office/powerpoint/2010/main" val="28858004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3152317" y="1454381"/>
            <a:ext cx="8006700" cy="18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600" u="sng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Exposure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Look for causes of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  <a:sym typeface="Lato"/>
              </a:rPr>
              <a:t>AMS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.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b="1" dirty="0">
                <a:latin typeface="Calibri" charset="0"/>
                <a:ea typeface="Calibri" charset="0"/>
                <a:cs typeface="Calibri" charset="0"/>
                <a:sym typeface="Lato"/>
              </a:rPr>
              <a:t>Check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  <a:sym typeface="Lato"/>
              </a:rPr>
              <a:t> for infection, rashes, trauma, bites or stings</a:t>
            </a:r>
            <a:endParaRPr lang="en-US" sz="2200" b="1" dirty="0">
              <a:latin typeface="Calibri" charset="0"/>
              <a:ea typeface="Calibri" charset="0"/>
              <a:cs typeface="Calibri" charset="0"/>
              <a:sym typeface="Lat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Check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 arms for needle marks (may suggest </a:t>
            </a:r>
            <a:r>
              <a:rPr lang="en-US" sz="2200" i="0" u="none" strike="noStrike" cap="none" dirty="0">
                <a:latin typeface="Calibri" charset="0"/>
                <a:ea typeface="Calibri" charset="0"/>
                <a:cs typeface="Calibri" charset="0"/>
                <a:sym typeface="Lato"/>
              </a:rPr>
              <a:t>drug use</a:t>
            </a:r>
            <a:r>
              <a:rPr lang="en-US" sz="2200" b="0" i="0" u="none" strike="noStrike" cap="none" dirty="0">
                <a:latin typeface="Calibri" charset="0"/>
                <a:ea typeface="Calibri" charset="0"/>
                <a:cs typeface="Calibri" charset="0"/>
                <a:sym typeface="Lato"/>
              </a:rPr>
              <a:t>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as a cause)  </a:t>
            </a:r>
          </a:p>
          <a:p>
            <a:pPr marL="10795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200" dirty="0"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5847" y="4989726"/>
            <a:ext cx="826612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200" u="sng" dirty="0">
                <a:latin typeface="Calibri" charset="0"/>
                <a:ea typeface="Calibri" charset="0"/>
                <a:cs typeface="Calibri" charset="0"/>
                <a:sym typeface="Lato"/>
              </a:rPr>
              <a:t>Remember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  <a:sym typeface="Lato"/>
              </a:rPr>
              <a:t>.. Altered patients may not report the history accurately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08" y="1550837"/>
            <a:ext cx="1933477" cy="10097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3151" y="225275"/>
            <a:ext cx="10515599" cy="1325562"/>
          </a:xfrm>
        </p:spPr>
        <p:txBody>
          <a:bodyPr/>
          <a:lstStyle/>
          <a:p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The ABCDE Approach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86" y="4447975"/>
            <a:ext cx="15544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85099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BEC Template</Template>
  <TotalTime>34</TotalTime>
  <Words>8727</Words>
  <Application>Microsoft Office PowerPoint</Application>
  <PresentationFormat>Widescreen</PresentationFormat>
  <Paragraphs>1760</Paragraphs>
  <Slides>76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Economica</vt:lpstr>
      <vt:lpstr>Lato</vt:lpstr>
      <vt:lpstr>Mangal</vt:lpstr>
      <vt:lpstr>Office Theme</vt:lpstr>
      <vt:lpstr>Altered Mental Status</vt:lpstr>
      <vt:lpstr>Objectives</vt:lpstr>
      <vt:lpstr>Essential Skills</vt:lpstr>
      <vt:lpstr>Overview</vt:lpstr>
      <vt:lpstr>Goals: Altered Mental Status</vt:lpstr>
      <vt:lpstr>The ABCDE Approach </vt:lpstr>
      <vt:lpstr>The ABCDE Approach </vt:lpstr>
      <vt:lpstr>The ABCDE Approach </vt:lpstr>
      <vt:lpstr>The ABCDE Approach </vt:lpstr>
      <vt:lpstr>The SAMPLE History </vt:lpstr>
      <vt:lpstr>S: Signs and Symptoms</vt:lpstr>
      <vt:lpstr>S: Signs and Symptoms</vt:lpstr>
      <vt:lpstr>S: Signs and Symptoms</vt:lpstr>
      <vt:lpstr>S: Signs and Symptoms</vt:lpstr>
      <vt:lpstr>S: Signs and Symptoms</vt:lpstr>
      <vt:lpstr>S: Signs and Symptoms</vt:lpstr>
      <vt:lpstr>S: Signs and Symptoms</vt:lpstr>
      <vt:lpstr>S: Signs and Symptoms</vt:lpstr>
      <vt:lpstr>S: Signs and Symptoms</vt:lpstr>
      <vt:lpstr>S: Signs and Symptoms</vt:lpstr>
      <vt:lpstr>A: Allergies</vt:lpstr>
      <vt:lpstr>M: Medications</vt:lpstr>
      <vt:lpstr>P: Past Medical History</vt:lpstr>
      <vt:lpstr>P: Past Medical History</vt:lpstr>
      <vt:lpstr>P: Past Medical History</vt:lpstr>
      <vt:lpstr>P: Past Medical History</vt:lpstr>
      <vt:lpstr>P: Past Medical History</vt:lpstr>
      <vt:lpstr>P: Past Medical History</vt:lpstr>
      <vt:lpstr>L: Last Oral Intake</vt:lpstr>
      <vt:lpstr>E: Events Surrounding Illness </vt:lpstr>
      <vt:lpstr>E: Events Surrounding Illness </vt:lpstr>
      <vt:lpstr>Workbook Question 1</vt:lpstr>
      <vt:lpstr>The Secondary Examination</vt:lpstr>
      <vt:lpstr>Always check for safety</vt:lpstr>
      <vt:lpstr>Secondary Exam Findings</vt:lpstr>
      <vt:lpstr>Secondary Exam Findings</vt:lpstr>
      <vt:lpstr>Secondary Exam Findings</vt:lpstr>
      <vt:lpstr>Secondary Exam Findings</vt:lpstr>
      <vt:lpstr>Workbook Question 2</vt:lpstr>
      <vt:lpstr>Possible Causes of Altered Mental Status</vt:lpstr>
      <vt:lpstr>Rapidly Reversible Causes of AMS</vt:lpstr>
      <vt:lpstr>Rapidly Reversible Causes of AMS</vt:lpstr>
      <vt:lpstr>Infectious Causes of AMS</vt:lpstr>
      <vt:lpstr>Infectious Causes of AMS</vt:lpstr>
      <vt:lpstr>Metabolic Causes of AMS</vt:lpstr>
      <vt:lpstr>Toxic Causes of AMS</vt:lpstr>
      <vt:lpstr>Toxic Causes of AMS</vt:lpstr>
      <vt:lpstr>Toxic Causes of AMS</vt:lpstr>
      <vt:lpstr>Other Causes of AMS</vt:lpstr>
      <vt:lpstr>Other Causes of AMS</vt:lpstr>
      <vt:lpstr>Other Causes of AMS</vt:lpstr>
      <vt:lpstr>Considerations in Children</vt:lpstr>
      <vt:lpstr>Workbook Question 3</vt:lpstr>
      <vt:lpstr>Management of Altered Mental Status</vt:lpstr>
      <vt:lpstr>Management</vt:lpstr>
      <vt:lpstr>Management</vt:lpstr>
      <vt:lpstr>Management</vt:lpstr>
      <vt:lpstr>Management</vt:lpstr>
      <vt:lpstr>Management</vt:lpstr>
      <vt:lpstr>Management</vt:lpstr>
      <vt:lpstr>Special Considerations</vt:lpstr>
      <vt:lpstr>Workbook Question 4</vt:lpstr>
      <vt:lpstr>Special Paediatric Considerations </vt:lpstr>
      <vt:lpstr>Special Paediatric Considerations </vt:lpstr>
      <vt:lpstr>Special Paediatric Considerations </vt:lpstr>
      <vt:lpstr>Special Paediatric Considerations </vt:lpstr>
      <vt:lpstr>Special Paediatric Considerations </vt:lpstr>
      <vt:lpstr>Special Paediatric Considerations </vt:lpstr>
      <vt:lpstr>Special Paediatric Considerations </vt:lpstr>
      <vt:lpstr>Workbook Question 5</vt:lpstr>
      <vt:lpstr>Disposition of the Patient</vt:lpstr>
      <vt:lpstr>Questions</vt:lpstr>
      <vt:lpstr>Quick Cards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Altered Mental Status</dc:title>
  <dc:creator>WHO</dc:creator>
  <cp:lastModifiedBy>DUFAYS, Helene</cp:lastModifiedBy>
  <cp:revision>6</cp:revision>
  <dcterms:created xsi:type="dcterms:W3CDTF">2018-09-24T00:08:09Z</dcterms:created>
  <dcterms:modified xsi:type="dcterms:W3CDTF">2019-05-31T08:52:37Z</dcterms:modified>
</cp:coreProperties>
</file>