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341" r:id="rId2"/>
    <p:sldId id="342" r:id="rId3"/>
    <p:sldId id="343" r:id="rId4"/>
    <p:sldId id="344" r:id="rId5"/>
    <p:sldId id="345" r:id="rId6"/>
    <p:sldId id="261" r:id="rId7"/>
    <p:sldId id="346" r:id="rId8"/>
    <p:sldId id="347" r:id="rId9"/>
    <p:sldId id="290" r:id="rId10"/>
    <p:sldId id="291" r:id="rId11"/>
    <p:sldId id="348" r:id="rId12"/>
    <p:sldId id="292" r:id="rId13"/>
    <p:sldId id="293" r:id="rId14"/>
    <p:sldId id="294" r:id="rId15"/>
    <p:sldId id="295" r:id="rId16"/>
    <p:sldId id="296" r:id="rId17"/>
    <p:sldId id="297" r:id="rId18"/>
    <p:sldId id="298" r:id="rId19"/>
    <p:sldId id="299" r:id="rId20"/>
    <p:sldId id="300" r:id="rId21"/>
    <p:sldId id="302" r:id="rId22"/>
    <p:sldId id="301" r:id="rId23"/>
    <p:sldId id="303" r:id="rId24"/>
    <p:sldId id="304" r:id="rId25"/>
    <p:sldId id="305" r:id="rId26"/>
    <p:sldId id="306" r:id="rId27"/>
    <p:sldId id="307" r:id="rId28"/>
    <p:sldId id="308" r:id="rId29"/>
    <p:sldId id="309" r:id="rId30"/>
    <p:sldId id="310" r:id="rId31"/>
    <p:sldId id="311" r:id="rId32"/>
    <p:sldId id="270" r:id="rId33"/>
    <p:sldId id="312" r:id="rId34"/>
    <p:sldId id="313" r:id="rId35"/>
    <p:sldId id="314" r:id="rId36"/>
    <p:sldId id="315" r:id="rId37"/>
    <p:sldId id="317" r:id="rId38"/>
    <p:sldId id="318" r:id="rId39"/>
    <p:sldId id="319" r:id="rId40"/>
    <p:sldId id="320" r:id="rId41"/>
    <p:sldId id="321" r:id="rId42"/>
    <p:sldId id="322" r:id="rId43"/>
    <p:sldId id="324" r:id="rId44"/>
    <p:sldId id="325" r:id="rId45"/>
    <p:sldId id="326" r:id="rId46"/>
    <p:sldId id="349" r:id="rId47"/>
    <p:sldId id="327" r:id="rId48"/>
    <p:sldId id="328" r:id="rId49"/>
    <p:sldId id="329" r:id="rId50"/>
    <p:sldId id="330" r:id="rId51"/>
    <p:sldId id="285" r:id="rId52"/>
    <p:sldId id="331" r:id="rId53"/>
    <p:sldId id="332" r:id="rId54"/>
    <p:sldId id="333" r:id="rId55"/>
    <p:sldId id="350" r:id="rId56"/>
    <p:sldId id="334" r:id="rId57"/>
    <p:sldId id="335" r:id="rId58"/>
    <p:sldId id="336" r:id="rId59"/>
    <p:sldId id="337" r:id="rId60"/>
    <p:sldId id="286" r:id="rId61"/>
    <p:sldId id="339" r:id="rId62"/>
    <p:sldId id="340" r:id="rId63"/>
    <p:sldId id="351" r:id="rId64"/>
    <p:sldId id="352" r:id="rId65"/>
    <p:sldId id="276" r:id="rId66"/>
    <p:sldId id="283" r:id="rId67"/>
    <p:sldId id="353" r:id="rId68"/>
    <p:sldId id="354" r:id="rId69"/>
    <p:sldId id="355" r:id="rId70"/>
    <p:sldId id="356"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03"/>
    <p:restoredTop sz="70487"/>
  </p:normalViewPr>
  <p:slideViewPr>
    <p:cSldViewPr snapToGrid="0" snapToObjects="1">
      <p:cViewPr varScale="1">
        <p:scale>
          <a:sx n="54" d="100"/>
          <a:sy n="54" d="100"/>
        </p:scale>
        <p:origin x="1332"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410A8E-FD7B-3A43-AD03-93CDE5102E13}" type="datetimeFigureOut">
              <a:rPr lang="en-US" smtClean="0"/>
              <a:t>31-May-19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03372-DB74-7E4B-A0C5-B7F8CBD4FAC5}" type="slidenum">
              <a:rPr lang="en-US" smtClean="0"/>
              <a:t>‹#›</a:t>
            </a:fld>
            <a:endParaRPr lang="en-US"/>
          </a:p>
        </p:txBody>
      </p:sp>
    </p:spTree>
    <p:extLst>
      <p:ext uri="{BB962C8B-B14F-4D97-AF65-F5344CB8AC3E}">
        <p14:creationId xmlns:p14="http://schemas.microsoft.com/office/powerpoint/2010/main" val="133981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04766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69850" rtl="0">
              <a:lnSpc>
                <a:spcPct val="115000"/>
              </a:lnSpc>
              <a:spcBef>
                <a:spcPts val="0"/>
              </a:spcBef>
              <a:buClr>
                <a:schemeClr val="dk1"/>
              </a:buClr>
              <a:buSzPct val="36666"/>
              <a:buFont typeface="Arial"/>
              <a:buNone/>
            </a:pPr>
            <a:r>
              <a:rPr lang="en-US" sz="1800" b="1" dirty="0">
                <a:latin typeface="Lato"/>
                <a:ea typeface="Lato"/>
                <a:cs typeface="Lato"/>
                <a:sym typeface="Lato"/>
              </a:rPr>
              <a:t>D </a:t>
            </a:r>
            <a:r>
              <a:rPr lang="en-US" sz="1800" dirty="0">
                <a:latin typeface="Lato"/>
                <a:ea typeface="Lato"/>
                <a:cs typeface="Lato"/>
                <a:sym typeface="Lato"/>
              </a:rPr>
              <a:t>- </a:t>
            </a:r>
            <a:r>
              <a:rPr lang="en-US" sz="1800" b="1" dirty="0">
                <a:latin typeface="Lato"/>
                <a:ea typeface="Lato"/>
                <a:cs typeface="Lato"/>
                <a:sym typeface="Lato"/>
              </a:rPr>
              <a:t>Disability:</a:t>
            </a:r>
            <a:r>
              <a:rPr lang="en-US" sz="1200" dirty="0">
                <a:latin typeface="Lato"/>
                <a:ea typeface="Lato"/>
                <a:cs typeface="Lato"/>
                <a:sym typeface="Lato"/>
              </a:rPr>
              <a:t> assess and protect brain and spine functions</a:t>
            </a:r>
          </a:p>
          <a:p>
            <a:pPr marL="457200" lvl="0" indent="-69850" rtl="0">
              <a:lnSpc>
                <a:spcPct val="115000"/>
              </a:lnSpc>
              <a:spcBef>
                <a:spcPts val="0"/>
              </a:spcBef>
              <a:buClr>
                <a:schemeClr val="dk1"/>
              </a:buClr>
              <a:buSzPct val="36666"/>
              <a:buFont typeface="Arial"/>
              <a:buNone/>
            </a:pPr>
            <a:r>
              <a:rPr lang="en-US" sz="1800" b="1" dirty="0">
                <a:latin typeface="Lato"/>
                <a:ea typeface="Lato"/>
                <a:cs typeface="Lato"/>
                <a:sym typeface="Lato"/>
              </a:rPr>
              <a:t>E</a:t>
            </a:r>
            <a:r>
              <a:rPr lang="en-US" sz="1800" dirty="0">
                <a:latin typeface="Lato"/>
                <a:ea typeface="Lato"/>
                <a:cs typeface="Lato"/>
                <a:sym typeface="Lato"/>
              </a:rPr>
              <a:t> -</a:t>
            </a:r>
            <a:r>
              <a:rPr lang="en-US" sz="1200" dirty="0">
                <a:latin typeface="Lato"/>
                <a:ea typeface="Lato"/>
                <a:cs typeface="Lato"/>
                <a:sym typeface="Lato"/>
              </a:rPr>
              <a:t> </a:t>
            </a:r>
            <a:r>
              <a:rPr lang="en-US" sz="1800" b="1" dirty="0">
                <a:latin typeface="Lato"/>
                <a:ea typeface="Lato"/>
                <a:cs typeface="Lato"/>
                <a:sym typeface="Lato"/>
              </a:rPr>
              <a:t>Exposure:</a:t>
            </a:r>
            <a:r>
              <a:rPr lang="en-US" sz="1200" dirty="0">
                <a:latin typeface="Lato"/>
                <a:ea typeface="Lato"/>
                <a:cs typeface="Lato"/>
                <a:sym typeface="Lato"/>
              </a:rPr>
              <a:t> identify all injuries and any environmental threats and avoid hypothermia</a:t>
            </a:r>
          </a:p>
          <a:p>
            <a:pPr marL="0" marR="0" lvl="0" indent="0" algn="l" rtl="0">
              <a:lnSpc>
                <a:spcPct val="150000"/>
              </a:lnSpc>
              <a:spcBef>
                <a:spcPts val="0"/>
              </a:spcBef>
              <a:spcAft>
                <a:spcPts val="0"/>
              </a:spcAft>
              <a:buNone/>
            </a:pPr>
            <a:endParaRPr lang="en-US" sz="1200" dirty="0"/>
          </a:p>
          <a:p>
            <a:pPr marL="228600" marR="0" lvl="0" indent="-50800" algn="l" rtl="0">
              <a:lnSpc>
                <a:spcPct val="90000"/>
              </a:lnSpc>
              <a:spcBef>
                <a:spcPts val="0"/>
              </a:spcBef>
              <a:spcAft>
                <a:spcPts val="0"/>
              </a:spcAft>
              <a:buClr>
                <a:schemeClr val="dk1"/>
              </a:buClr>
              <a:buSzPct val="25000"/>
              <a:buFont typeface="Arial"/>
              <a:buNone/>
            </a:pPr>
            <a:endParaRPr lang="en-US" sz="1600" b="0" i="1" u="none" strike="noStrike" cap="none" dirty="0">
              <a:solidFill>
                <a:schemeClr val="dk1"/>
              </a:solidFill>
              <a:sym typeface="Calibri"/>
            </a:endParaRPr>
          </a:p>
          <a:p>
            <a:pPr indent="-50800">
              <a:spcBef>
                <a:spcPts val="0"/>
              </a:spcBef>
              <a:buSzPct val="25000"/>
              <a:buNone/>
            </a:pPr>
            <a:r>
              <a:rPr lang="en-US" b="1" i="1" dirty="0"/>
              <a:t>This stepwise approach is designed to ensure that life-threatening conditions can be identified and treated early, in order of priority. If a problem is discovered in any of these steps (A-B-C-D-E), it must be addressed immediately before moving on to the next step. </a:t>
            </a:r>
            <a:endParaRPr lang="en-US" i="1" dirty="0"/>
          </a:p>
          <a:p>
            <a:pPr marL="228600" marR="0" lvl="0" indent="-50800" algn="l" rtl="0">
              <a:lnSpc>
                <a:spcPct val="90000"/>
              </a:lnSpc>
              <a:spcBef>
                <a:spcPts val="0"/>
              </a:spcBef>
              <a:spcAft>
                <a:spcPts val="0"/>
              </a:spcAft>
              <a:buClr>
                <a:schemeClr val="dk1"/>
              </a:buClr>
              <a:buSzPct val="25000"/>
              <a:buFont typeface="Arial"/>
              <a:buNone/>
            </a:pPr>
            <a:endParaRPr lang="en-US" sz="1600" b="0" i="0" u="none" strike="noStrike" cap="none" dirty="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10</a:t>
            </a:fld>
            <a:endParaRPr lang="en-US"/>
          </a:p>
        </p:txBody>
      </p:sp>
    </p:spTree>
    <p:extLst>
      <p:ext uri="{BB962C8B-B14F-4D97-AF65-F5344CB8AC3E}">
        <p14:creationId xmlns:p14="http://schemas.microsoft.com/office/powerpoint/2010/main" val="1279827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Shape 49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
        <p:nvSpPr>
          <p:cNvPr id="493" name="Shape 4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03343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500"/>
              </a:spcAft>
              <a:buClrTx/>
              <a:buSzTx/>
              <a:buFontTx/>
              <a:buNone/>
              <a:tabLst/>
              <a:defRPr/>
            </a:pPr>
            <a:r>
              <a:rPr lang="en-US" sz="1900" dirty="0">
                <a:latin typeface="Lato"/>
                <a:ea typeface="Lato"/>
                <a:cs typeface="Lato"/>
                <a:sym typeface="Lato"/>
              </a:rPr>
              <a:t>Ask if the patient if he/she can talk normally?- if YES, the airway is open</a:t>
            </a:r>
          </a:p>
          <a:p>
            <a:pPr marL="0" indent="0">
              <a:lnSpc>
                <a:spcPct val="150000"/>
              </a:lnSpc>
              <a:spcBef>
                <a:spcPts val="0"/>
              </a:spcBef>
              <a:spcAft>
                <a:spcPts val="500"/>
              </a:spcAft>
              <a:buNone/>
            </a:pPr>
            <a:endParaRPr lang="en-US" sz="1900" dirty="0">
              <a:latin typeface="Lato"/>
              <a:ea typeface="Lato"/>
              <a:cs typeface="Lato"/>
              <a:sym typeface="Lato"/>
            </a:endParaRPr>
          </a:p>
          <a:p>
            <a:pPr marL="0" indent="0">
              <a:lnSpc>
                <a:spcPct val="150000"/>
              </a:lnSpc>
              <a:spcBef>
                <a:spcPts val="0"/>
              </a:spcBef>
              <a:spcAft>
                <a:spcPts val="500"/>
              </a:spcAft>
              <a:buNone/>
            </a:pPr>
            <a:r>
              <a:rPr lang="en-US" sz="1900" dirty="0">
                <a:latin typeface="Lato"/>
                <a:ea typeface="Lato"/>
                <a:cs typeface="Lato"/>
                <a:sym typeface="Lato"/>
              </a:rPr>
              <a:t>If the patient cannot talk at all – </a:t>
            </a:r>
          </a:p>
          <a:p>
            <a:pPr marL="0" indent="0">
              <a:lnSpc>
                <a:spcPct val="150000"/>
              </a:lnSpc>
              <a:spcBef>
                <a:spcPts val="0"/>
              </a:spcBef>
              <a:spcAft>
                <a:spcPts val="500"/>
              </a:spcAft>
              <a:buNone/>
            </a:pPr>
            <a:r>
              <a:rPr lang="en-US" sz="1900" dirty="0">
                <a:latin typeface="Lato"/>
                <a:ea typeface="Lato"/>
                <a:cs typeface="Lato"/>
                <a:sym typeface="Lato"/>
              </a:rPr>
              <a:t>	</a:t>
            </a:r>
            <a:r>
              <a:rPr lang="en-US" sz="1900" b="1" dirty="0">
                <a:latin typeface="Lato"/>
                <a:ea typeface="Lato"/>
                <a:cs typeface="Lato"/>
                <a:sym typeface="Lato"/>
              </a:rPr>
              <a:t>Look</a:t>
            </a:r>
            <a:r>
              <a:rPr lang="en-US" sz="1900" dirty="0">
                <a:latin typeface="Lato"/>
                <a:ea typeface="Lato"/>
                <a:cs typeface="Lato"/>
                <a:sym typeface="Lato"/>
              </a:rPr>
              <a:t> to see if the chest wall is moving and</a:t>
            </a:r>
          </a:p>
          <a:p>
            <a:pPr marL="0" indent="0">
              <a:lnSpc>
                <a:spcPct val="150000"/>
              </a:lnSpc>
              <a:spcBef>
                <a:spcPts val="0"/>
              </a:spcBef>
              <a:spcAft>
                <a:spcPts val="500"/>
              </a:spcAft>
              <a:buNone/>
            </a:pPr>
            <a:r>
              <a:rPr lang="en-US" sz="1900" dirty="0">
                <a:latin typeface="Lato"/>
                <a:ea typeface="Lato"/>
                <a:cs typeface="Lato"/>
                <a:sym typeface="Lato"/>
              </a:rPr>
              <a:t> 	</a:t>
            </a:r>
            <a:r>
              <a:rPr lang="en-US" sz="1900" b="1" dirty="0">
                <a:latin typeface="Lato"/>
                <a:ea typeface="Lato"/>
                <a:cs typeface="Lato"/>
                <a:sym typeface="Lato"/>
              </a:rPr>
              <a:t>Listen </a:t>
            </a:r>
            <a:r>
              <a:rPr lang="en-US" sz="1900" dirty="0">
                <a:latin typeface="Lato"/>
                <a:ea typeface="Lato"/>
                <a:cs typeface="Lato"/>
                <a:sym typeface="Lato"/>
              </a:rPr>
              <a:t>to see if there is air movement from mouth or nose </a:t>
            </a:r>
          </a:p>
          <a:p>
            <a:pPr marL="0" lvl="0" indent="0">
              <a:lnSpc>
                <a:spcPct val="150000"/>
              </a:lnSpc>
              <a:spcBef>
                <a:spcPts val="0"/>
              </a:spcBef>
              <a:spcAft>
                <a:spcPts val="500"/>
              </a:spcAft>
              <a:buNone/>
            </a:pPr>
            <a:r>
              <a:rPr lang="en-US" sz="1900" dirty="0">
                <a:latin typeface="Lato"/>
                <a:ea typeface="Lato"/>
                <a:cs typeface="Lato"/>
                <a:sym typeface="Lato"/>
              </a:rPr>
              <a:t>If the patient cannot talk normally – </a:t>
            </a:r>
          </a:p>
          <a:p>
            <a:pPr marL="0" lvl="0" indent="0">
              <a:lnSpc>
                <a:spcPct val="150000"/>
              </a:lnSpc>
              <a:spcBef>
                <a:spcPts val="0"/>
              </a:spcBef>
              <a:spcAft>
                <a:spcPts val="500"/>
              </a:spcAft>
              <a:buNone/>
            </a:pPr>
            <a:r>
              <a:rPr lang="en-US" sz="1900" dirty="0">
                <a:latin typeface="Lato"/>
                <a:ea typeface="Lato"/>
                <a:cs typeface="Lato"/>
                <a:sym typeface="Lato"/>
              </a:rPr>
              <a:t>	</a:t>
            </a:r>
            <a:r>
              <a:rPr lang="en-US" sz="1900" b="1" dirty="0">
                <a:latin typeface="Lato"/>
                <a:ea typeface="Lato"/>
                <a:cs typeface="Lato"/>
                <a:sym typeface="Lato"/>
              </a:rPr>
              <a:t>Listen</a:t>
            </a:r>
            <a:r>
              <a:rPr lang="en-US" sz="1900" dirty="0">
                <a:latin typeface="Lato"/>
                <a:ea typeface="Lato"/>
                <a:cs typeface="Lato"/>
                <a:sym typeface="Lato"/>
              </a:rPr>
              <a:t> for abnormal sounds suggesting obstruction (stridor/grunting/snoring)</a:t>
            </a:r>
          </a:p>
          <a:p>
            <a:pPr marL="0" lvl="0" indent="0">
              <a:lnSpc>
                <a:spcPct val="150000"/>
              </a:lnSpc>
              <a:spcBef>
                <a:spcPts val="0"/>
              </a:spcBef>
              <a:spcAft>
                <a:spcPts val="500"/>
              </a:spcAft>
              <a:buNone/>
            </a:pPr>
            <a:r>
              <a:rPr lang="en-US" sz="1900" b="1" dirty="0">
                <a:latin typeface="Lato"/>
                <a:ea typeface="Lato"/>
                <a:cs typeface="Lato"/>
                <a:sym typeface="Lato"/>
              </a:rPr>
              <a:t>	Look </a:t>
            </a:r>
            <a:r>
              <a:rPr lang="en-US" sz="1900" dirty="0">
                <a:latin typeface="Lato"/>
                <a:ea typeface="Lato"/>
                <a:cs typeface="Lato"/>
                <a:sym typeface="Lato"/>
              </a:rPr>
              <a:t>and </a:t>
            </a:r>
            <a:r>
              <a:rPr lang="en-US" sz="1900" b="1" dirty="0">
                <a:latin typeface="Lato"/>
                <a:ea typeface="Lato"/>
                <a:cs typeface="Lato"/>
                <a:sym typeface="Lato"/>
              </a:rPr>
              <a:t>Listen</a:t>
            </a:r>
            <a:r>
              <a:rPr lang="en-US" sz="1900" dirty="0">
                <a:latin typeface="Lato"/>
                <a:ea typeface="Lato"/>
                <a:cs typeface="Lato"/>
                <a:sym typeface="Lato"/>
              </a:rPr>
              <a:t> for fluid (such as blood, vomit) in the airway</a:t>
            </a:r>
          </a:p>
          <a:p>
            <a:pPr marL="0" lvl="0" indent="0">
              <a:lnSpc>
                <a:spcPct val="150000"/>
              </a:lnSpc>
              <a:spcBef>
                <a:spcPts val="0"/>
              </a:spcBef>
              <a:spcAft>
                <a:spcPts val="500"/>
              </a:spcAft>
              <a:buNone/>
            </a:pPr>
            <a:r>
              <a:rPr lang="en-US" sz="1900" b="1" dirty="0">
                <a:latin typeface="Lato"/>
                <a:ea typeface="Lato"/>
                <a:cs typeface="Lato"/>
                <a:sym typeface="Lato"/>
              </a:rPr>
              <a:t>	Look </a:t>
            </a:r>
            <a:r>
              <a:rPr lang="en-US" sz="1900" dirty="0">
                <a:latin typeface="Lato"/>
                <a:ea typeface="Lato"/>
                <a:cs typeface="Lato"/>
                <a:sym typeface="Lato"/>
              </a:rPr>
              <a:t>for foreign body, abnormal swelling around the airway and altered mental status</a:t>
            </a:r>
          </a:p>
          <a:p>
            <a:pPr marL="0" lvl="0" indent="0">
              <a:lnSpc>
                <a:spcPct val="150000"/>
              </a:lnSpc>
              <a:spcBef>
                <a:spcPts val="0"/>
              </a:spcBef>
              <a:spcAft>
                <a:spcPts val="500"/>
              </a:spcAft>
              <a:buNone/>
            </a:pPr>
            <a:r>
              <a:rPr lang="en-US" sz="1900" b="1" dirty="0">
                <a:latin typeface="Lato"/>
                <a:ea typeface="Lato"/>
                <a:cs typeface="Lato"/>
                <a:sym typeface="Lato"/>
              </a:rPr>
              <a:t>	Look</a:t>
            </a:r>
            <a:r>
              <a:rPr lang="en-US" sz="1900" dirty="0">
                <a:latin typeface="Lato"/>
                <a:ea typeface="Lato"/>
                <a:cs typeface="Lato"/>
                <a:sym typeface="Lato"/>
              </a:rPr>
              <a:t> to see if patient is unable to swallow saliva or drooling </a:t>
            </a:r>
          </a:p>
          <a:p>
            <a:pPr marL="0" lvl="0" indent="0" rtl="0">
              <a:lnSpc>
                <a:spcPct val="100000"/>
              </a:lnSpc>
              <a:spcBef>
                <a:spcPts val="0"/>
              </a:spcBef>
              <a:spcAft>
                <a:spcPts val="500"/>
              </a:spcAft>
              <a:buNone/>
            </a:pPr>
            <a:endParaRPr lang="en-US" sz="1900" dirty="0">
              <a:latin typeface="Lato"/>
              <a:ea typeface="Lato"/>
              <a:cs typeface="Lato"/>
              <a:sym typeface="Lato"/>
            </a:endParaRPr>
          </a:p>
          <a:p>
            <a:pPr marL="685800" marR="0" lvl="1" indent="-76200" algn="l" rtl="0">
              <a:lnSpc>
                <a:spcPct val="90000"/>
              </a:lnSpc>
              <a:spcBef>
                <a:spcPts val="500"/>
              </a:spcBef>
              <a:spcAft>
                <a:spcPts val="0"/>
              </a:spcAft>
              <a:buClr>
                <a:schemeClr val="dk1"/>
              </a:buClr>
              <a:buSzPct val="25000"/>
              <a:buFont typeface="Arial"/>
              <a:buNone/>
            </a:pPr>
            <a:endParaRPr lang="en-US" sz="1900" b="0" i="0" u="none" strike="noStrike" cap="none" dirty="0">
              <a:solidFill>
                <a:schemeClr val="dk1"/>
              </a:solidFill>
              <a:sym typeface="Calibri"/>
            </a:endParaRPr>
          </a:p>
          <a:p>
            <a:pPr marL="0" marR="0" lvl="0" indent="0" algn="l" rtl="0">
              <a:lnSpc>
                <a:spcPct val="90000"/>
              </a:lnSpc>
              <a:spcBef>
                <a:spcPts val="1000"/>
              </a:spcBef>
              <a:spcAft>
                <a:spcPts val="0"/>
              </a:spcAft>
              <a:buClr>
                <a:schemeClr val="dk1"/>
              </a:buClr>
              <a:buSzPct val="25000"/>
              <a:buFont typeface="Arial"/>
              <a:buNone/>
            </a:pPr>
            <a:endParaRPr lang="en-US" sz="1900" b="0" i="0" u="none" strike="noStrike" cap="none" dirty="0">
              <a:solidFill>
                <a:schemeClr val="dk1"/>
              </a:solidFill>
              <a:sym typeface="Calibri"/>
            </a:endParaRPr>
          </a:p>
          <a:p>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12</a:t>
            </a:fld>
            <a:endParaRPr lang="en-US"/>
          </a:p>
        </p:txBody>
      </p:sp>
    </p:spTree>
    <p:extLst>
      <p:ext uri="{BB962C8B-B14F-4D97-AF65-F5344CB8AC3E}">
        <p14:creationId xmlns:p14="http://schemas.microsoft.com/office/powerpoint/2010/main" val="1605173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69850" rtl="0">
              <a:lnSpc>
                <a:spcPct val="115000"/>
              </a:lnSpc>
              <a:spcBef>
                <a:spcPts val="0"/>
              </a:spcBef>
              <a:spcAft>
                <a:spcPts val="500"/>
              </a:spcAft>
              <a:buClr>
                <a:schemeClr val="dk1"/>
              </a:buClr>
              <a:buSzPct val="57894"/>
              <a:buFont typeface="Arial"/>
              <a:buNone/>
            </a:pPr>
            <a:r>
              <a:rPr lang="en-US" sz="2400" dirty="0">
                <a:latin typeface="Lato"/>
                <a:ea typeface="Lato"/>
                <a:cs typeface="Lato"/>
                <a:sym typeface="Lato"/>
              </a:rPr>
              <a:t>If the patient is unconscious and not breathing normally:</a:t>
            </a:r>
          </a:p>
          <a:p>
            <a:pPr marL="457200" lvl="0" indent="-349250">
              <a:lnSpc>
                <a:spcPct val="115000"/>
              </a:lnSpc>
              <a:spcBef>
                <a:spcPts val="0"/>
              </a:spcBef>
              <a:spcAft>
                <a:spcPts val="500"/>
              </a:spcAft>
              <a:buFont typeface="Lato"/>
            </a:pPr>
            <a:r>
              <a:rPr lang="en-US" sz="1900" dirty="0">
                <a:latin typeface="Lato"/>
                <a:ea typeface="Lato"/>
                <a:cs typeface="Lato"/>
                <a:sym typeface="Lato"/>
              </a:rPr>
              <a:t>If </a:t>
            </a:r>
            <a:r>
              <a:rPr lang="en-US" sz="1900" u="sng" dirty="0">
                <a:latin typeface="Lato"/>
                <a:ea typeface="Lato"/>
                <a:cs typeface="Lato"/>
                <a:sym typeface="Lato"/>
              </a:rPr>
              <a:t>no concern</a:t>
            </a:r>
            <a:r>
              <a:rPr lang="en-US" sz="1900" i="1" dirty="0">
                <a:latin typeface="Lato"/>
                <a:ea typeface="Lato"/>
                <a:cs typeface="Lato"/>
                <a:sym typeface="Lato"/>
              </a:rPr>
              <a:t> </a:t>
            </a:r>
            <a:r>
              <a:rPr lang="en-US" sz="1900" dirty="0">
                <a:latin typeface="Lato"/>
                <a:ea typeface="Lato"/>
                <a:cs typeface="Lato"/>
                <a:sym typeface="Lato"/>
              </a:rPr>
              <a:t>for </a:t>
            </a:r>
            <a:r>
              <a:rPr lang="en-US" sz="1900" i="1" dirty="0">
                <a:latin typeface="Lato"/>
                <a:ea typeface="Lato"/>
                <a:cs typeface="Lato"/>
                <a:sym typeface="Lato"/>
              </a:rPr>
              <a:t>trauma</a:t>
            </a:r>
            <a:r>
              <a:rPr lang="en-US" sz="1900" dirty="0">
                <a:latin typeface="Lato"/>
                <a:ea typeface="Lato"/>
                <a:cs typeface="Lato"/>
                <a:sym typeface="Lato"/>
              </a:rPr>
              <a:t>: open airway using HEAD-TILT/CHIN-LIFT </a:t>
            </a:r>
            <a:r>
              <a:rPr lang="en-US" sz="1900" dirty="0" err="1">
                <a:latin typeface="Lato"/>
                <a:ea typeface="Lato"/>
                <a:cs typeface="Lato"/>
                <a:sym typeface="Lato"/>
              </a:rPr>
              <a:t>manoeuvre</a:t>
            </a:r>
            <a:r>
              <a:rPr lang="en-US" sz="1900" dirty="0">
                <a:latin typeface="Lato"/>
                <a:ea typeface="Lato"/>
                <a:cs typeface="Lato"/>
                <a:sym typeface="Lato"/>
              </a:rPr>
              <a:t> </a:t>
            </a:r>
          </a:p>
          <a:p>
            <a:pPr marL="457200" lvl="0" indent="-349250">
              <a:lnSpc>
                <a:spcPct val="115000"/>
              </a:lnSpc>
              <a:spcBef>
                <a:spcPts val="0"/>
              </a:spcBef>
              <a:spcAft>
                <a:spcPts val="500"/>
              </a:spcAft>
              <a:buFont typeface="Lato"/>
            </a:pPr>
            <a:r>
              <a:rPr lang="en-US" sz="1900" dirty="0">
                <a:latin typeface="Lato"/>
                <a:ea typeface="Lato"/>
                <a:cs typeface="Lato"/>
                <a:sym typeface="Lato"/>
              </a:rPr>
              <a:t>If </a:t>
            </a:r>
            <a:r>
              <a:rPr lang="en-US" sz="1900" i="1" dirty="0">
                <a:latin typeface="Lato"/>
                <a:ea typeface="Lato"/>
                <a:cs typeface="Lato"/>
                <a:sym typeface="Lato"/>
              </a:rPr>
              <a:t>trauma</a:t>
            </a:r>
            <a:r>
              <a:rPr lang="en-US" sz="1900" dirty="0">
                <a:latin typeface="Lato"/>
                <a:ea typeface="Lato"/>
                <a:cs typeface="Lato"/>
                <a:sym typeface="Lato"/>
              </a:rPr>
              <a:t> suspected: maintain cervical spine immobilization and open the airway using JAW-THRUST </a:t>
            </a:r>
            <a:r>
              <a:rPr lang="en-US" sz="1900" dirty="0" err="1">
                <a:latin typeface="Lato"/>
                <a:ea typeface="Lato"/>
                <a:cs typeface="Lato"/>
                <a:sym typeface="Lato"/>
              </a:rPr>
              <a:t>manoeuvre</a:t>
            </a:r>
            <a:endParaRPr lang="en-US" sz="1900" dirty="0">
              <a:latin typeface="Lato"/>
              <a:ea typeface="Lato"/>
              <a:cs typeface="Lato"/>
              <a:sym typeface="Lato"/>
            </a:endParaRPr>
          </a:p>
          <a:p>
            <a:pPr marL="0" lvl="0" indent="-69850" rtl="0">
              <a:lnSpc>
                <a:spcPct val="115000"/>
              </a:lnSpc>
              <a:spcBef>
                <a:spcPts val="0"/>
              </a:spcBef>
              <a:spcAft>
                <a:spcPts val="500"/>
              </a:spcAft>
              <a:buClr>
                <a:schemeClr val="dk1"/>
              </a:buClr>
              <a:buSzPct val="57894"/>
              <a:buFont typeface="Arial"/>
              <a:buNone/>
            </a:pPr>
            <a:r>
              <a:rPr lang="en-US" sz="1900" dirty="0">
                <a:latin typeface="Lato"/>
                <a:ea typeface="Lato"/>
                <a:cs typeface="Lato"/>
                <a:sym typeface="Lato"/>
              </a:rPr>
              <a:t>	</a:t>
            </a:r>
          </a:p>
          <a:p>
            <a:pPr marL="457200" indent="-342900">
              <a:lnSpc>
                <a:spcPct val="115000"/>
              </a:lnSpc>
              <a:spcBef>
                <a:spcPts val="0"/>
              </a:spcBef>
              <a:spcAft>
                <a:spcPts val="500"/>
              </a:spcAft>
            </a:pPr>
            <a:r>
              <a:rPr lang="en-US" sz="1900" dirty="0">
                <a:latin typeface="Lato"/>
                <a:ea typeface="Lato"/>
                <a:cs typeface="Lato"/>
                <a:sym typeface="Lato"/>
              </a:rPr>
              <a:t>Consider placing an AIRWAY DEVICE to keep the airway open:</a:t>
            </a:r>
          </a:p>
          <a:p>
            <a:pPr marL="914400" lvl="1" indent="-349250">
              <a:lnSpc>
                <a:spcPct val="115000"/>
              </a:lnSpc>
              <a:spcBef>
                <a:spcPts val="0"/>
              </a:spcBef>
              <a:spcAft>
                <a:spcPts val="500"/>
              </a:spcAft>
              <a:buFont typeface="Lato"/>
            </a:pPr>
            <a:r>
              <a:rPr lang="en-US" sz="1900" dirty="0">
                <a:latin typeface="Lato"/>
                <a:ea typeface="Lato"/>
                <a:cs typeface="Lato"/>
                <a:sym typeface="Lato"/>
              </a:rPr>
              <a:t>Oropharyngeal airway</a:t>
            </a:r>
          </a:p>
          <a:p>
            <a:pPr marL="914400" lvl="1" indent="-349250">
              <a:lnSpc>
                <a:spcPct val="115000"/>
              </a:lnSpc>
              <a:spcBef>
                <a:spcPts val="0"/>
              </a:spcBef>
              <a:spcAft>
                <a:spcPts val="500"/>
              </a:spcAft>
              <a:buFont typeface="Lato"/>
            </a:pPr>
            <a:r>
              <a:rPr lang="en-US" sz="1900" dirty="0">
                <a:latin typeface="Lato"/>
                <a:ea typeface="Lato"/>
                <a:cs typeface="Lato"/>
                <a:sym typeface="Lato"/>
              </a:rPr>
              <a:t>Nasopharyngeal airway</a:t>
            </a:r>
          </a:p>
          <a:p>
            <a:pPr marL="914400" lvl="1" indent="-349250">
              <a:lnSpc>
                <a:spcPct val="115000"/>
              </a:lnSpc>
              <a:spcBef>
                <a:spcPts val="0"/>
              </a:spcBef>
              <a:spcAft>
                <a:spcPts val="500"/>
              </a:spcAft>
              <a:buFont typeface="Lato"/>
            </a:pPr>
            <a:endParaRPr lang="en-US" sz="1900" dirty="0">
              <a:latin typeface="Lato"/>
              <a:ea typeface="Lato"/>
              <a:cs typeface="Lato"/>
              <a:sym typeface="Lato"/>
            </a:endParaRPr>
          </a:p>
          <a:p>
            <a:pPr marL="685800" marR="0" lvl="1" indent="-76200" algn="l" rtl="0">
              <a:lnSpc>
                <a:spcPct val="90000"/>
              </a:lnSpc>
              <a:spcBef>
                <a:spcPts val="500"/>
              </a:spcBef>
              <a:spcAft>
                <a:spcPts val="0"/>
              </a:spcAft>
              <a:buClr>
                <a:schemeClr val="dk1"/>
              </a:buClr>
              <a:buSzPct val="25000"/>
              <a:buFont typeface="Arial"/>
              <a:buNone/>
            </a:pPr>
            <a:endParaRPr lang="en-US" sz="2400" b="0" i="0" u="none" strike="noStrike" cap="none" dirty="0">
              <a:solidFill>
                <a:schemeClr val="dk1"/>
              </a:solidFill>
              <a:latin typeface="+mn-lt"/>
              <a:ea typeface="Calibri"/>
              <a:cs typeface="Calibri"/>
              <a:sym typeface="Calibri"/>
            </a:endParaRPr>
          </a:p>
          <a:p>
            <a:pPr marL="685800" marR="0" lvl="1" indent="-76200" algn="l" rtl="0">
              <a:lnSpc>
                <a:spcPct val="90000"/>
              </a:lnSpc>
              <a:spcBef>
                <a:spcPts val="500"/>
              </a:spcBef>
              <a:spcAft>
                <a:spcPts val="0"/>
              </a:spcAft>
              <a:buClr>
                <a:schemeClr val="dk1"/>
              </a:buClr>
              <a:buSzPct val="25000"/>
              <a:buFont typeface="Arial"/>
              <a:buNone/>
            </a:pPr>
            <a:endParaRPr lang="en-US" sz="2400" b="0" i="0" u="none" strike="noStrike" cap="none" dirty="0">
              <a:solidFill>
                <a:schemeClr val="dk1"/>
              </a:solidFill>
              <a:latin typeface="+mn-lt"/>
              <a:ea typeface="Calibri"/>
              <a:cs typeface="Calibri"/>
              <a:sym typeface="Calibri"/>
            </a:endParaRPr>
          </a:p>
          <a:p>
            <a:pPr marL="685800" marR="0" lvl="1" indent="-76200" algn="l" defTabSz="914400" rtl="0" eaLnBrk="1" fontAlgn="auto" latinLnBrk="0" hangingPunct="1">
              <a:lnSpc>
                <a:spcPct val="90000"/>
              </a:lnSpc>
              <a:spcBef>
                <a:spcPts val="500"/>
              </a:spcBef>
              <a:spcAft>
                <a:spcPts val="0"/>
              </a:spcAft>
              <a:buClr>
                <a:schemeClr val="dk1"/>
              </a:buClr>
              <a:buSzPct val="25000"/>
              <a:buFont typeface="Arial"/>
              <a:buNone/>
              <a:tabLst/>
              <a:defRPr/>
            </a:pPr>
            <a:r>
              <a:rPr lang="en-US" sz="2400" b="0" i="0" u="none" strike="noStrike" cap="none" dirty="0">
                <a:solidFill>
                  <a:schemeClr val="dk1"/>
                </a:solidFill>
                <a:latin typeface="Arial"/>
                <a:ea typeface="Arial"/>
                <a:cs typeface="Arial"/>
                <a:sym typeface="Arial"/>
              </a:rPr>
              <a:t>Image: Original </a:t>
            </a:r>
            <a:r>
              <a:rPr lang="en-US" sz="2400" b="0" i="0" u="none" strike="noStrike" cap="none" dirty="0" err="1">
                <a:solidFill>
                  <a:schemeClr val="dk1"/>
                </a:solidFill>
                <a:latin typeface="Arial"/>
                <a:ea typeface="Arial"/>
                <a:cs typeface="Arial"/>
                <a:sym typeface="Arial"/>
              </a:rPr>
              <a:t>Tein</a:t>
            </a:r>
            <a:r>
              <a:rPr lang="en-US" sz="2400" b="0" i="0" u="none" strike="noStrike" cap="none" dirty="0">
                <a:solidFill>
                  <a:schemeClr val="dk1"/>
                </a:solidFill>
                <a:latin typeface="Arial"/>
                <a:ea typeface="Arial"/>
                <a:cs typeface="Arial"/>
                <a:sym typeface="Arial"/>
              </a:rPr>
              <a:t> Jung Illustration</a:t>
            </a:r>
            <a:r>
              <a:rPr lang="en-US" sz="2400" b="0" i="0" u="none" strike="noStrike" cap="none" baseline="0" dirty="0">
                <a:solidFill>
                  <a:schemeClr val="dk1"/>
                </a:solidFill>
                <a:latin typeface="Arial"/>
                <a:ea typeface="Arial"/>
                <a:cs typeface="Arial"/>
                <a:sym typeface="Arial"/>
              </a:rPr>
              <a:t> 2017.  </a:t>
            </a:r>
            <a:endParaRPr lang="en-US" sz="2400" b="0" i="0" u="none" strike="noStrike" cap="none" dirty="0">
              <a:solidFill>
                <a:schemeClr val="dk1"/>
              </a:solidFill>
              <a:latin typeface="Arial"/>
              <a:ea typeface="Arial"/>
              <a:cs typeface="Arial"/>
              <a:sym typeface="Arial"/>
            </a:endParaRPr>
          </a:p>
          <a:p>
            <a:pPr marL="685800" marR="0" lvl="1" indent="-76200" algn="l" rtl="0">
              <a:lnSpc>
                <a:spcPct val="90000"/>
              </a:lnSpc>
              <a:spcBef>
                <a:spcPts val="500"/>
              </a:spcBef>
              <a:spcAft>
                <a:spcPts val="0"/>
              </a:spcAft>
              <a:buClr>
                <a:schemeClr val="dk1"/>
              </a:buClr>
              <a:buSzPct val="25000"/>
              <a:buFont typeface="Arial"/>
              <a:buNone/>
            </a:pPr>
            <a:endParaRPr lang="en-US" sz="2400" b="0" i="0" u="none" strike="noStrike" cap="none" dirty="0">
              <a:solidFill>
                <a:schemeClr val="dk1"/>
              </a:solidFill>
              <a:latin typeface="+mn-lt"/>
              <a:ea typeface="Calibri"/>
              <a:cs typeface="Calibri"/>
              <a:sym typeface="Calibri"/>
            </a:endParaRPr>
          </a:p>
          <a:p>
            <a:pPr marL="0" marR="0" lvl="0" indent="0" algn="l" rtl="0">
              <a:lnSpc>
                <a:spcPct val="90000"/>
              </a:lnSpc>
              <a:spcBef>
                <a:spcPts val="1000"/>
              </a:spcBef>
              <a:spcAft>
                <a:spcPts val="0"/>
              </a:spcAft>
              <a:buClr>
                <a:schemeClr val="dk1"/>
              </a:buClr>
              <a:buSzPct val="25000"/>
              <a:buFont typeface="Arial"/>
              <a:buNone/>
            </a:pPr>
            <a:endParaRPr lang="en-US" sz="2800" b="0" i="0" u="none" strike="noStrike" cap="none" dirty="0">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13</a:t>
            </a:fld>
            <a:endParaRPr lang="en-US"/>
          </a:p>
        </p:txBody>
      </p:sp>
    </p:spTree>
    <p:extLst>
      <p:ext uri="{BB962C8B-B14F-4D97-AF65-F5344CB8AC3E}">
        <p14:creationId xmlns:p14="http://schemas.microsoft.com/office/powerpoint/2010/main" val="1093718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lnSpc>
                <a:spcPct val="115000"/>
              </a:lnSpc>
              <a:spcBef>
                <a:spcPts val="0"/>
              </a:spcBef>
              <a:spcAft>
                <a:spcPts val="500"/>
              </a:spcAft>
              <a:buNone/>
            </a:pPr>
            <a:r>
              <a:rPr lang="en-US" sz="1900" dirty="0">
                <a:latin typeface="Lato"/>
                <a:ea typeface="Lato"/>
                <a:cs typeface="Lato"/>
                <a:sym typeface="Lato"/>
              </a:rPr>
              <a:t>If a foreign body is suspected:</a:t>
            </a:r>
          </a:p>
          <a:p>
            <a:pPr lvl="1" indent="514350" rtl="0">
              <a:lnSpc>
                <a:spcPct val="115000"/>
              </a:lnSpc>
              <a:spcBef>
                <a:spcPts val="0"/>
              </a:spcBef>
              <a:spcAft>
                <a:spcPts val="500"/>
              </a:spcAft>
              <a:buClr>
                <a:schemeClr val="dk1"/>
              </a:buClr>
              <a:buSzPct val="100000"/>
              <a:buFont typeface="Lato"/>
            </a:pPr>
            <a:r>
              <a:rPr lang="en-US" sz="1900" dirty="0">
                <a:latin typeface="Lato"/>
                <a:ea typeface="Lato"/>
                <a:cs typeface="Lato"/>
                <a:sym typeface="Lato"/>
              </a:rPr>
              <a:t>if the object is visible: REMOVE IT carefully</a:t>
            </a:r>
          </a:p>
          <a:p>
            <a:pPr marL="1234440" lvl="1" indent="-512064" rtl="0">
              <a:lnSpc>
                <a:spcPct val="115000"/>
              </a:lnSpc>
              <a:spcBef>
                <a:spcPts val="0"/>
              </a:spcBef>
              <a:spcAft>
                <a:spcPts val="500"/>
              </a:spcAft>
              <a:buClr>
                <a:schemeClr val="dk1"/>
              </a:buClr>
              <a:buSzPct val="100000"/>
              <a:buFont typeface="Lato"/>
            </a:pPr>
            <a:r>
              <a:rPr lang="en-US" sz="1900" dirty="0">
                <a:latin typeface="Lato"/>
                <a:ea typeface="Lato"/>
                <a:cs typeface="Lato"/>
                <a:sym typeface="Lato"/>
              </a:rPr>
              <a:t>if the patient is able to cough or make noise: keep the patient calm and ENCOURAGE to cough</a:t>
            </a:r>
          </a:p>
          <a:p>
            <a:pPr marL="1234440" lvl="1" indent="-512064">
              <a:lnSpc>
                <a:spcPct val="115000"/>
              </a:lnSpc>
              <a:spcBef>
                <a:spcPts val="0"/>
              </a:spcBef>
              <a:spcAft>
                <a:spcPts val="500"/>
              </a:spcAft>
              <a:buFont typeface="Lato"/>
              <a:buChar char="•"/>
            </a:pPr>
            <a:r>
              <a:rPr lang="en-US" sz="1900" dirty="0">
                <a:latin typeface="Lato"/>
                <a:ea typeface="Lato"/>
                <a:cs typeface="Lato"/>
                <a:sym typeface="Lato"/>
              </a:rPr>
              <a:t>If the patient is choking (unable to cough, not making sounds): use age-appropriate </a:t>
            </a:r>
          </a:p>
          <a:p>
            <a:pPr marL="1234440" lvl="1" indent="-512064">
              <a:lnSpc>
                <a:spcPct val="115000"/>
              </a:lnSpc>
              <a:spcBef>
                <a:spcPts val="0"/>
              </a:spcBef>
              <a:spcAft>
                <a:spcPts val="500"/>
              </a:spcAft>
              <a:buFont typeface="Lato"/>
              <a:buChar char="•"/>
            </a:pPr>
            <a:r>
              <a:rPr lang="en-US" sz="1900" dirty="0">
                <a:latin typeface="Lato"/>
                <a:ea typeface="Lato"/>
                <a:cs typeface="Lato"/>
                <a:sym typeface="Lato"/>
              </a:rPr>
              <a:t>CHEST THRUSTS/ABDOMINAL THRUSTS/BACK BLOWS</a:t>
            </a:r>
          </a:p>
          <a:p>
            <a:pPr marL="1234440" lvl="1" indent="-512064">
              <a:lnSpc>
                <a:spcPct val="115000"/>
              </a:lnSpc>
              <a:spcBef>
                <a:spcPts val="0"/>
              </a:spcBef>
              <a:spcAft>
                <a:spcPts val="500"/>
              </a:spcAft>
              <a:buFont typeface="Lato"/>
              <a:buChar char="•"/>
            </a:pPr>
            <a:r>
              <a:rPr lang="en-US" sz="1900" dirty="0">
                <a:latin typeface="Lato"/>
                <a:ea typeface="Lato"/>
                <a:cs typeface="Lato"/>
                <a:sym typeface="Lato"/>
              </a:rPr>
              <a:t>If the patient becomes unconscious while choking: follow relevant CPR PROTOCOLS </a:t>
            </a:r>
          </a:p>
          <a:p>
            <a:pPr marL="1234440" lvl="1" indent="-512064">
              <a:lnSpc>
                <a:spcPct val="115000"/>
              </a:lnSpc>
              <a:spcBef>
                <a:spcPts val="0"/>
              </a:spcBef>
              <a:spcAft>
                <a:spcPts val="500"/>
              </a:spcAft>
              <a:buFont typeface="Lato"/>
              <a:buChar char="•"/>
            </a:pPr>
            <a:endParaRPr lang="en-US" sz="1900" dirty="0">
              <a:latin typeface="Lato"/>
              <a:ea typeface="Lato"/>
              <a:cs typeface="Lato"/>
              <a:sym typeface="Lato"/>
            </a:endParaRPr>
          </a:p>
          <a:p>
            <a:pPr marL="685800" marR="0" lvl="1" indent="-76200" algn="l" rtl="0">
              <a:lnSpc>
                <a:spcPct val="90000"/>
              </a:lnSpc>
              <a:spcBef>
                <a:spcPts val="500"/>
              </a:spcBef>
              <a:spcAft>
                <a:spcPts val="0"/>
              </a:spcAft>
              <a:buClr>
                <a:schemeClr val="dk1"/>
              </a:buClr>
              <a:buSzPct val="25000"/>
              <a:buFont typeface="Arial"/>
              <a:buNone/>
            </a:pPr>
            <a:endParaRPr lang="en-US" sz="2400" b="0" i="0" u="none" strike="noStrike" cap="none" dirty="0">
              <a:solidFill>
                <a:schemeClr val="dk1"/>
              </a:solidFill>
              <a:latin typeface="+mn-lt"/>
              <a:ea typeface="Calibri"/>
              <a:cs typeface="Calibri"/>
              <a:sym typeface="Calibri"/>
            </a:endParaRPr>
          </a:p>
          <a:p>
            <a:pPr marL="685800" marR="0" lvl="1" indent="-76200" algn="l" rtl="0">
              <a:lnSpc>
                <a:spcPct val="90000"/>
              </a:lnSpc>
              <a:spcBef>
                <a:spcPts val="500"/>
              </a:spcBef>
              <a:spcAft>
                <a:spcPts val="0"/>
              </a:spcAft>
              <a:buClr>
                <a:schemeClr val="dk1"/>
              </a:buClr>
              <a:buSzPct val="25000"/>
              <a:buFont typeface="Arial"/>
              <a:buNone/>
            </a:pPr>
            <a:endParaRPr lang="en-US" sz="2400" b="0" i="0" u="none" strike="noStrike" cap="none" dirty="0">
              <a:solidFill>
                <a:schemeClr val="dk1"/>
              </a:solidFill>
              <a:latin typeface="+mn-lt"/>
              <a:ea typeface="Calibri"/>
              <a:cs typeface="Calibri"/>
              <a:sym typeface="Calibri"/>
            </a:endParaRPr>
          </a:p>
          <a:p>
            <a:pPr marL="685800" marR="0" lvl="1" indent="-76200" algn="l" defTabSz="914400" rtl="0" eaLnBrk="1" fontAlgn="auto" latinLnBrk="0" hangingPunct="1">
              <a:lnSpc>
                <a:spcPct val="90000"/>
              </a:lnSpc>
              <a:spcBef>
                <a:spcPts val="500"/>
              </a:spcBef>
              <a:spcAft>
                <a:spcPts val="0"/>
              </a:spcAft>
              <a:buClr>
                <a:schemeClr val="dk1"/>
              </a:buClr>
              <a:buSzPct val="25000"/>
              <a:buFont typeface="Arial"/>
              <a:buNone/>
              <a:tabLst/>
              <a:defRPr/>
            </a:pPr>
            <a:r>
              <a:rPr lang="en-US" sz="2400" b="0" i="0" u="none" strike="noStrike" cap="none" dirty="0">
                <a:solidFill>
                  <a:schemeClr val="dk1"/>
                </a:solidFill>
                <a:latin typeface="Arial"/>
                <a:ea typeface="Arial"/>
                <a:cs typeface="Arial"/>
                <a:sym typeface="Arial"/>
              </a:rPr>
              <a:t>Images: Original </a:t>
            </a:r>
            <a:r>
              <a:rPr lang="en-US" sz="2400" b="0" i="0" u="none" strike="noStrike" cap="none" dirty="0" err="1">
                <a:solidFill>
                  <a:schemeClr val="dk1"/>
                </a:solidFill>
                <a:latin typeface="Arial"/>
                <a:ea typeface="Arial"/>
                <a:cs typeface="Arial"/>
                <a:sym typeface="Arial"/>
              </a:rPr>
              <a:t>Tein</a:t>
            </a:r>
            <a:r>
              <a:rPr lang="en-US" sz="2400" b="0" i="0" u="none" strike="noStrike" cap="none" dirty="0">
                <a:solidFill>
                  <a:schemeClr val="dk1"/>
                </a:solidFill>
                <a:latin typeface="Arial"/>
                <a:ea typeface="Arial"/>
                <a:cs typeface="Arial"/>
                <a:sym typeface="Arial"/>
              </a:rPr>
              <a:t> Jung Illustration</a:t>
            </a:r>
            <a:r>
              <a:rPr lang="en-US" sz="2400" b="0" i="0" u="none" strike="noStrike" cap="none" baseline="0" dirty="0">
                <a:solidFill>
                  <a:schemeClr val="dk1"/>
                </a:solidFill>
                <a:latin typeface="Arial"/>
                <a:ea typeface="Arial"/>
                <a:cs typeface="Arial"/>
                <a:sym typeface="Arial"/>
              </a:rPr>
              <a:t> 2017.  </a:t>
            </a:r>
            <a:endParaRPr lang="en-US" sz="2400" b="0" i="0" u="none" strike="noStrike" cap="none" dirty="0">
              <a:solidFill>
                <a:schemeClr val="dk1"/>
              </a:solidFill>
              <a:latin typeface="Arial"/>
              <a:ea typeface="Arial"/>
              <a:cs typeface="Arial"/>
              <a:sym typeface="Arial"/>
            </a:endParaRPr>
          </a:p>
          <a:p>
            <a:pPr marL="685800" marR="0" lvl="1" indent="-76200" algn="l" rtl="0">
              <a:lnSpc>
                <a:spcPct val="90000"/>
              </a:lnSpc>
              <a:spcBef>
                <a:spcPts val="500"/>
              </a:spcBef>
              <a:spcAft>
                <a:spcPts val="0"/>
              </a:spcAft>
              <a:buClr>
                <a:schemeClr val="dk1"/>
              </a:buClr>
              <a:buSzPct val="25000"/>
              <a:buFont typeface="Arial"/>
              <a:buNone/>
            </a:pPr>
            <a:endParaRPr lang="en-US" sz="2400" b="0" i="0" u="none" strike="noStrike" cap="none" dirty="0">
              <a:solidFill>
                <a:schemeClr val="dk1"/>
              </a:solidFill>
              <a:latin typeface="+mn-lt"/>
              <a:ea typeface="Calibri"/>
              <a:cs typeface="Calibri"/>
              <a:sym typeface="Calibri"/>
            </a:endParaRPr>
          </a:p>
          <a:p>
            <a:pPr marL="0" marR="0" lvl="0" indent="0" algn="l" rtl="0">
              <a:lnSpc>
                <a:spcPct val="90000"/>
              </a:lnSpc>
              <a:spcBef>
                <a:spcPts val="1000"/>
              </a:spcBef>
              <a:spcAft>
                <a:spcPts val="0"/>
              </a:spcAft>
              <a:buClr>
                <a:schemeClr val="dk1"/>
              </a:buClr>
              <a:buSzPct val="25000"/>
              <a:buFont typeface="Arial"/>
              <a:buNone/>
            </a:pPr>
            <a:endParaRPr lang="en-US" sz="2800" b="0" i="0" u="none" strike="noStrike" cap="none" dirty="0">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14</a:t>
            </a:fld>
            <a:endParaRPr lang="en-US"/>
          </a:p>
        </p:txBody>
      </p:sp>
    </p:spTree>
    <p:extLst>
      <p:ext uri="{BB962C8B-B14F-4D97-AF65-F5344CB8AC3E}">
        <p14:creationId xmlns:p14="http://schemas.microsoft.com/office/powerpoint/2010/main" val="960881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5000"/>
              </a:lnSpc>
              <a:spcBef>
                <a:spcPts val="0"/>
              </a:spcBef>
              <a:spcAft>
                <a:spcPts val="500"/>
              </a:spcAft>
              <a:buNone/>
            </a:pPr>
            <a:r>
              <a:rPr lang="en-US" sz="2200" dirty="0">
                <a:latin typeface="Lato"/>
                <a:ea typeface="Lato"/>
                <a:cs typeface="Lato"/>
                <a:sym typeface="Lato"/>
              </a:rPr>
              <a:t>If secretions are present:</a:t>
            </a:r>
          </a:p>
          <a:p>
            <a:pPr marL="800100" lvl="1" indent="-342900">
              <a:lnSpc>
                <a:spcPct val="115000"/>
              </a:lnSpc>
              <a:spcBef>
                <a:spcPts val="0"/>
              </a:spcBef>
              <a:spcAft>
                <a:spcPts val="500"/>
              </a:spcAft>
            </a:pPr>
            <a:r>
              <a:rPr lang="en-US" sz="2200" dirty="0">
                <a:latin typeface="Lato"/>
                <a:ea typeface="Lato"/>
                <a:cs typeface="Lato"/>
                <a:sym typeface="Lato"/>
              </a:rPr>
              <a:t>SUCTION airway or wipe clean</a:t>
            </a:r>
          </a:p>
          <a:p>
            <a:pPr marL="800100" lvl="1" indent="-342900">
              <a:lnSpc>
                <a:spcPct val="115000"/>
              </a:lnSpc>
              <a:spcBef>
                <a:spcPts val="0"/>
              </a:spcBef>
              <a:spcAft>
                <a:spcPts val="500"/>
              </a:spcAft>
            </a:pPr>
            <a:r>
              <a:rPr lang="en-US" sz="2200" dirty="0">
                <a:latin typeface="Lato"/>
                <a:ea typeface="Lato"/>
                <a:cs typeface="Lato"/>
                <a:sym typeface="Lato"/>
              </a:rPr>
              <a:t>Consider placing patient in the RECOVERY POSITION if the rest of the ABCDE is normal and no trauma</a:t>
            </a:r>
          </a:p>
          <a:p>
            <a:pPr marL="800100" lvl="1" indent="-342900">
              <a:lnSpc>
                <a:spcPct val="115000"/>
              </a:lnSpc>
              <a:spcBef>
                <a:spcPts val="0"/>
              </a:spcBef>
              <a:spcAft>
                <a:spcPts val="500"/>
              </a:spcAft>
            </a:pPr>
            <a:endParaRPr lang="en-US" sz="2200" dirty="0">
              <a:latin typeface="Lato"/>
              <a:ea typeface="Lato"/>
              <a:cs typeface="Lato"/>
              <a:sym typeface="Lato"/>
            </a:endParaRPr>
          </a:p>
          <a:p>
            <a:pPr marL="0" indent="0">
              <a:lnSpc>
                <a:spcPct val="115000"/>
              </a:lnSpc>
              <a:spcBef>
                <a:spcPts val="0"/>
              </a:spcBef>
              <a:spcAft>
                <a:spcPts val="500"/>
              </a:spcAft>
              <a:buNone/>
            </a:pPr>
            <a:r>
              <a:rPr lang="en-US" sz="2200" dirty="0">
                <a:latin typeface="Lato"/>
                <a:ea typeface="Lato"/>
                <a:cs typeface="Lato"/>
                <a:sym typeface="Lato"/>
              </a:rPr>
              <a:t>If the patient has </a:t>
            </a:r>
            <a:r>
              <a:rPr lang="en-US" sz="2200" i="1" dirty="0">
                <a:latin typeface="Lato"/>
                <a:ea typeface="Lato"/>
                <a:cs typeface="Lato"/>
                <a:sym typeface="Lato"/>
              </a:rPr>
              <a:t>swelling</a:t>
            </a:r>
            <a:r>
              <a:rPr lang="en-US" sz="2200" dirty="0">
                <a:latin typeface="Lato"/>
                <a:ea typeface="Lato"/>
                <a:cs typeface="Lato"/>
                <a:sym typeface="Lato"/>
              </a:rPr>
              <a:t>, </a:t>
            </a:r>
            <a:r>
              <a:rPr lang="en-US" sz="2200" i="1" dirty="0">
                <a:latin typeface="Lato"/>
                <a:ea typeface="Lato"/>
                <a:cs typeface="Lato"/>
                <a:sym typeface="Lato"/>
              </a:rPr>
              <a:t>hives</a:t>
            </a:r>
            <a:r>
              <a:rPr lang="en-US" sz="2200" dirty="0">
                <a:latin typeface="Lato"/>
                <a:ea typeface="Lato"/>
                <a:cs typeface="Lato"/>
                <a:sym typeface="Lato"/>
              </a:rPr>
              <a:t>, or </a:t>
            </a:r>
            <a:r>
              <a:rPr lang="en-US" sz="2200" i="1" dirty="0">
                <a:latin typeface="Lato"/>
                <a:ea typeface="Lato"/>
                <a:cs typeface="Lato"/>
                <a:sym typeface="Lato"/>
              </a:rPr>
              <a:t>stridor</a:t>
            </a:r>
            <a:r>
              <a:rPr lang="en-US" sz="2200" dirty="0">
                <a:latin typeface="Lato"/>
                <a:ea typeface="Lato"/>
                <a:cs typeface="Lato"/>
                <a:sym typeface="Lato"/>
              </a:rPr>
              <a:t> consider a severe allergic reaction (</a:t>
            </a:r>
            <a:r>
              <a:rPr lang="en-US" sz="2200" dirty="0">
                <a:solidFill>
                  <a:srgbClr val="FF0000"/>
                </a:solidFill>
                <a:latin typeface="Lato"/>
                <a:ea typeface="Lato"/>
                <a:cs typeface="Lato"/>
                <a:sym typeface="Lato"/>
              </a:rPr>
              <a:t>anaphylaxis</a:t>
            </a:r>
            <a:r>
              <a:rPr lang="en-US" sz="2200" dirty="0">
                <a:latin typeface="Lato"/>
                <a:ea typeface="Lato"/>
                <a:cs typeface="Lato"/>
                <a:sym typeface="Lato"/>
              </a:rPr>
              <a:t>),</a:t>
            </a:r>
          </a:p>
          <a:p>
            <a:pPr marL="800100" lvl="1" indent="-342900">
              <a:lnSpc>
                <a:spcPct val="115000"/>
              </a:lnSpc>
              <a:spcBef>
                <a:spcPts val="0"/>
              </a:spcBef>
              <a:spcAft>
                <a:spcPts val="500"/>
              </a:spcAft>
            </a:pPr>
            <a:r>
              <a:rPr lang="en-US" sz="2200" dirty="0">
                <a:latin typeface="Lato"/>
                <a:ea typeface="Lato"/>
                <a:cs typeface="Lato"/>
                <a:sym typeface="Lato"/>
              </a:rPr>
              <a:t>Give intramuscular ADRENALINE </a:t>
            </a:r>
          </a:p>
          <a:p>
            <a:pPr marL="0" indent="0">
              <a:lnSpc>
                <a:spcPct val="115000"/>
              </a:lnSpc>
              <a:spcBef>
                <a:spcPts val="0"/>
              </a:spcBef>
              <a:spcAft>
                <a:spcPts val="500"/>
              </a:spcAft>
              <a:buNone/>
            </a:pPr>
            <a:r>
              <a:rPr lang="en-US" sz="2200" dirty="0">
                <a:latin typeface="Lato"/>
                <a:ea typeface="Lato"/>
                <a:cs typeface="Lato"/>
                <a:sym typeface="Lato"/>
              </a:rPr>
              <a:t>Allow the patient to stay in position of comfort and prepare for rapid HANDOVER/TRANSFER to a center capable of advanced airway management.</a:t>
            </a:r>
            <a:endParaRPr lang="en-US" sz="2200" b="0" i="0" u="none" strike="noStrike" cap="none" dirty="0">
              <a:solidFill>
                <a:schemeClr val="dk1"/>
              </a:solidFill>
              <a:latin typeface="Lato"/>
              <a:ea typeface="Lato"/>
              <a:cs typeface="Lato"/>
              <a:sym typeface="Lato"/>
            </a:endParaRPr>
          </a:p>
          <a:p>
            <a:pPr marL="0" marR="0" lvl="0" indent="0" algn="l" rtl="0">
              <a:lnSpc>
                <a:spcPct val="115000"/>
              </a:lnSpc>
              <a:spcBef>
                <a:spcPts val="1000"/>
              </a:spcBef>
              <a:spcAft>
                <a:spcPts val="0"/>
              </a:spcAft>
              <a:buClr>
                <a:schemeClr val="dk1"/>
              </a:buClr>
              <a:buSzPct val="25000"/>
              <a:buFont typeface="Arial"/>
              <a:buNone/>
            </a:pPr>
            <a:endParaRPr lang="en-US" sz="2200" b="0" i="0" u="none" strike="noStrike" cap="none" dirty="0">
              <a:solidFill>
                <a:schemeClr val="dk1"/>
              </a:solidFill>
              <a:latin typeface="Lato"/>
              <a:ea typeface="Lato"/>
              <a:cs typeface="Lato"/>
              <a:sym typeface="Lato"/>
            </a:endParaRPr>
          </a:p>
          <a:p>
            <a:pPr marL="685800" marR="0" lvl="1" indent="-76200" algn="l" rtl="0">
              <a:lnSpc>
                <a:spcPct val="90000"/>
              </a:lnSpc>
              <a:spcBef>
                <a:spcPts val="500"/>
              </a:spcBef>
              <a:spcAft>
                <a:spcPts val="0"/>
              </a:spcAft>
              <a:buClr>
                <a:schemeClr val="dk1"/>
              </a:buClr>
              <a:buSzPct val="25000"/>
              <a:buFont typeface="Arial"/>
              <a:buNone/>
            </a:pPr>
            <a:endParaRPr lang="en-US" sz="2400" b="0" i="0" u="none" strike="noStrike" cap="none" dirty="0">
              <a:solidFill>
                <a:schemeClr val="dk1"/>
              </a:solidFill>
              <a:latin typeface="+mn-lt"/>
              <a:ea typeface="Calibri"/>
              <a:cs typeface="Calibri"/>
              <a:sym typeface="Calibri"/>
            </a:endParaRPr>
          </a:p>
          <a:p>
            <a:pPr marL="0" marR="0" lvl="0" indent="0" algn="l" rtl="0">
              <a:lnSpc>
                <a:spcPct val="90000"/>
              </a:lnSpc>
              <a:spcBef>
                <a:spcPts val="1000"/>
              </a:spcBef>
              <a:spcAft>
                <a:spcPts val="0"/>
              </a:spcAft>
              <a:buClr>
                <a:schemeClr val="dk1"/>
              </a:buClr>
              <a:buSzPct val="25000"/>
              <a:buFont typeface="Arial"/>
              <a:buNone/>
            </a:pPr>
            <a:endParaRPr lang="en-US" sz="2800" b="0" i="0" u="none" strike="noStrike" cap="none" dirty="0">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15</a:t>
            </a:fld>
            <a:endParaRPr lang="en-US"/>
          </a:p>
        </p:txBody>
      </p:sp>
    </p:spTree>
    <p:extLst>
      <p:ext uri="{BB962C8B-B14F-4D97-AF65-F5344CB8AC3E}">
        <p14:creationId xmlns:p14="http://schemas.microsoft.com/office/powerpoint/2010/main" val="566840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15000"/>
              </a:lnSpc>
              <a:spcBef>
                <a:spcPts val="0"/>
              </a:spcBef>
              <a:spcAft>
                <a:spcPts val="500"/>
              </a:spcAft>
            </a:pPr>
            <a:r>
              <a:rPr lang="en-US" sz="2000" b="1" dirty="0">
                <a:latin typeface="Lato"/>
                <a:ea typeface="Lato"/>
                <a:cs typeface="Lato"/>
                <a:sym typeface="Lato"/>
              </a:rPr>
              <a:t>Look, listen, and feel </a:t>
            </a:r>
            <a:r>
              <a:rPr lang="en-US" sz="2000" dirty="0">
                <a:latin typeface="Lato"/>
                <a:ea typeface="Lato"/>
                <a:cs typeface="Lato"/>
                <a:sym typeface="Lato"/>
              </a:rPr>
              <a:t>to see if the patient is breathing</a:t>
            </a:r>
          </a:p>
          <a:p>
            <a:pPr marL="342900" indent="-342900">
              <a:lnSpc>
                <a:spcPct val="115000"/>
              </a:lnSpc>
              <a:spcBef>
                <a:spcPts val="0"/>
              </a:spcBef>
              <a:spcAft>
                <a:spcPts val="500"/>
              </a:spcAft>
            </a:pPr>
            <a:r>
              <a:rPr lang="en-US" sz="2000" b="1" dirty="0">
                <a:latin typeface="Lato"/>
                <a:ea typeface="Lato"/>
                <a:cs typeface="Lato"/>
                <a:sym typeface="Lato"/>
              </a:rPr>
              <a:t>Assess </a:t>
            </a:r>
            <a:r>
              <a:rPr lang="en-US" sz="2000" dirty="0">
                <a:latin typeface="Lato"/>
                <a:ea typeface="Lato"/>
                <a:cs typeface="Lato"/>
                <a:sym typeface="Lato"/>
              </a:rPr>
              <a:t>if the breathing is </a:t>
            </a:r>
            <a:r>
              <a:rPr lang="en-US" sz="2000" i="1" dirty="0">
                <a:latin typeface="Lato"/>
                <a:ea typeface="Lato"/>
                <a:cs typeface="Lato"/>
                <a:sym typeface="Lato"/>
              </a:rPr>
              <a:t>very fast, very slow </a:t>
            </a:r>
            <a:r>
              <a:rPr lang="en-US" sz="2000" dirty="0">
                <a:latin typeface="Lato"/>
                <a:ea typeface="Lato"/>
                <a:cs typeface="Lato"/>
                <a:sym typeface="Lato"/>
              </a:rPr>
              <a:t>or</a:t>
            </a:r>
            <a:r>
              <a:rPr lang="en-US" sz="2000" i="1" dirty="0">
                <a:latin typeface="Lato"/>
                <a:ea typeface="Lato"/>
                <a:cs typeface="Lato"/>
                <a:sym typeface="Lato"/>
              </a:rPr>
              <a:t> very shallow</a:t>
            </a:r>
          </a:p>
          <a:p>
            <a:pPr marL="342900" indent="-342900">
              <a:lnSpc>
                <a:spcPct val="115000"/>
              </a:lnSpc>
              <a:spcBef>
                <a:spcPts val="0"/>
              </a:spcBef>
              <a:spcAft>
                <a:spcPts val="500"/>
              </a:spcAft>
            </a:pPr>
            <a:r>
              <a:rPr lang="en-US" sz="2000" b="1" dirty="0">
                <a:latin typeface="Lato"/>
                <a:ea typeface="Lato"/>
                <a:cs typeface="Lato"/>
                <a:sym typeface="Lato"/>
              </a:rPr>
              <a:t>Look</a:t>
            </a:r>
            <a:r>
              <a:rPr lang="en-US" sz="2000" dirty="0">
                <a:latin typeface="Lato"/>
                <a:ea typeface="Lato"/>
                <a:cs typeface="Lato"/>
                <a:sym typeface="Lato"/>
              </a:rPr>
              <a:t> for signs of increased work of breathing (</a:t>
            </a:r>
            <a:r>
              <a:rPr lang="en-US" sz="2000" i="1" dirty="0">
                <a:latin typeface="Lato"/>
                <a:ea typeface="Lato"/>
                <a:cs typeface="Lato"/>
                <a:sym typeface="Lato"/>
              </a:rPr>
              <a:t>accessory muscle use, chest </a:t>
            </a:r>
            <a:r>
              <a:rPr lang="en-US" sz="2000" i="1" dirty="0" err="1">
                <a:latin typeface="Lato"/>
                <a:ea typeface="Lato"/>
                <a:cs typeface="Lato"/>
                <a:sym typeface="Lato"/>
              </a:rPr>
              <a:t>indrawing</a:t>
            </a:r>
            <a:r>
              <a:rPr lang="en-US" sz="2000" i="1" dirty="0">
                <a:latin typeface="Lato"/>
                <a:ea typeface="Lato"/>
                <a:cs typeface="Lato"/>
                <a:sym typeface="Lato"/>
              </a:rPr>
              <a:t>, nasal flaring</a:t>
            </a:r>
            <a:r>
              <a:rPr lang="en-US" sz="2000" dirty="0">
                <a:latin typeface="Lato"/>
                <a:ea typeface="Lato"/>
                <a:cs typeface="Lato"/>
                <a:sym typeface="Lato"/>
              </a:rPr>
              <a:t>) or </a:t>
            </a:r>
            <a:r>
              <a:rPr lang="en-US" sz="2000" i="1" dirty="0">
                <a:latin typeface="Lato"/>
                <a:ea typeface="Lato"/>
                <a:cs typeface="Lato"/>
                <a:sym typeface="Lato"/>
              </a:rPr>
              <a:t>abnormal chest wall movement</a:t>
            </a:r>
          </a:p>
          <a:p>
            <a:pPr marL="342900" indent="-342900">
              <a:lnSpc>
                <a:spcPct val="115000"/>
              </a:lnSpc>
              <a:spcBef>
                <a:spcPts val="0"/>
              </a:spcBef>
              <a:spcAft>
                <a:spcPts val="500"/>
              </a:spcAft>
            </a:pPr>
            <a:r>
              <a:rPr lang="en-US" sz="2000" b="1" dirty="0">
                <a:latin typeface="Lato"/>
                <a:ea typeface="Lato"/>
                <a:cs typeface="Lato"/>
                <a:sym typeface="Lato"/>
              </a:rPr>
              <a:t>Listen</a:t>
            </a:r>
            <a:r>
              <a:rPr lang="en-US" sz="2000" dirty="0">
                <a:latin typeface="Lato"/>
                <a:ea typeface="Lato"/>
                <a:cs typeface="Lato"/>
                <a:sym typeface="Lato"/>
              </a:rPr>
              <a:t> for abnormal breath sounds (</a:t>
            </a:r>
            <a:r>
              <a:rPr lang="en-US" sz="2000" i="1" dirty="0">
                <a:latin typeface="Lato"/>
                <a:ea typeface="Lato"/>
                <a:cs typeface="Lato"/>
                <a:sym typeface="Lato"/>
              </a:rPr>
              <a:t>wheezing</a:t>
            </a:r>
            <a:r>
              <a:rPr lang="en-US" sz="2000" dirty="0">
                <a:latin typeface="Lato"/>
                <a:ea typeface="Lato"/>
                <a:cs typeface="Lato"/>
                <a:sym typeface="Lato"/>
              </a:rPr>
              <a:t> or </a:t>
            </a:r>
            <a:r>
              <a:rPr lang="en-US" sz="2000" i="1" dirty="0">
                <a:latin typeface="Lato"/>
                <a:ea typeface="Lato"/>
                <a:cs typeface="Lato"/>
                <a:sym typeface="Lato"/>
              </a:rPr>
              <a:t>crackles</a:t>
            </a:r>
            <a:r>
              <a:rPr lang="en-US" sz="2000" dirty="0">
                <a:latin typeface="Lato"/>
                <a:ea typeface="Lato"/>
                <a:cs typeface="Lato"/>
                <a:sym typeface="Lato"/>
              </a:rPr>
              <a:t>)</a:t>
            </a:r>
          </a:p>
          <a:p>
            <a:pPr marL="342900" indent="-342900">
              <a:lnSpc>
                <a:spcPct val="115000"/>
              </a:lnSpc>
              <a:spcBef>
                <a:spcPts val="0"/>
              </a:spcBef>
              <a:spcAft>
                <a:spcPts val="500"/>
              </a:spcAft>
            </a:pPr>
            <a:endParaRPr lang="en-US" sz="2000" dirty="0">
              <a:latin typeface="Lato"/>
              <a:ea typeface="Lato"/>
              <a:cs typeface="Lato"/>
              <a:sym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17</a:t>
            </a:fld>
            <a:endParaRPr lang="en-US"/>
          </a:p>
        </p:txBody>
      </p:sp>
    </p:spTree>
    <p:extLst>
      <p:ext uri="{BB962C8B-B14F-4D97-AF65-F5344CB8AC3E}">
        <p14:creationId xmlns:p14="http://schemas.microsoft.com/office/powerpoint/2010/main" val="20174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5000"/>
              </a:lnSpc>
              <a:spcBef>
                <a:spcPts val="0"/>
              </a:spcBef>
              <a:spcAft>
                <a:spcPts val="500"/>
              </a:spcAft>
              <a:buNone/>
            </a:pPr>
            <a:r>
              <a:rPr lang="en-US" sz="2000" dirty="0"/>
              <a:t>Listen to see if breath sounds are equal on both sides. • </a:t>
            </a:r>
          </a:p>
          <a:p>
            <a:pPr marL="0" indent="0">
              <a:lnSpc>
                <a:spcPct val="115000"/>
              </a:lnSpc>
              <a:spcBef>
                <a:spcPts val="0"/>
              </a:spcBef>
              <a:spcAft>
                <a:spcPts val="500"/>
              </a:spcAft>
              <a:buNone/>
            </a:pPr>
            <a:endParaRPr lang="en-US" sz="2000" dirty="0"/>
          </a:p>
          <a:p>
            <a:pPr marL="0" indent="0">
              <a:lnSpc>
                <a:spcPct val="115000"/>
              </a:lnSpc>
              <a:spcBef>
                <a:spcPts val="0"/>
              </a:spcBef>
              <a:spcAft>
                <a:spcPts val="500"/>
              </a:spcAft>
              <a:buNone/>
            </a:pPr>
            <a:r>
              <a:rPr lang="en-US" sz="2000" dirty="0"/>
              <a:t>Check for the absence of breath sounds and dull sounds with percussion on one side (large pleural effusion or </a:t>
            </a:r>
            <a:r>
              <a:rPr lang="en-US" sz="2000" dirty="0" err="1"/>
              <a:t>haemothorax</a:t>
            </a:r>
            <a:r>
              <a:rPr lang="en-US" sz="2000" dirty="0"/>
              <a:t>). </a:t>
            </a:r>
          </a:p>
          <a:p>
            <a:pPr marL="0" indent="0">
              <a:lnSpc>
                <a:spcPct val="115000"/>
              </a:lnSpc>
              <a:spcBef>
                <a:spcPts val="0"/>
              </a:spcBef>
              <a:spcAft>
                <a:spcPts val="500"/>
              </a:spcAft>
              <a:buNone/>
            </a:pPr>
            <a:endParaRPr lang="en-US" sz="2000" dirty="0"/>
          </a:p>
          <a:p>
            <a:pPr marL="0" indent="0">
              <a:lnSpc>
                <a:spcPct val="115000"/>
              </a:lnSpc>
              <a:spcBef>
                <a:spcPts val="0"/>
              </a:spcBef>
              <a:spcAft>
                <a:spcPts val="500"/>
              </a:spcAft>
              <a:buNone/>
            </a:pPr>
            <a:r>
              <a:rPr lang="en-US" sz="2000" dirty="0"/>
              <a:t>If there are no breath sounds on one side, and hypotension, check for distended neck veins or a shifted trachea (tension pneumothorax). • </a:t>
            </a:r>
          </a:p>
          <a:p>
            <a:pPr marL="0" indent="0">
              <a:lnSpc>
                <a:spcPct val="115000"/>
              </a:lnSpc>
              <a:spcBef>
                <a:spcPts val="0"/>
              </a:spcBef>
              <a:spcAft>
                <a:spcPts val="500"/>
              </a:spcAft>
              <a:buNone/>
            </a:pPr>
            <a:endParaRPr lang="en-US" sz="2000" dirty="0"/>
          </a:p>
          <a:p>
            <a:pPr marL="0" indent="0">
              <a:lnSpc>
                <a:spcPct val="115000"/>
              </a:lnSpc>
              <a:spcBef>
                <a:spcPts val="0"/>
              </a:spcBef>
              <a:spcAft>
                <a:spcPts val="500"/>
              </a:spcAft>
              <a:buNone/>
            </a:pPr>
            <a:r>
              <a:rPr lang="en-US" sz="2000" dirty="0"/>
              <a:t>Check oxygen saturation with a pulse oximeter when available.</a:t>
            </a:r>
            <a:endParaRPr lang="en-US" sz="2000" dirty="0">
              <a:latin typeface="Lato"/>
              <a:ea typeface="Lato"/>
              <a:cs typeface="Lato"/>
              <a:sym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18</a:t>
            </a:fld>
            <a:endParaRPr lang="en-US"/>
          </a:p>
        </p:txBody>
      </p:sp>
    </p:spTree>
    <p:extLst>
      <p:ext uri="{BB962C8B-B14F-4D97-AF65-F5344CB8AC3E}">
        <p14:creationId xmlns:p14="http://schemas.microsoft.com/office/powerpoint/2010/main" val="1086790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spcBef>
                <a:spcPts val="0"/>
              </a:spcBef>
              <a:spcAft>
                <a:spcPts val="500"/>
              </a:spcAft>
              <a:buNone/>
            </a:pPr>
            <a:r>
              <a:rPr lang="en-US" sz="2000" dirty="0"/>
              <a:t>• If unconscious with abnormal breathing, start bag-valve-mask ventilation and follow relevant CPR protocols. </a:t>
            </a:r>
          </a:p>
          <a:p>
            <a:pPr marL="0" indent="0">
              <a:lnSpc>
                <a:spcPct val="150000"/>
              </a:lnSpc>
              <a:spcBef>
                <a:spcPts val="0"/>
              </a:spcBef>
              <a:spcAft>
                <a:spcPts val="500"/>
              </a:spcAft>
              <a:buNone/>
            </a:pPr>
            <a:r>
              <a:rPr lang="en-US" sz="2000" dirty="0"/>
              <a:t>• If not breathing adequately (too slow for age or too shallow), begin bag-valve-mask ventilation with oxygen </a:t>
            </a:r>
          </a:p>
          <a:p>
            <a:pPr marL="0" indent="0">
              <a:lnSpc>
                <a:spcPct val="150000"/>
              </a:lnSpc>
              <a:spcBef>
                <a:spcPts val="0"/>
              </a:spcBef>
              <a:spcAft>
                <a:spcPts val="500"/>
              </a:spcAft>
              <a:buNone/>
            </a:pPr>
            <a:r>
              <a:rPr lang="en-US" sz="2000" dirty="0"/>
              <a:t>If oxygen not immediately available, DO NOT DELAY ventilation. Start ventilation while oxygen is being prepared. </a:t>
            </a:r>
          </a:p>
          <a:p>
            <a:pPr marL="0" indent="0">
              <a:lnSpc>
                <a:spcPct val="150000"/>
              </a:lnSpc>
              <a:spcBef>
                <a:spcPts val="0"/>
              </a:spcBef>
              <a:spcAft>
                <a:spcPts val="500"/>
              </a:spcAft>
              <a:buNone/>
            </a:pPr>
            <a:r>
              <a:rPr lang="en-US" sz="2000" dirty="0"/>
              <a:t>Plan for rapid handover/transfer.</a:t>
            </a:r>
          </a:p>
          <a:p>
            <a:pPr marL="0" indent="0">
              <a:lnSpc>
                <a:spcPct val="150000"/>
              </a:lnSpc>
              <a:spcBef>
                <a:spcPts val="0"/>
              </a:spcBef>
              <a:spcAft>
                <a:spcPts val="500"/>
              </a:spcAft>
              <a:buNone/>
            </a:pPr>
            <a:r>
              <a:rPr lang="en-US" sz="2000" dirty="0"/>
              <a:t> • If breathing fast or hypoxic, give oxygen </a:t>
            </a:r>
          </a:p>
          <a:p>
            <a:pPr marL="0" indent="0">
              <a:lnSpc>
                <a:spcPct val="150000"/>
              </a:lnSpc>
              <a:spcBef>
                <a:spcPts val="0"/>
              </a:spcBef>
              <a:spcAft>
                <a:spcPts val="500"/>
              </a:spcAft>
              <a:buNone/>
            </a:pPr>
            <a:r>
              <a:rPr lang="en-US" sz="2000" dirty="0"/>
              <a:t>• If wheezing, give salbutamol.</a:t>
            </a:r>
            <a:r>
              <a:rPr lang="en-US" sz="2000" baseline="0" dirty="0"/>
              <a:t>  </a:t>
            </a:r>
            <a:r>
              <a:rPr lang="en-US" sz="2000" dirty="0"/>
              <a:t>Repeat salbutamol as needed. </a:t>
            </a:r>
          </a:p>
          <a:p>
            <a:pPr marL="0" indent="0">
              <a:lnSpc>
                <a:spcPct val="150000"/>
              </a:lnSpc>
              <a:spcBef>
                <a:spcPts val="0"/>
              </a:spcBef>
              <a:spcAft>
                <a:spcPts val="500"/>
              </a:spcAft>
              <a:buNone/>
            </a:pPr>
            <a:r>
              <a:rPr lang="en-US" sz="2000" dirty="0"/>
              <a:t>• If concern for severe allergic reaction (anaphylaxis), give intramuscular adrenaline. </a:t>
            </a:r>
          </a:p>
          <a:p>
            <a:pPr marL="0" indent="0">
              <a:lnSpc>
                <a:spcPct val="150000"/>
              </a:lnSpc>
              <a:spcBef>
                <a:spcPts val="0"/>
              </a:spcBef>
              <a:spcAft>
                <a:spcPts val="500"/>
              </a:spcAft>
              <a:buNone/>
            </a:pPr>
            <a:r>
              <a:rPr lang="en-US" sz="2000" dirty="0"/>
              <a:t>• If concern for tension pneumothorax, perform needle decompression immediately and give IV fluids and oxygen. </a:t>
            </a:r>
          </a:p>
          <a:p>
            <a:pPr marL="0" indent="0">
              <a:lnSpc>
                <a:spcPct val="150000"/>
              </a:lnSpc>
              <a:spcBef>
                <a:spcPts val="0"/>
              </a:spcBef>
              <a:spcAft>
                <a:spcPts val="500"/>
              </a:spcAft>
              <a:buNone/>
            </a:pPr>
            <a:r>
              <a:rPr lang="en-US" sz="2000" dirty="0"/>
              <a:t>Plan for rapid handover/ transfer. </a:t>
            </a:r>
          </a:p>
          <a:p>
            <a:pPr marL="0" indent="0">
              <a:lnSpc>
                <a:spcPct val="150000"/>
              </a:lnSpc>
              <a:spcBef>
                <a:spcPts val="0"/>
              </a:spcBef>
              <a:spcAft>
                <a:spcPts val="500"/>
              </a:spcAft>
              <a:buNone/>
            </a:pPr>
            <a:r>
              <a:rPr lang="en-US" sz="2000" dirty="0"/>
              <a:t>• If concern for large pleural effusion or </a:t>
            </a:r>
            <a:r>
              <a:rPr lang="en-US" sz="2000" dirty="0" err="1"/>
              <a:t>haemothorax</a:t>
            </a:r>
            <a:r>
              <a:rPr lang="en-US" sz="2000" dirty="0"/>
              <a:t>, give oxygen and plan for rapid handover/transfer. </a:t>
            </a:r>
          </a:p>
          <a:p>
            <a:pPr marL="0" indent="0">
              <a:lnSpc>
                <a:spcPct val="150000"/>
              </a:lnSpc>
              <a:spcBef>
                <a:spcPts val="0"/>
              </a:spcBef>
              <a:spcAft>
                <a:spcPts val="500"/>
              </a:spcAft>
              <a:buNone/>
            </a:pPr>
            <a:r>
              <a:rPr lang="en-US" sz="2000" dirty="0"/>
              <a:t>• If cause unknown, remember the possibility of trauma [See TRAUMA]</a:t>
            </a:r>
            <a:endParaRPr lang="en-US" sz="2000" dirty="0">
              <a:latin typeface="Lato"/>
              <a:ea typeface="Lato"/>
              <a:cs typeface="Lato"/>
              <a:sym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19</a:t>
            </a:fld>
            <a:endParaRPr lang="en-US"/>
          </a:p>
        </p:txBody>
      </p:sp>
    </p:spTree>
    <p:extLst>
      <p:ext uri="{BB962C8B-B14F-4D97-AF65-F5344CB8AC3E}">
        <p14:creationId xmlns:p14="http://schemas.microsoft.com/office/powerpoint/2010/main" val="2112418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20</a:t>
            </a:fld>
            <a:endParaRPr lang="en-US"/>
          </a:p>
        </p:txBody>
      </p:sp>
    </p:spTree>
    <p:extLst>
      <p:ext uri="{BB962C8B-B14F-4D97-AF65-F5344CB8AC3E}">
        <p14:creationId xmlns:p14="http://schemas.microsoft.com/office/powerpoint/2010/main" val="1559880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r>
              <a:rPr lang="en-US" dirty="0"/>
              <a:t>DO NOT READ ALL</a:t>
            </a:r>
            <a:r>
              <a:rPr lang="en-US" baseline="0" dirty="0"/>
              <a:t> OBJECTIVES</a:t>
            </a:r>
            <a:endParaRPr lang="en-US" dirty="0"/>
          </a:p>
        </p:txBody>
      </p:sp>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41140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Look and feel for signs of</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poor perfusion </a:t>
            </a:r>
          </a:p>
          <a:p>
            <a:pPr marL="171450" indent="-171450">
              <a:buFont typeface="Arial" charset="0"/>
              <a:buChar char="•"/>
            </a:pPr>
            <a:r>
              <a:rPr lang="en-US" sz="1200" kern="1200" dirty="0">
                <a:solidFill>
                  <a:schemeClr val="tx1"/>
                </a:solidFill>
                <a:effectLst/>
                <a:latin typeface="+mn-lt"/>
                <a:ea typeface="+mn-ea"/>
                <a:cs typeface="+mn-cs"/>
              </a:rPr>
              <a:t>Cool, moist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extremities</a:t>
            </a:r>
          </a:p>
          <a:p>
            <a:pPr marL="171450" indent="-171450">
              <a:buFont typeface="Arial" charset="0"/>
              <a:buChar char="•"/>
            </a:pPr>
            <a:r>
              <a:rPr lang="en-US" sz="1200" kern="1200" dirty="0">
                <a:solidFill>
                  <a:schemeClr val="tx1"/>
                </a:solidFill>
                <a:effectLst/>
                <a:latin typeface="+mn-lt"/>
                <a:ea typeface="+mn-ea"/>
                <a:cs typeface="+mn-cs"/>
              </a:rPr>
              <a:t>Delayed capillary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refill greater than 3 seconds</a:t>
            </a:r>
          </a:p>
          <a:p>
            <a:pPr marL="171450" indent="-171450">
              <a:buFont typeface="Arial" charset="0"/>
              <a:buChar char="•"/>
            </a:pPr>
            <a:r>
              <a:rPr lang="en-US" sz="1200" kern="1200" dirty="0">
                <a:solidFill>
                  <a:schemeClr val="tx1"/>
                </a:solidFill>
                <a:effectLst/>
                <a:latin typeface="+mn-lt"/>
                <a:ea typeface="+mn-ea"/>
                <a:cs typeface="+mn-cs"/>
              </a:rPr>
              <a:t>Low</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blood pressure</a:t>
            </a:r>
          </a:p>
          <a:p>
            <a:pPr marL="171450" indent="-171450">
              <a:buFont typeface="Arial" charset="0"/>
              <a:buChar char="•"/>
            </a:pPr>
            <a:r>
              <a:rPr lang="en-US" sz="1200" kern="1200" dirty="0" err="1">
                <a:solidFill>
                  <a:schemeClr val="tx1"/>
                </a:solidFill>
                <a:effectLst/>
                <a:latin typeface="+mn-lt"/>
                <a:ea typeface="+mn-ea"/>
                <a:cs typeface="+mn-cs"/>
              </a:rPr>
              <a:t>Tachypnoea</a:t>
            </a:r>
            <a:r>
              <a:rPr lang="en-US" sz="1200" kern="1200" dirty="0">
                <a:solidFill>
                  <a:schemeClr val="tx1"/>
                </a:solidFill>
                <a:effectLst/>
                <a:latin typeface="+mn-lt"/>
                <a:ea typeface="+mn-ea"/>
                <a:cs typeface="+mn-cs"/>
              </a:rPr>
              <a:t>,</a:t>
            </a:r>
          </a:p>
          <a:p>
            <a:pPr marL="171450" indent="-171450">
              <a:buFont typeface="Arial" charset="0"/>
              <a:buChar char="•"/>
            </a:pPr>
            <a:r>
              <a:rPr lang="en-US" sz="1200" kern="1200" dirty="0">
                <a:solidFill>
                  <a:schemeClr val="tx1"/>
                </a:solidFill>
                <a:effectLst/>
                <a:latin typeface="+mn-lt"/>
                <a:ea typeface="+mn-ea"/>
                <a:cs typeface="+mn-cs"/>
              </a:rPr>
              <a:t>Tachycardia</a:t>
            </a:r>
          </a:p>
          <a:p>
            <a:pPr marL="171450" indent="-171450">
              <a:buFont typeface="Arial" charset="0"/>
              <a:buChar char="•"/>
            </a:pPr>
            <a:r>
              <a:rPr lang="en-US" sz="1200" kern="1200" dirty="0">
                <a:solidFill>
                  <a:schemeClr val="tx1"/>
                </a:solidFill>
                <a:effectLst/>
                <a:latin typeface="+mn-lt"/>
                <a:ea typeface="+mn-ea"/>
                <a:cs typeface="+mn-cs"/>
              </a:rPr>
              <a:t>Absent pulses</a:t>
            </a:r>
          </a:p>
          <a:p>
            <a:pPr marL="0" lvl="0" indent="0" rtl="0">
              <a:lnSpc>
                <a:spcPct val="100000"/>
              </a:lnSpc>
              <a:spcBef>
                <a:spcPts val="0"/>
              </a:spcBef>
              <a:spcAft>
                <a:spcPts val="500"/>
              </a:spcAft>
              <a:buNone/>
            </a:pPr>
            <a:endParaRPr lang="en-US" sz="1900" dirty="0">
              <a:latin typeface="Lato"/>
              <a:ea typeface="Lato"/>
              <a:cs typeface="Lato"/>
              <a:sym typeface="Lato"/>
            </a:endParaRPr>
          </a:p>
          <a:p>
            <a:pPr marL="0" lvl="0" indent="0" rtl="0">
              <a:lnSpc>
                <a:spcPct val="150000"/>
              </a:lnSpc>
              <a:spcBef>
                <a:spcPts val="0"/>
              </a:spcBef>
              <a:spcAft>
                <a:spcPts val="500"/>
              </a:spcAft>
              <a:buNone/>
            </a:pPr>
            <a:endParaRPr lang="en-US" sz="2000" dirty="0">
              <a:latin typeface="Lato"/>
              <a:ea typeface="Lato"/>
              <a:cs typeface="Lato"/>
              <a:sym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21</a:t>
            </a:fld>
            <a:endParaRPr lang="en-US"/>
          </a:p>
        </p:txBody>
      </p:sp>
    </p:spTree>
    <p:extLst>
      <p:ext uri="{BB962C8B-B14F-4D97-AF65-F5344CB8AC3E}">
        <p14:creationId xmlns:p14="http://schemas.microsoft.com/office/powerpoint/2010/main" val="211669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lnSpc>
                <a:spcPct val="100000"/>
              </a:lnSpc>
              <a:spcBef>
                <a:spcPts val="0"/>
              </a:spcBef>
              <a:spcAft>
                <a:spcPts val="500"/>
              </a:spcAft>
              <a:buNone/>
            </a:pPr>
            <a:r>
              <a:rPr lang="en-US" sz="2000" dirty="0"/>
              <a:t>• Look for both external AND internal bleeding, including bleeding: – into chest; – into abdomen; – from stomach or intestine; – from pelvic or femur fracture; – from wounds. </a:t>
            </a:r>
          </a:p>
          <a:p>
            <a:pPr marL="0" lvl="0" indent="0" rtl="0">
              <a:lnSpc>
                <a:spcPct val="100000"/>
              </a:lnSpc>
              <a:spcBef>
                <a:spcPts val="0"/>
              </a:spcBef>
              <a:spcAft>
                <a:spcPts val="500"/>
              </a:spcAft>
              <a:buNone/>
            </a:pPr>
            <a:r>
              <a:rPr lang="en-US" sz="2000" dirty="0"/>
              <a:t>• Look for hypotension, distended neck veins and muffed heart sounds that might indicate pericardial tamponade.</a:t>
            </a:r>
            <a:endParaRPr lang="en-US" sz="2000" dirty="0">
              <a:latin typeface="Lato"/>
              <a:ea typeface="Lato"/>
              <a:cs typeface="Lato"/>
              <a:sym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22</a:t>
            </a:fld>
            <a:endParaRPr lang="en-US"/>
          </a:p>
        </p:txBody>
      </p:sp>
    </p:spTree>
    <p:extLst>
      <p:ext uri="{BB962C8B-B14F-4D97-AF65-F5344CB8AC3E}">
        <p14:creationId xmlns:p14="http://schemas.microsoft.com/office/powerpoint/2010/main" val="1191654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lnSpc>
                <a:spcPct val="150000"/>
              </a:lnSpc>
              <a:spcBef>
                <a:spcPts val="0"/>
              </a:spcBef>
              <a:spcAft>
                <a:spcPts val="500"/>
              </a:spcAft>
              <a:buNone/>
            </a:pPr>
            <a:r>
              <a:rPr lang="en-US" sz="2000" dirty="0"/>
              <a:t>For cardiopulmonary arrest, follow relevant CPR protocols. </a:t>
            </a:r>
          </a:p>
          <a:p>
            <a:pPr marL="0" lvl="0" indent="0" rtl="0">
              <a:lnSpc>
                <a:spcPct val="150000"/>
              </a:lnSpc>
              <a:spcBef>
                <a:spcPts val="0"/>
              </a:spcBef>
              <a:spcAft>
                <a:spcPts val="500"/>
              </a:spcAft>
              <a:buNone/>
            </a:pPr>
            <a:r>
              <a:rPr lang="en-US" sz="2000" dirty="0"/>
              <a:t>• If signs of poor perfusion, give IV </a:t>
            </a:r>
            <a:r>
              <a:rPr lang="en-US" sz="2000" dirty="0" err="1"/>
              <a:t>fuids</a:t>
            </a:r>
            <a:r>
              <a:rPr lang="en-US" sz="2000" dirty="0"/>
              <a:t> and oxygen and: </a:t>
            </a:r>
          </a:p>
          <a:p>
            <a:pPr marL="0" lvl="0" indent="0" rtl="0">
              <a:lnSpc>
                <a:spcPct val="150000"/>
              </a:lnSpc>
              <a:spcBef>
                <a:spcPts val="0"/>
              </a:spcBef>
              <a:spcAft>
                <a:spcPts val="500"/>
              </a:spcAft>
              <a:buNone/>
            </a:pPr>
            <a:r>
              <a:rPr lang="en-US" sz="2000" dirty="0"/>
              <a:t>	– For external bleeding, apply direct pressure or use other technique to control. </a:t>
            </a:r>
          </a:p>
          <a:p>
            <a:pPr marL="0" lvl="0" indent="0" rtl="0">
              <a:lnSpc>
                <a:spcPct val="150000"/>
              </a:lnSpc>
              <a:spcBef>
                <a:spcPts val="0"/>
              </a:spcBef>
              <a:spcAft>
                <a:spcPts val="500"/>
              </a:spcAft>
              <a:buNone/>
            </a:pPr>
            <a:r>
              <a:rPr lang="en-US" sz="2000" baseline="0" dirty="0"/>
              <a:t>                   </a:t>
            </a:r>
            <a:r>
              <a:rPr lang="en-US" sz="2000" dirty="0"/>
              <a:t>– If internal bleeding or pericardial tamponade are suspected, refer rapidly to a </a:t>
            </a:r>
            <a:r>
              <a:rPr lang="en-US" sz="2000" dirty="0" err="1"/>
              <a:t>centre</a:t>
            </a:r>
            <a:r>
              <a:rPr lang="en-US" sz="2000" dirty="0"/>
              <a:t> with surgical capabilities. </a:t>
            </a:r>
          </a:p>
          <a:p>
            <a:pPr marL="0" lvl="0" indent="0" rtl="0">
              <a:lnSpc>
                <a:spcPct val="150000"/>
              </a:lnSpc>
              <a:spcBef>
                <a:spcPts val="0"/>
              </a:spcBef>
              <a:spcAft>
                <a:spcPts val="500"/>
              </a:spcAft>
              <a:buNone/>
            </a:pPr>
            <a:r>
              <a:rPr lang="en-US" sz="2000" dirty="0"/>
              <a:t>-If cause unknown, remember the possibility of trauma: Bind pelvic fractures and splint femur fractures, or any fracture with compromised blood flow.</a:t>
            </a:r>
            <a:endParaRPr lang="en-US" sz="2000" dirty="0">
              <a:latin typeface="Lato"/>
              <a:ea typeface="Lato"/>
              <a:cs typeface="Lato"/>
              <a:sym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23</a:t>
            </a:fld>
            <a:endParaRPr lang="en-US"/>
          </a:p>
        </p:txBody>
      </p:sp>
    </p:spTree>
    <p:extLst>
      <p:ext uri="{BB962C8B-B14F-4D97-AF65-F5344CB8AC3E}">
        <p14:creationId xmlns:p14="http://schemas.microsoft.com/office/powerpoint/2010/main" val="444667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lnSpc>
                <a:spcPct val="150000"/>
              </a:lnSpc>
              <a:spcBef>
                <a:spcPts val="0"/>
              </a:spcBef>
              <a:spcAft>
                <a:spcPts val="500"/>
              </a:spcAft>
              <a:buNone/>
            </a:pPr>
            <a:r>
              <a:rPr lang="en-US" sz="2000" dirty="0"/>
              <a:t>• Assess level of consciousness with the AVPU scale (Alert, Voice, Pain, Unresponsive) or in trauma cases, the Glasgow Coma Scale (GCS). </a:t>
            </a:r>
          </a:p>
          <a:p>
            <a:pPr marL="0" lvl="0" indent="0" rtl="0">
              <a:lnSpc>
                <a:spcPct val="150000"/>
              </a:lnSpc>
              <a:spcBef>
                <a:spcPts val="0"/>
              </a:spcBef>
              <a:spcAft>
                <a:spcPts val="500"/>
              </a:spcAft>
              <a:buNone/>
            </a:pPr>
            <a:r>
              <a:rPr lang="en-US" sz="2000" dirty="0"/>
              <a:t>• Always check glucose level in the confused or unconscious patient. </a:t>
            </a:r>
          </a:p>
          <a:p>
            <a:pPr marL="0" lvl="0" indent="0" rtl="0">
              <a:lnSpc>
                <a:spcPct val="150000"/>
              </a:lnSpc>
              <a:spcBef>
                <a:spcPts val="0"/>
              </a:spcBef>
              <a:spcAft>
                <a:spcPts val="500"/>
              </a:spcAft>
              <a:buNone/>
            </a:pPr>
            <a:r>
              <a:rPr lang="en-US" sz="2000" dirty="0"/>
              <a:t>• Check for pupil size, whether the pupils are equal, and if pupils are reactive to light. </a:t>
            </a:r>
          </a:p>
          <a:p>
            <a:pPr marL="0" lvl="0" indent="0" rtl="0">
              <a:lnSpc>
                <a:spcPct val="150000"/>
              </a:lnSpc>
              <a:spcBef>
                <a:spcPts val="0"/>
              </a:spcBef>
              <a:spcAft>
                <a:spcPts val="500"/>
              </a:spcAft>
              <a:buNone/>
            </a:pPr>
            <a:r>
              <a:rPr lang="en-US" sz="2000" dirty="0"/>
              <a:t>• Check movement and sensation in all four limbs. </a:t>
            </a:r>
          </a:p>
          <a:p>
            <a:pPr marL="0" lvl="0" indent="0" rtl="0">
              <a:lnSpc>
                <a:spcPct val="150000"/>
              </a:lnSpc>
              <a:spcBef>
                <a:spcPts val="0"/>
              </a:spcBef>
              <a:spcAft>
                <a:spcPts val="500"/>
              </a:spcAft>
              <a:buNone/>
            </a:pPr>
            <a:r>
              <a:rPr lang="en-US" sz="2000" dirty="0"/>
              <a:t>• Look for abnormal repetitive movements or shaking on one or both sides of the body (seizure/convulsion).</a:t>
            </a:r>
            <a:endParaRPr lang="en-US" sz="2000" dirty="0">
              <a:latin typeface="Lato"/>
              <a:ea typeface="Lato"/>
              <a:cs typeface="Lato"/>
              <a:sym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25</a:t>
            </a:fld>
            <a:endParaRPr lang="en-US"/>
          </a:p>
        </p:txBody>
      </p:sp>
    </p:spTree>
    <p:extLst>
      <p:ext uri="{BB962C8B-B14F-4D97-AF65-F5344CB8AC3E}">
        <p14:creationId xmlns:p14="http://schemas.microsoft.com/office/powerpoint/2010/main" val="8014326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lnSpc>
                <a:spcPct val="150000"/>
              </a:lnSpc>
              <a:spcBef>
                <a:spcPts val="0"/>
              </a:spcBef>
              <a:spcAft>
                <a:spcPts val="500"/>
              </a:spcAft>
              <a:buNone/>
            </a:pPr>
            <a:r>
              <a:rPr lang="en-US" sz="2000" dirty="0">
                <a:latin typeface="Lato"/>
                <a:ea typeface="Lato"/>
                <a:cs typeface="Lato"/>
                <a:sym typeface="Lato"/>
              </a:rPr>
              <a:t>If altered mental status and o evidence</a:t>
            </a:r>
            <a:r>
              <a:rPr lang="en-US" sz="2000" baseline="0" dirty="0">
                <a:latin typeface="Lato"/>
                <a:ea typeface="Lato"/>
                <a:cs typeface="Lato"/>
                <a:sym typeface="Lato"/>
              </a:rPr>
              <a:t> of trauma, place in recovery position</a:t>
            </a:r>
          </a:p>
          <a:p>
            <a:pPr marL="0" lvl="0" indent="0" rtl="0">
              <a:lnSpc>
                <a:spcPct val="150000"/>
              </a:lnSpc>
              <a:spcBef>
                <a:spcPts val="0"/>
              </a:spcBef>
              <a:spcAft>
                <a:spcPts val="500"/>
              </a:spcAft>
              <a:buNone/>
            </a:pPr>
            <a:r>
              <a:rPr lang="en-US" sz="2000" baseline="0" dirty="0">
                <a:latin typeface="Lato"/>
                <a:ea typeface="Lato"/>
                <a:cs typeface="Lato"/>
                <a:sym typeface="Lato"/>
              </a:rPr>
              <a:t>If glucose low (&lt;3.5 </a:t>
            </a:r>
            <a:r>
              <a:rPr lang="en-US" sz="2000" baseline="0" dirty="0" err="1">
                <a:latin typeface="Lato"/>
                <a:ea typeface="Lato"/>
                <a:cs typeface="Lato"/>
                <a:sym typeface="Lato"/>
              </a:rPr>
              <a:t>mmol</a:t>
            </a:r>
            <a:r>
              <a:rPr lang="en-US" sz="2000" baseline="0" dirty="0">
                <a:latin typeface="Lato"/>
                <a:ea typeface="Lato"/>
                <a:cs typeface="Lato"/>
                <a:sym typeface="Lato"/>
              </a:rPr>
              <a:t>/L) or glucose test not available and patient has altered mental status, give glucose</a:t>
            </a:r>
          </a:p>
          <a:p>
            <a:pPr marL="0" lvl="0" indent="0" rtl="0">
              <a:lnSpc>
                <a:spcPct val="150000"/>
              </a:lnSpc>
              <a:spcBef>
                <a:spcPts val="0"/>
              </a:spcBef>
              <a:spcAft>
                <a:spcPts val="500"/>
              </a:spcAft>
              <a:buNone/>
            </a:pPr>
            <a:r>
              <a:rPr lang="en-US" sz="2000" baseline="0" dirty="0">
                <a:latin typeface="Lato"/>
                <a:ea typeface="Lato"/>
                <a:cs typeface="Lato"/>
                <a:sym typeface="Lato"/>
              </a:rPr>
              <a:t>For active seizures, give a benzodiazepine </a:t>
            </a:r>
          </a:p>
          <a:p>
            <a:pPr marL="0" lvl="0" indent="0" rtl="0">
              <a:lnSpc>
                <a:spcPct val="150000"/>
              </a:lnSpc>
              <a:spcBef>
                <a:spcPts val="0"/>
              </a:spcBef>
              <a:spcAft>
                <a:spcPts val="500"/>
              </a:spcAft>
              <a:buNone/>
            </a:pPr>
            <a:r>
              <a:rPr lang="en-US" sz="2000" baseline="0" dirty="0">
                <a:latin typeface="Lato"/>
                <a:ea typeface="Lato"/>
                <a:cs typeface="Lato"/>
                <a:sym typeface="Lato"/>
              </a:rPr>
              <a:t>If pregnant and having seizures, give magnesium sulfate</a:t>
            </a:r>
          </a:p>
          <a:p>
            <a:pPr marL="0" lvl="0" indent="0" rtl="0">
              <a:lnSpc>
                <a:spcPct val="150000"/>
              </a:lnSpc>
              <a:spcBef>
                <a:spcPts val="0"/>
              </a:spcBef>
              <a:spcAft>
                <a:spcPts val="500"/>
              </a:spcAft>
              <a:buNone/>
            </a:pPr>
            <a:endParaRPr lang="en-US" sz="2000" dirty="0">
              <a:latin typeface="Lato"/>
              <a:ea typeface="Lato"/>
              <a:cs typeface="Lato"/>
              <a:sym typeface="Lato"/>
            </a:endParaRPr>
          </a:p>
          <a:p>
            <a:pPr marL="0" lvl="0" indent="0" rtl="0">
              <a:lnSpc>
                <a:spcPct val="150000"/>
              </a:lnSpc>
              <a:spcBef>
                <a:spcPts val="0"/>
              </a:spcBef>
              <a:spcAft>
                <a:spcPts val="500"/>
              </a:spcAft>
              <a:buNone/>
            </a:pPr>
            <a:endParaRPr lang="en-US" sz="2000" dirty="0">
              <a:latin typeface="Lato"/>
              <a:ea typeface="Lato"/>
              <a:cs typeface="Lato"/>
              <a:sym typeface="Lato"/>
            </a:endParaRPr>
          </a:p>
          <a:p>
            <a:pPr marL="0" marR="0" lvl="0" indent="0" algn="l" defTabSz="914400" rtl="0" eaLnBrk="1" fontAlgn="auto" latinLnBrk="0" hangingPunct="1">
              <a:lnSpc>
                <a:spcPct val="150000"/>
              </a:lnSpc>
              <a:spcBef>
                <a:spcPts val="0"/>
              </a:spcBef>
              <a:spcAft>
                <a:spcPts val="500"/>
              </a:spcAft>
              <a:buClrTx/>
              <a:buSzTx/>
              <a:buFontTx/>
              <a:buNone/>
              <a:tabLst/>
              <a:defRPr/>
            </a:pPr>
            <a:r>
              <a:rPr lang="en-US" sz="2000" b="0" i="0" u="none" strike="noStrike" cap="none" dirty="0">
                <a:solidFill>
                  <a:schemeClr val="dk1"/>
                </a:solidFill>
                <a:latin typeface="Arial"/>
                <a:ea typeface="Arial"/>
                <a:cs typeface="Arial"/>
                <a:sym typeface="Arial"/>
              </a:rPr>
              <a:t>Images: Original </a:t>
            </a:r>
            <a:r>
              <a:rPr lang="en-US" sz="2000" b="0" i="0" u="none" strike="noStrike" cap="none" dirty="0" err="1">
                <a:solidFill>
                  <a:schemeClr val="dk1"/>
                </a:solidFill>
                <a:latin typeface="Arial"/>
                <a:ea typeface="Arial"/>
                <a:cs typeface="Arial"/>
                <a:sym typeface="Arial"/>
              </a:rPr>
              <a:t>Tein</a:t>
            </a:r>
            <a:r>
              <a:rPr lang="en-US" sz="2000" b="0" i="0" u="none" strike="noStrike" cap="none" dirty="0">
                <a:solidFill>
                  <a:schemeClr val="dk1"/>
                </a:solidFill>
                <a:latin typeface="Arial"/>
                <a:ea typeface="Arial"/>
                <a:cs typeface="Arial"/>
                <a:sym typeface="Arial"/>
              </a:rPr>
              <a:t> Jung Illustration</a:t>
            </a:r>
            <a:r>
              <a:rPr lang="en-US" sz="2000" b="0" i="0" u="none" strike="noStrike" cap="none" baseline="0" dirty="0">
                <a:solidFill>
                  <a:schemeClr val="dk1"/>
                </a:solidFill>
                <a:latin typeface="Arial"/>
                <a:ea typeface="Arial"/>
                <a:cs typeface="Arial"/>
                <a:sym typeface="Arial"/>
              </a:rPr>
              <a:t> 2017.  </a:t>
            </a:r>
            <a:endParaRPr lang="en-US" sz="2000" b="0" i="0" u="none" strike="noStrike" cap="none" dirty="0">
              <a:solidFill>
                <a:schemeClr val="dk1"/>
              </a:solidFill>
              <a:latin typeface="Arial"/>
              <a:ea typeface="Arial"/>
              <a:cs typeface="Arial"/>
              <a:sym typeface="Arial"/>
            </a:endParaRPr>
          </a:p>
          <a:p>
            <a:pPr marL="0" lvl="0" indent="0" rtl="0">
              <a:lnSpc>
                <a:spcPct val="150000"/>
              </a:lnSpc>
              <a:spcBef>
                <a:spcPts val="0"/>
              </a:spcBef>
              <a:spcAft>
                <a:spcPts val="500"/>
              </a:spcAft>
              <a:buNone/>
            </a:pPr>
            <a:endParaRPr lang="en-US" sz="2000" dirty="0">
              <a:latin typeface="Lato"/>
              <a:ea typeface="Lato"/>
              <a:cs typeface="Lato"/>
              <a:sym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26</a:t>
            </a:fld>
            <a:endParaRPr lang="en-US"/>
          </a:p>
        </p:txBody>
      </p:sp>
    </p:spTree>
    <p:extLst>
      <p:ext uri="{BB962C8B-B14F-4D97-AF65-F5344CB8AC3E}">
        <p14:creationId xmlns:p14="http://schemas.microsoft.com/office/powerpoint/2010/main" val="2367906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lnSpc>
                <a:spcPct val="150000"/>
              </a:lnSpc>
              <a:spcBef>
                <a:spcPts val="0"/>
              </a:spcBef>
              <a:spcAft>
                <a:spcPts val="500"/>
              </a:spcAft>
              <a:buNone/>
            </a:pPr>
            <a:endParaRPr lang="en-US" sz="2000" dirty="0">
              <a:latin typeface="Lato"/>
              <a:ea typeface="Lato"/>
              <a:cs typeface="Lato"/>
              <a:sym typeface="Lato"/>
            </a:endParaRPr>
          </a:p>
          <a:p>
            <a:pPr marL="0" lvl="0" indent="0" rtl="0">
              <a:lnSpc>
                <a:spcPct val="150000"/>
              </a:lnSpc>
              <a:spcBef>
                <a:spcPts val="0"/>
              </a:spcBef>
              <a:spcAft>
                <a:spcPts val="500"/>
              </a:spcAft>
              <a:buNone/>
            </a:pPr>
            <a:endParaRPr lang="en-US" sz="2400" dirty="0">
              <a:latin typeface="Lato"/>
              <a:ea typeface="Lato"/>
              <a:cs typeface="Lato"/>
              <a:sym typeface="Lato"/>
            </a:endParaRPr>
          </a:p>
          <a:p>
            <a:pPr>
              <a:lnSpc>
                <a:spcPct val="100000"/>
              </a:lnSpc>
              <a:spcBef>
                <a:spcPts val="0"/>
              </a:spcBef>
            </a:pPr>
            <a:r>
              <a:rPr lang="en-US" sz="2200" dirty="0"/>
              <a:t>If pupils are small and breathing is slow, consider opioid overdose</a:t>
            </a:r>
          </a:p>
          <a:p>
            <a:pPr lvl="1">
              <a:lnSpc>
                <a:spcPct val="100000"/>
              </a:lnSpc>
              <a:spcBef>
                <a:spcPts val="0"/>
              </a:spcBef>
            </a:pPr>
            <a:r>
              <a:rPr lang="en-US" sz="2200" dirty="0"/>
              <a:t>Give NALOXONE </a:t>
            </a:r>
          </a:p>
          <a:p>
            <a:pPr>
              <a:lnSpc>
                <a:spcPct val="100000"/>
              </a:lnSpc>
              <a:spcBef>
                <a:spcPts val="0"/>
              </a:spcBef>
            </a:pPr>
            <a:r>
              <a:rPr lang="en-US" sz="2200" dirty="0"/>
              <a:t>If pupils are not equal, consider increased pressure on the brain</a:t>
            </a:r>
          </a:p>
          <a:p>
            <a:pPr lvl="1">
              <a:lnSpc>
                <a:spcPct val="100000"/>
              </a:lnSpc>
              <a:spcBef>
                <a:spcPts val="0"/>
              </a:spcBef>
            </a:pPr>
            <a:r>
              <a:rPr lang="en-US" sz="2200" dirty="0"/>
              <a:t>Raise head of bead 30 degrees</a:t>
            </a:r>
          </a:p>
          <a:p>
            <a:pPr lvl="1">
              <a:lnSpc>
                <a:spcPct val="100000"/>
              </a:lnSpc>
              <a:spcBef>
                <a:spcPts val="0"/>
              </a:spcBef>
            </a:pPr>
            <a:r>
              <a:rPr lang="en-US" sz="2200" dirty="0"/>
              <a:t>Plan for rapid transfer </a:t>
            </a:r>
          </a:p>
          <a:p>
            <a:pPr>
              <a:lnSpc>
                <a:spcPct val="100000"/>
              </a:lnSpc>
              <a:spcBef>
                <a:spcPts val="0"/>
              </a:spcBef>
            </a:pPr>
            <a:r>
              <a:rPr lang="en-US" sz="2200" dirty="0"/>
              <a:t>If cause unknown, consider trauma </a:t>
            </a:r>
          </a:p>
          <a:p>
            <a:pPr marL="0" lvl="0" indent="0" rtl="0">
              <a:lnSpc>
                <a:spcPct val="100000"/>
              </a:lnSpc>
              <a:spcBef>
                <a:spcPts val="0"/>
              </a:spcBef>
              <a:spcAft>
                <a:spcPts val="500"/>
              </a:spcAft>
              <a:buNone/>
            </a:pPr>
            <a:endParaRPr lang="en-US" sz="2400" dirty="0">
              <a:latin typeface="Lato"/>
              <a:ea typeface="Lato"/>
              <a:cs typeface="Lato"/>
              <a:sym typeface="Lato"/>
            </a:endParaRPr>
          </a:p>
          <a:p>
            <a:pPr marL="0" lvl="0" indent="0" rtl="0">
              <a:lnSpc>
                <a:spcPct val="100000"/>
              </a:lnSpc>
              <a:spcBef>
                <a:spcPts val="0"/>
              </a:spcBef>
              <a:spcAft>
                <a:spcPts val="500"/>
              </a:spcAft>
              <a:buNone/>
            </a:pPr>
            <a:endParaRPr lang="en-US" sz="2400" dirty="0">
              <a:latin typeface="Lato"/>
              <a:ea typeface="Lato"/>
              <a:cs typeface="Lato"/>
              <a:sym typeface="Lato"/>
            </a:endParaRPr>
          </a:p>
          <a:p>
            <a:pPr marL="0" lvl="0" indent="0" rtl="0">
              <a:lnSpc>
                <a:spcPct val="150000"/>
              </a:lnSpc>
              <a:spcBef>
                <a:spcPts val="0"/>
              </a:spcBef>
              <a:spcAft>
                <a:spcPts val="500"/>
              </a:spcAft>
              <a:buNone/>
            </a:pPr>
            <a:endParaRPr lang="en-US" sz="2000" dirty="0">
              <a:latin typeface="Lato"/>
              <a:ea typeface="Lato"/>
              <a:cs typeface="Lato"/>
              <a:sym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27</a:t>
            </a:fld>
            <a:endParaRPr lang="en-US"/>
          </a:p>
        </p:txBody>
      </p:sp>
    </p:spTree>
    <p:extLst>
      <p:ext uri="{BB962C8B-B14F-4D97-AF65-F5344CB8AC3E}">
        <p14:creationId xmlns:p14="http://schemas.microsoft.com/office/powerpoint/2010/main" val="1956441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lnSpc>
                <a:spcPct val="100000"/>
              </a:lnSpc>
              <a:spcBef>
                <a:spcPts val="0"/>
              </a:spcBef>
              <a:spcAft>
                <a:spcPts val="500"/>
              </a:spcAft>
              <a:buNone/>
            </a:pPr>
            <a:endParaRPr lang="en-US" sz="1900" dirty="0">
              <a:latin typeface="Lato"/>
              <a:ea typeface="Lato"/>
              <a:cs typeface="Lato"/>
              <a:sym typeface="Lato"/>
            </a:endParaRPr>
          </a:p>
          <a:p>
            <a:pPr marL="0" lvl="0" indent="0" rtl="0">
              <a:lnSpc>
                <a:spcPct val="100000"/>
              </a:lnSpc>
              <a:spcBef>
                <a:spcPts val="0"/>
              </a:spcBef>
              <a:spcAft>
                <a:spcPts val="500"/>
              </a:spcAft>
              <a:buNone/>
            </a:pPr>
            <a:endParaRPr lang="en-US" sz="2000" dirty="0">
              <a:latin typeface="Lato"/>
              <a:ea typeface="Lato"/>
              <a:cs typeface="Lato"/>
              <a:sym typeface="Lato"/>
            </a:endParaRPr>
          </a:p>
          <a:p>
            <a:pPr marL="0" lvl="0" indent="0" rtl="0">
              <a:lnSpc>
                <a:spcPct val="150000"/>
              </a:lnSpc>
              <a:spcBef>
                <a:spcPts val="0"/>
              </a:spcBef>
              <a:spcAft>
                <a:spcPts val="500"/>
              </a:spcAft>
              <a:buNone/>
            </a:pPr>
            <a:endParaRPr lang="en-US" sz="2400" dirty="0">
              <a:latin typeface="Lato"/>
              <a:ea typeface="Lato"/>
              <a:cs typeface="Lato"/>
              <a:sym typeface="Lato"/>
            </a:endParaRPr>
          </a:p>
          <a:p>
            <a:pPr marL="0" lvl="0" indent="0" rtl="0">
              <a:lnSpc>
                <a:spcPct val="100000"/>
              </a:lnSpc>
              <a:spcBef>
                <a:spcPts val="0"/>
              </a:spcBef>
              <a:spcAft>
                <a:spcPts val="500"/>
              </a:spcAft>
              <a:buNone/>
            </a:pPr>
            <a:endParaRPr lang="en-US" sz="2400" dirty="0">
              <a:latin typeface="Lato"/>
              <a:ea typeface="Lato"/>
              <a:cs typeface="Lato"/>
              <a:sym typeface="Lato"/>
            </a:endParaRPr>
          </a:p>
          <a:p>
            <a:pPr marL="0" lvl="0" indent="0" rtl="0">
              <a:lnSpc>
                <a:spcPct val="100000"/>
              </a:lnSpc>
              <a:spcBef>
                <a:spcPts val="0"/>
              </a:spcBef>
              <a:spcAft>
                <a:spcPts val="500"/>
              </a:spcAft>
              <a:buNone/>
            </a:pPr>
            <a:endParaRPr lang="en-US" sz="2400" dirty="0">
              <a:latin typeface="Lato"/>
              <a:ea typeface="Lato"/>
              <a:cs typeface="Lato"/>
              <a:sym typeface="Lato"/>
            </a:endParaRPr>
          </a:p>
          <a:p>
            <a:pPr marL="0" lvl="0" indent="0" rtl="0">
              <a:lnSpc>
                <a:spcPct val="150000"/>
              </a:lnSpc>
              <a:spcBef>
                <a:spcPts val="0"/>
              </a:spcBef>
              <a:spcAft>
                <a:spcPts val="500"/>
              </a:spcAft>
              <a:buNone/>
            </a:pPr>
            <a:endParaRPr lang="en-US" sz="2000" dirty="0">
              <a:latin typeface="Lato"/>
              <a:ea typeface="Lato"/>
              <a:cs typeface="Lato"/>
              <a:sym typeface="Lato"/>
            </a:endParaRPr>
          </a:p>
          <a:p>
            <a:pPr marL="0" lvl="0" indent="0" rtl="0">
              <a:lnSpc>
                <a:spcPct val="150000"/>
              </a:lnSpc>
              <a:spcBef>
                <a:spcPts val="0"/>
              </a:spcBef>
              <a:spcAft>
                <a:spcPts val="500"/>
              </a:spcAft>
              <a:buNone/>
            </a:pPr>
            <a:endParaRPr lang="en-US" sz="2400" dirty="0">
              <a:latin typeface="Lato"/>
              <a:ea typeface="Lato"/>
              <a:cs typeface="Lato"/>
              <a:sym typeface="Lato"/>
            </a:endParaRPr>
          </a:p>
          <a:p>
            <a:pPr marL="0" lvl="0" indent="0" rtl="0">
              <a:lnSpc>
                <a:spcPct val="100000"/>
              </a:lnSpc>
              <a:spcBef>
                <a:spcPts val="0"/>
              </a:spcBef>
              <a:spcAft>
                <a:spcPts val="500"/>
              </a:spcAft>
              <a:buNone/>
            </a:pPr>
            <a:endParaRPr lang="en-US" sz="2400" dirty="0">
              <a:latin typeface="Lato"/>
              <a:ea typeface="Lato"/>
              <a:cs typeface="Lato"/>
              <a:sym typeface="Lato"/>
            </a:endParaRPr>
          </a:p>
          <a:p>
            <a:pPr marL="0" lvl="0" indent="0" rtl="0">
              <a:lnSpc>
                <a:spcPct val="100000"/>
              </a:lnSpc>
              <a:spcBef>
                <a:spcPts val="0"/>
              </a:spcBef>
              <a:spcAft>
                <a:spcPts val="500"/>
              </a:spcAft>
              <a:buNone/>
            </a:pPr>
            <a:endParaRPr lang="en-US" sz="2400" dirty="0">
              <a:latin typeface="Lato"/>
              <a:ea typeface="Lato"/>
              <a:cs typeface="Lato"/>
              <a:sym typeface="Lato"/>
            </a:endParaRPr>
          </a:p>
          <a:p>
            <a:pPr marL="0" lvl="0" indent="0" rtl="0">
              <a:lnSpc>
                <a:spcPct val="150000"/>
              </a:lnSpc>
              <a:spcBef>
                <a:spcPts val="0"/>
              </a:spcBef>
              <a:spcAft>
                <a:spcPts val="500"/>
              </a:spcAft>
              <a:buNone/>
            </a:pPr>
            <a:endParaRPr lang="en-US" sz="2000" dirty="0">
              <a:latin typeface="Lato"/>
              <a:ea typeface="Lato"/>
              <a:cs typeface="Lato"/>
              <a:sym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29</a:t>
            </a:fld>
            <a:endParaRPr lang="en-US"/>
          </a:p>
        </p:txBody>
      </p:sp>
    </p:spTree>
    <p:extLst>
      <p:ext uri="{BB962C8B-B14F-4D97-AF65-F5344CB8AC3E}">
        <p14:creationId xmlns:p14="http://schemas.microsoft.com/office/powerpoint/2010/main" val="16544116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lnSpc>
                <a:spcPct val="100000"/>
              </a:lnSpc>
              <a:spcBef>
                <a:spcPts val="0"/>
              </a:spcBef>
              <a:spcAft>
                <a:spcPts val="500"/>
              </a:spcAft>
              <a:buNone/>
            </a:pPr>
            <a:r>
              <a:rPr lang="en-US" sz="2000" dirty="0"/>
              <a:t>If snake bite is suspected, immobilize the limb. </a:t>
            </a:r>
          </a:p>
          <a:p>
            <a:pPr marL="0" lvl="0" indent="0" rtl="0">
              <a:lnSpc>
                <a:spcPct val="100000"/>
              </a:lnSpc>
              <a:spcBef>
                <a:spcPts val="0"/>
              </a:spcBef>
              <a:spcAft>
                <a:spcPts val="500"/>
              </a:spcAft>
              <a:buNone/>
            </a:pPr>
            <a:r>
              <a:rPr lang="en-US" sz="2000" dirty="0"/>
              <a:t>Take a picture of the snake if possible from a distance and send with patient. </a:t>
            </a:r>
          </a:p>
          <a:p>
            <a:pPr marL="0" lvl="0" indent="0" rtl="0">
              <a:lnSpc>
                <a:spcPct val="100000"/>
              </a:lnSpc>
              <a:spcBef>
                <a:spcPts val="0"/>
              </a:spcBef>
              <a:spcAft>
                <a:spcPts val="500"/>
              </a:spcAft>
              <a:buNone/>
            </a:pPr>
            <a:r>
              <a:rPr lang="en-US" sz="2000" dirty="0"/>
              <a:t>Do not risk additional bites to catch/kill snake. </a:t>
            </a:r>
          </a:p>
          <a:p>
            <a:pPr marL="0" lvl="0" indent="0" rtl="0">
              <a:lnSpc>
                <a:spcPct val="100000"/>
              </a:lnSpc>
              <a:spcBef>
                <a:spcPts val="0"/>
              </a:spcBef>
              <a:spcAft>
                <a:spcPts val="500"/>
              </a:spcAft>
              <a:buNone/>
            </a:pPr>
            <a:endParaRPr lang="en-US" sz="2000" dirty="0"/>
          </a:p>
          <a:p>
            <a:pPr marL="0" lvl="0" indent="0" rtl="0">
              <a:lnSpc>
                <a:spcPct val="100000"/>
              </a:lnSpc>
              <a:spcBef>
                <a:spcPts val="0"/>
              </a:spcBef>
              <a:spcAft>
                <a:spcPts val="500"/>
              </a:spcAft>
              <a:buNone/>
            </a:pPr>
            <a:endParaRPr lang="en-US" sz="2000" dirty="0"/>
          </a:p>
          <a:p>
            <a:pPr marL="0" lvl="0" indent="0" rtl="0">
              <a:lnSpc>
                <a:spcPct val="100000"/>
              </a:lnSpc>
              <a:spcBef>
                <a:spcPts val="0"/>
              </a:spcBef>
              <a:spcAft>
                <a:spcPts val="500"/>
              </a:spcAft>
              <a:buNone/>
            </a:pPr>
            <a:r>
              <a:rPr lang="en-US" sz="2000" dirty="0"/>
              <a:t>Remove constricting clothing and all jewelry. </a:t>
            </a:r>
          </a:p>
          <a:p>
            <a:pPr marL="0" lvl="0" indent="0" rtl="0">
              <a:lnSpc>
                <a:spcPct val="100000"/>
              </a:lnSpc>
              <a:spcBef>
                <a:spcPts val="0"/>
              </a:spcBef>
              <a:spcAft>
                <a:spcPts val="500"/>
              </a:spcAft>
              <a:buNone/>
            </a:pPr>
            <a:r>
              <a:rPr lang="en-US" sz="2000" dirty="0"/>
              <a:t>Cover the patient as soon as possible to prevent hypothermia. </a:t>
            </a:r>
          </a:p>
          <a:p>
            <a:pPr marL="0" lvl="0" indent="0" rtl="0">
              <a:lnSpc>
                <a:spcPct val="100000"/>
              </a:lnSpc>
              <a:spcBef>
                <a:spcPts val="0"/>
              </a:spcBef>
              <a:spcAft>
                <a:spcPts val="500"/>
              </a:spcAft>
              <a:buNone/>
            </a:pPr>
            <a:r>
              <a:rPr lang="en-US" sz="2000" dirty="0"/>
              <a:t>Acutely ill patients have difficulty regulating body temperature. </a:t>
            </a:r>
          </a:p>
          <a:p>
            <a:pPr marL="0" lvl="0" indent="0" rtl="0">
              <a:lnSpc>
                <a:spcPct val="100000"/>
              </a:lnSpc>
              <a:spcBef>
                <a:spcPts val="0"/>
              </a:spcBef>
              <a:spcAft>
                <a:spcPts val="500"/>
              </a:spcAft>
              <a:buNone/>
            </a:pPr>
            <a:r>
              <a:rPr lang="en-US" sz="2000" dirty="0"/>
              <a:t>Remove any wet clothes and dry patient thoroughly. • </a:t>
            </a:r>
          </a:p>
          <a:p>
            <a:pPr marL="0" lvl="0" indent="0" rtl="0">
              <a:lnSpc>
                <a:spcPct val="100000"/>
              </a:lnSpc>
              <a:spcBef>
                <a:spcPts val="0"/>
              </a:spcBef>
              <a:spcAft>
                <a:spcPts val="500"/>
              </a:spcAft>
              <a:buNone/>
            </a:pPr>
            <a:r>
              <a:rPr lang="en-US" sz="2000" dirty="0"/>
              <a:t>Respect the patient and protect modesty during exposure.</a:t>
            </a:r>
            <a:endParaRPr lang="en-US" sz="1900" dirty="0">
              <a:latin typeface="Lato"/>
              <a:ea typeface="Lato"/>
              <a:cs typeface="Lato"/>
              <a:sym typeface="Lato"/>
            </a:endParaRPr>
          </a:p>
          <a:p>
            <a:pPr marL="0" lvl="0" indent="0" rtl="0">
              <a:lnSpc>
                <a:spcPct val="100000"/>
              </a:lnSpc>
              <a:spcBef>
                <a:spcPts val="0"/>
              </a:spcBef>
              <a:spcAft>
                <a:spcPts val="500"/>
              </a:spcAft>
              <a:buNone/>
            </a:pPr>
            <a:endParaRPr lang="en-US" sz="2000" dirty="0">
              <a:latin typeface="Lato"/>
              <a:ea typeface="Lato"/>
              <a:cs typeface="Lato"/>
              <a:sym typeface="Lato"/>
            </a:endParaRPr>
          </a:p>
          <a:p>
            <a:pPr marL="0" lvl="0" indent="0" rtl="0">
              <a:lnSpc>
                <a:spcPct val="100000"/>
              </a:lnSpc>
              <a:spcBef>
                <a:spcPts val="0"/>
              </a:spcBef>
              <a:spcAft>
                <a:spcPts val="500"/>
              </a:spcAft>
              <a:buNone/>
            </a:pPr>
            <a:r>
              <a:rPr lang="en-US" sz="2000" dirty="0"/>
              <a:t>If cause unknown, remember the possibility of trauma: Log roll if suspected spinal injury</a:t>
            </a:r>
            <a:endParaRPr lang="en-US" sz="2000" dirty="0">
              <a:latin typeface="Lato"/>
              <a:ea typeface="Lato"/>
              <a:cs typeface="Lato"/>
              <a:sym typeface="Lato"/>
            </a:endParaRPr>
          </a:p>
          <a:p>
            <a:pPr marL="0" lvl="0" indent="0" rtl="0">
              <a:lnSpc>
                <a:spcPct val="150000"/>
              </a:lnSpc>
              <a:spcBef>
                <a:spcPts val="0"/>
              </a:spcBef>
              <a:spcAft>
                <a:spcPts val="500"/>
              </a:spcAft>
              <a:buNone/>
            </a:pPr>
            <a:endParaRPr lang="en-US" sz="2400" dirty="0">
              <a:latin typeface="Lato"/>
              <a:ea typeface="Lato"/>
              <a:cs typeface="Lato"/>
              <a:sym typeface="Lato"/>
            </a:endParaRPr>
          </a:p>
          <a:p>
            <a:pPr marL="0" lvl="0" indent="0" rtl="0">
              <a:lnSpc>
                <a:spcPct val="100000"/>
              </a:lnSpc>
              <a:spcBef>
                <a:spcPts val="0"/>
              </a:spcBef>
              <a:spcAft>
                <a:spcPts val="500"/>
              </a:spcAft>
              <a:buNone/>
            </a:pPr>
            <a:endParaRPr lang="en-US" sz="2400" dirty="0">
              <a:latin typeface="Lato"/>
              <a:ea typeface="Lato"/>
              <a:cs typeface="Lato"/>
              <a:sym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30</a:t>
            </a:fld>
            <a:endParaRPr lang="en-US"/>
          </a:p>
        </p:txBody>
      </p:sp>
    </p:spTree>
    <p:extLst>
      <p:ext uri="{BB962C8B-B14F-4D97-AF65-F5344CB8AC3E}">
        <p14:creationId xmlns:p14="http://schemas.microsoft.com/office/powerpoint/2010/main" val="13550221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107950" lvl="0" indent="0" rtl="0">
              <a:lnSpc>
                <a:spcPct val="115000"/>
              </a:lnSpc>
              <a:spcBef>
                <a:spcPts val="0"/>
              </a:spcBef>
              <a:buSzPct val="100000"/>
              <a:buNone/>
            </a:pPr>
            <a:r>
              <a:rPr lang="en-US" sz="1200" b="1" dirty="0">
                <a:latin typeface="Lato"/>
                <a:ea typeface="Lato"/>
                <a:cs typeface="Lato"/>
                <a:sym typeface="Lato"/>
              </a:rPr>
              <a:t>A:</a:t>
            </a:r>
          </a:p>
          <a:p>
            <a:pPr marL="457200" lvl="0" indent="-349250" rtl="0">
              <a:lnSpc>
                <a:spcPct val="115000"/>
              </a:lnSpc>
              <a:spcBef>
                <a:spcPts val="0"/>
              </a:spcBef>
              <a:buSzPct val="100000"/>
              <a:buFont typeface="Lato"/>
            </a:pPr>
            <a:r>
              <a:rPr lang="en-US" sz="1200" dirty="0">
                <a:latin typeface="Lato"/>
                <a:ea typeface="Lato"/>
                <a:cs typeface="Lato"/>
                <a:sym typeface="Lato"/>
              </a:rPr>
              <a:t>Obstruction due to a Foreign Body</a:t>
            </a:r>
          </a:p>
          <a:p>
            <a:pPr marL="457200" lvl="0" indent="-349250" rtl="0">
              <a:lnSpc>
                <a:spcPct val="115000"/>
              </a:lnSpc>
              <a:spcBef>
                <a:spcPts val="0"/>
              </a:spcBef>
              <a:buSzPct val="100000"/>
              <a:buFont typeface="Lato"/>
            </a:pPr>
            <a:r>
              <a:rPr lang="en-US" sz="1200" dirty="0">
                <a:latin typeface="Lato"/>
                <a:ea typeface="Lato"/>
                <a:cs typeface="Lato"/>
                <a:sym typeface="Lato"/>
              </a:rPr>
              <a:t>Obstruction due to Burns</a:t>
            </a:r>
          </a:p>
          <a:p>
            <a:pPr marL="457200" lvl="0" indent="-349250" rtl="0">
              <a:lnSpc>
                <a:spcPct val="115000"/>
              </a:lnSpc>
              <a:spcBef>
                <a:spcPts val="0"/>
              </a:spcBef>
              <a:buSzPct val="100000"/>
              <a:buFont typeface="Lato"/>
            </a:pPr>
            <a:r>
              <a:rPr lang="en-US" sz="1200" dirty="0">
                <a:latin typeface="Lato"/>
                <a:ea typeface="Lato"/>
                <a:cs typeface="Lato"/>
                <a:sym typeface="Lato"/>
              </a:rPr>
              <a:t>Obstruction due to Trauma </a:t>
            </a:r>
            <a:endParaRPr lang="en-US" sz="1050" dirty="0">
              <a:latin typeface="Lato"/>
              <a:ea typeface="Lato"/>
              <a:cs typeface="Lato"/>
              <a:sym typeface="Lato"/>
            </a:endParaRPr>
          </a:p>
          <a:p>
            <a:pPr marL="457200" lvl="0" indent="-349250" rtl="0">
              <a:lnSpc>
                <a:spcPct val="115000"/>
              </a:lnSpc>
              <a:spcBef>
                <a:spcPts val="0"/>
              </a:spcBef>
              <a:buSzPct val="100000"/>
              <a:buFont typeface="Lato"/>
            </a:pPr>
            <a:r>
              <a:rPr lang="en-US" sz="1200" dirty="0">
                <a:latin typeface="Lato"/>
                <a:ea typeface="Lato"/>
                <a:cs typeface="Lato"/>
                <a:sym typeface="Lato"/>
              </a:rPr>
              <a:t>Obstruction due to Severe Allergic Reaction (Anaphylaxis) </a:t>
            </a:r>
          </a:p>
          <a:p>
            <a:pPr marL="107950" lvl="0" indent="0" rtl="0">
              <a:lnSpc>
                <a:spcPct val="115000"/>
              </a:lnSpc>
              <a:spcBef>
                <a:spcPts val="0"/>
              </a:spcBef>
              <a:buSzPct val="100000"/>
              <a:buNone/>
            </a:pPr>
            <a:r>
              <a:rPr lang="en-US" sz="1200" b="1" dirty="0">
                <a:latin typeface="Lato"/>
                <a:ea typeface="Lato"/>
                <a:cs typeface="Lato"/>
                <a:sym typeface="Lato"/>
              </a:rPr>
              <a:t>B:</a:t>
            </a:r>
          </a:p>
          <a:p>
            <a:pPr marL="457200" lvl="0" indent="-349250" rtl="0">
              <a:lnSpc>
                <a:spcPct val="115000"/>
              </a:lnSpc>
              <a:spcBef>
                <a:spcPts val="0"/>
              </a:spcBef>
              <a:buSzPct val="100000"/>
              <a:buFont typeface="Lato"/>
            </a:pPr>
            <a:r>
              <a:rPr lang="en-US" sz="1200" dirty="0">
                <a:latin typeface="Lato"/>
                <a:ea typeface="Lato"/>
                <a:cs typeface="Lato"/>
                <a:sym typeface="Lato"/>
              </a:rPr>
              <a:t>Tension Pneumothorax</a:t>
            </a:r>
          </a:p>
          <a:p>
            <a:pPr marL="457200" lvl="0" indent="-349250" rtl="0">
              <a:lnSpc>
                <a:spcPct val="115000"/>
              </a:lnSpc>
              <a:spcBef>
                <a:spcPts val="0"/>
              </a:spcBef>
              <a:buSzPct val="100000"/>
              <a:buFont typeface="Lato"/>
            </a:pPr>
            <a:r>
              <a:rPr lang="en-US" sz="1200" dirty="0">
                <a:latin typeface="Lato"/>
                <a:ea typeface="Lato"/>
                <a:cs typeface="Lato"/>
                <a:sym typeface="Lato"/>
              </a:rPr>
              <a:t>Suspected opiate overdose </a:t>
            </a:r>
          </a:p>
          <a:p>
            <a:pPr marL="457200" lvl="0" indent="-349250">
              <a:lnSpc>
                <a:spcPct val="115000"/>
              </a:lnSpc>
              <a:spcBef>
                <a:spcPts val="0"/>
              </a:spcBef>
              <a:buFont typeface="Lato"/>
            </a:pPr>
            <a:r>
              <a:rPr lang="en-US" sz="1200" dirty="0">
                <a:latin typeface="Lato"/>
                <a:ea typeface="Lato"/>
                <a:cs typeface="Lato"/>
                <a:sym typeface="Lato"/>
              </a:rPr>
              <a:t>Asthma/COPD </a:t>
            </a:r>
          </a:p>
          <a:p>
            <a:pPr marL="457200" lvl="0" indent="-349250">
              <a:lnSpc>
                <a:spcPct val="115000"/>
              </a:lnSpc>
              <a:spcBef>
                <a:spcPts val="0"/>
              </a:spcBef>
              <a:buFont typeface="Lato"/>
            </a:pPr>
            <a:r>
              <a:rPr lang="en-US" sz="1200" dirty="0">
                <a:latin typeface="Lato"/>
                <a:ea typeface="Lato"/>
                <a:cs typeface="Lato"/>
                <a:sym typeface="Lato"/>
              </a:rPr>
              <a:t>Large Pleural Effusion </a:t>
            </a:r>
          </a:p>
          <a:p>
            <a:pPr marL="107950" lvl="0" indent="0">
              <a:lnSpc>
                <a:spcPct val="115000"/>
              </a:lnSpc>
              <a:spcBef>
                <a:spcPts val="0"/>
              </a:spcBef>
              <a:buNone/>
            </a:pPr>
            <a:r>
              <a:rPr lang="en-US" sz="1200" b="1" dirty="0">
                <a:latin typeface="Lato"/>
                <a:ea typeface="Lato"/>
                <a:cs typeface="Lato"/>
                <a:sym typeface="Lato"/>
              </a:rPr>
              <a:t>C:</a:t>
            </a:r>
          </a:p>
          <a:p>
            <a:pPr marL="457200" lvl="0" indent="-349250">
              <a:lnSpc>
                <a:spcPct val="115000"/>
              </a:lnSpc>
              <a:spcBef>
                <a:spcPts val="0"/>
              </a:spcBef>
              <a:buFont typeface="Lato"/>
            </a:pPr>
            <a:r>
              <a:rPr lang="en-US" sz="1200" dirty="0" err="1">
                <a:latin typeface="Lato"/>
                <a:ea typeface="Lato"/>
                <a:cs typeface="Lato"/>
                <a:sym typeface="Lato"/>
              </a:rPr>
              <a:t>Pulselessness</a:t>
            </a:r>
            <a:endParaRPr lang="en-US" sz="1200" dirty="0">
              <a:latin typeface="Lato"/>
              <a:ea typeface="Lato"/>
              <a:cs typeface="Lato"/>
              <a:sym typeface="Lato"/>
            </a:endParaRPr>
          </a:p>
          <a:p>
            <a:pPr marL="457200" lvl="0" indent="-349250">
              <a:lnSpc>
                <a:spcPct val="115000"/>
              </a:lnSpc>
              <a:spcBef>
                <a:spcPts val="0"/>
              </a:spcBef>
              <a:buFont typeface="Lato"/>
            </a:pPr>
            <a:r>
              <a:rPr lang="en-US" sz="1200" dirty="0">
                <a:latin typeface="Lato"/>
                <a:ea typeface="Lato"/>
                <a:cs typeface="Lato"/>
                <a:sym typeface="Lato"/>
              </a:rPr>
              <a:t>Shock</a:t>
            </a:r>
          </a:p>
          <a:p>
            <a:pPr marL="457200" lvl="0" indent="-349250">
              <a:lnSpc>
                <a:spcPct val="115000"/>
              </a:lnSpc>
              <a:spcBef>
                <a:spcPts val="0"/>
              </a:spcBef>
              <a:buFont typeface="Lato"/>
            </a:pPr>
            <a:r>
              <a:rPr lang="en-US" sz="1200" dirty="0">
                <a:latin typeface="Lato"/>
                <a:ea typeface="Lato"/>
                <a:cs typeface="Lato"/>
                <a:sym typeface="Lato"/>
              </a:rPr>
              <a:t>Severe Bleeding (</a:t>
            </a:r>
            <a:r>
              <a:rPr lang="en-US" sz="1200" dirty="0" err="1">
                <a:latin typeface="Lato"/>
                <a:ea typeface="Lato"/>
                <a:cs typeface="Lato"/>
                <a:sym typeface="Lato"/>
              </a:rPr>
              <a:t>Haemorrhage</a:t>
            </a:r>
            <a:r>
              <a:rPr lang="en-US" sz="1200" dirty="0">
                <a:latin typeface="Lato"/>
                <a:ea typeface="Lato"/>
                <a:cs typeface="Lato"/>
                <a:sym typeface="Lato"/>
              </a:rPr>
              <a:t>)</a:t>
            </a:r>
          </a:p>
          <a:p>
            <a:pPr marL="457200" lvl="0" indent="-349250">
              <a:lnSpc>
                <a:spcPct val="115000"/>
              </a:lnSpc>
              <a:spcBef>
                <a:spcPts val="0"/>
              </a:spcBef>
              <a:buFont typeface="Lato"/>
            </a:pPr>
            <a:r>
              <a:rPr lang="en-US" sz="1200" dirty="0">
                <a:latin typeface="Lato"/>
                <a:ea typeface="Lato"/>
                <a:cs typeface="Lato"/>
                <a:sym typeface="Lato"/>
              </a:rPr>
              <a:t>Pericardial Tamponade</a:t>
            </a:r>
          </a:p>
          <a:p>
            <a:pPr marL="107950" lvl="0" indent="0">
              <a:lnSpc>
                <a:spcPct val="115000"/>
              </a:lnSpc>
              <a:spcBef>
                <a:spcPts val="0"/>
              </a:spcBef>
              <a:buNone/>
            </a:pPr>
            <a:r>
              <a:rPr lang="en-US" sz="1200" b="1" dirty="0">
                <a:latin typeface="Lato"/>
                <a:ea typeface="Lato"/>
                <a:cs typeface="Lato"/>
                <a:sym typeface="Lato"/>
              </a:rPr>
              <a:t>D</a:t>
            </a:r>
          </a:p>
          <a:p>
            <a:pPr marL="457200" lvl="0" indent="-349250">
              <a:lnSpc>
                <a:spcPct val="115000"/>
              </a:lnSpc>
              <a:spcBef>
                <a:spcPts val="0"/>
              </a:spcBef>
              <a:buFont typeface="Lato"/>
            </a:pPr>
            <a:r>
              <a:rPr lang="en-US" sz="1200" dirty="0" err="1">
                <a:latin typeface="Lato"/>
                <a:ea typeface="Lato"/>
                <a:cs typeface="Lato"/>
                <a:sym typeface="Lato"/>
              </a:rPr>
              <a:t>Hypoglycaemia</a:t>
            </a:r>
            <a:endParaRPr lang="en-US" sz="1200" dirty="0">
              <a:latin typeface="Lato"/>
              <a:ea typeface="Lato"/>
              <a:cs typeface="Lato"/>
              <a:sym typeface="Lato"/>
            </a:endParaRPr>
          </a:p>
          <a:p>
            <a:pPr marL="457200" lvl="0" indent="-349250">
              <a:lnSpc>
                <a:spcPct val="115000"/>
              </a:lnSpc>
              <a:spcBef>
                <a:spcPts val="0"/>
              </a:spcBef>
              <a:buFont typeface="Lato"/>
            </a:pPr>
            <a:r>
              <a:rPr lang="en-US" sz="1200" dirty="0">
                <a:latin typeface="Lato"/>
                <a:ea typeface="Lato"/>
                <a:cs typeface="Lato"/>
                <a:sym typeface="Lato"/>
              </a:rPr>
              <a:t>Increased Pressure on the Brain</a:t>
            </a:r>
          </a:p>
          <a:p>
            <a:pPr marL="457200" lvl="0" indent="-349250">
              <a:lnSpc>
                <a:spcPct val="115000"/>
              </a:lnSpc>
              <a:spcBef>
                <a:spcPts val="0"/>
              </a:spcBef>
              <a:buFont typeface="Lato"/>
            </a:pPr>
            <a:r>
              <a:rPr lang="en-US" sz="1200" dirty="0">
                <a:latin typeface="Lato"/>
                <a:ea typeface="Lato"/>
                <a:cs typeface="Lato"/>
                <a:sym typeface="Lato"/>
              </a:rPr>
              <a:t>Seizure/convulsion </a:t>
            </a:r>
          </a:p>
          <a:p>
            <a:pPr marL="107950" lvl="0" indent="0">
              <a:lnSpc>
                <a:spcPct val="115000"/>
              </a:lnSpc>
              <a:spcBef>
                <a:spcPts val="0"/>
              </a:spcBef>
              <a:buNone/>
            </a:pPr>
            <a:r>
              <a:rPr lang="en-US" sz="1200" b="1" dirty="0">
                <a:latin typeface="Lato"/>
                <a:ea typeface="Lato"/>
                <a:cs typeface="Lato"/>
                <a:sym typeface="Lato"/>
              </a:rPr>
              <a:t>E</a:t>
            </a:r>
          </a:p>
          <a:p>
            <a:pPr marL="457200" lvl="0" indent="-349250">
              <a:lnSpc>
                <a:spcPct val="115000"/>
              </a:lnSpc>
              <a:spcBef>
                <a:spcPts val="0"/>
              </a:spcBef>
              <a:buFont typeface="Lato"/>
            </a:pPr>
            <a:r>
              <a:rPr lang="en-US" sz="1200" dirty="0">
                <a:latin typeface="Lato"/>
                <a:ea typeface="Lato"/>
                <a:cs typeface="Lato"/>
                <a:sym typeface="Lato"/>
              </a:rPr>
              <a:t>Snake bite </a:t>
            </a:r>
          </a:p>
          <a:p>
            <a:pPr marL="457200" lvl="0" indent="-349250">
              <a:lnSpc>
                <a:spcPct val="115000"/>
              </a:lnSpc>
              <a:spcBef>
                <a:spcPts val="0"/>
              </a:spcBef>
              <a:buFont typeface="Lato"/>
            </a:pPr>
            <a:endParaRPr lang="en-US" sz="1200" dirty="0">
              <a:latin typeface="Lato"/>
              <a:ea typeface="Lato"/>
              <a:cs typeface="Lato"/>
              <a:sym typeface="Lato"/>
            </a:endParaRPr>
          </a:p>
          <a:p>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32</a:t>
            </a:fld>
            <a:endParaRPr lang="en-US"/>
          </a:p>
        </p:txBody>
      </p:sp>
    </p:spTree>
    <p:extLst>
      <p:ext uri="{BB962C8B-B14F-4D97-AF65-F5344CB8AC3E}">
        <p14:creationId xmlns:p14="http://schemas.microsoft.com/office/powerpoint/2010/main" val="6639718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10312">
              <a:lnSpc>
                <a:spcPct val="100000"/>
              </a:lnSpc>
              <a:spcBef>
                <a:spcPts val="400"/>
              </a:spcBef>
            </a:pPr>
            <a:r>
              <a:rPr lang="en-US" sz="2400" dirty="0">
                <a:latin typeface="Lato"/>
                <a:cs typeface="Lato"/>
              </a:rPr>
              <a:t>Signs</a:t>
            </a:r>
            <a:r>
              <a:rPr lang="en-US" sz="2400" baseline="0" dirty="0">
                <a:latin typeface="Lato"/>
                <a:cs typeface="Lato"/>
              </a:rPr>
              <a:t> and </a:t>
            </a:r>
            <a:r>
              <a:rPr lang="en-US" sz="2400" baseline="0" dirty="0" err="1">
                <a:latin typeface="Lato"/>
                <a:cs typeface="Lato"/>
              </a:rPr>
              <a:t>sypmtoms</a:t>
            </a:r>
            <a:endParaRPr lang="en-US" sz="2400" baseline="0" dirty="0">
              <a:latin typeface="Lato"/>
              <a:cs typeface="Lato"/>
            </a:endParaRPr>
          </a:p>
          <a:p>
            <a:pPr indent="-210312">
              <a:lnSpc>
                <a:spcPct val="100000"/>
              </a:lnSpc>
              <a:spcBef>
                <a:spcPts val="400"/>
              </a:spcBef>
            </a:pPr>
            <a:r>
              <a:rPr lang="en-US" sz="2400" dirty="0">
                <a:latin typeface="Lato"/>
                <a:cs typeface="Lato"/>
              </a:rPr>
              <a:t>Visible </a:t>
            </a:r>
            <a:r>
              <a:rPr lang="en-US" sz="2400" i="1" dirty="0">
                <a:latin typeface="Lato"/>
                <a:cs typeface="Lato"/>
              </a:rPr>
              <a:t>secretions</a:t>
            </a:r>
            <a:r>
              <a:rPr lang="en-US" sz="2400" dirty="0">
                <a:latin typeface="Lato"/>
                <a:cs typeface="Lato"/>
              </a:rPr>
              <a:t>, vomit or foreign bodies in the airway </a:t>
            </a:r>
          </a:p>
          <a:p>
            <a:pPr indent="-210312">
              <a:lnSpc>
                <a:spcPct val="100000"/>
              </a:lnSpc>
              <a:spcBef>
                <a:spcPts val="400"/>
              </a:spcBef>
            </a:pPr>
            <a:r>
              <a:rPr lang="en-US" sz="2400" dirty="0">
                <a:latin typeface="Lato"/>
                <a:cs typeface="Lato"/>
              </a:rPr>
              <a:t>Abnormal sounds from the airway (such as </a:t>
            </a:r>
            <a:r>
              <a:rPr lang="en-US" sz="2400" i="1" dirty="0">
                <a:latin typeface="Lato"/>
                <a:cs typeface="Lato"/>
              </a:rPr>
              <a:t>stridor</a:t>
            </a:r>
            <a:r>
              <a:rPr lang="en-US" sz="2400" dirty="0">
                <a:latin typeface="Lato"/>
                <a:cs typeface="Lato"/>
              </a:rPr>
              <a:t>, </a:t>
            </a:r>
            <a:r>
              <a:rPr lang="en-US" sz="2400" i="1" dirty="0">
                <a:latin typeface="Lato"/>
                <a:cs typeface="Lato"/>
              </a:rPr>
              <a:t>snoring</a:t>
            </a:r>
            <a:r>
              <a:rPr lang="en-US" sz="2400" dirty="0">
                <a:latin typeface="Lato"/>
                <a:cs typeface="Lato"/>
              </a:rPr>
              <a:t>, </a:t>
            </a:r>
            <a:r>
              <a:rPr lang="en-US" sz="2400" i="1" dirty="0">
                <a:latin typeface="Lato"/>
                <a:cs typeface="Lato"/>
              </a:rPr>
              <a:t>gurgling</a:t>
            </a:r>
            <a:r>
              <a:rPr lang="en-US" sz="2400" dirty="0">
                <a:latin typeface="Lato"/>
                <a:cs typeface="Lato"/>
              </a:rPr>
              <a:t>) </a:t>
            </a:r>
          </a:p>
          <a:p>
            <a:pPr indent="-210312">
              <a:lnSpc>
                <a:spcPct val="100000"/>
              </a:lnSpc>
              <a:spcBef>
                <a:spcPts val="400"/>
              </a:spcBef>
            </a:pPr>
            <a:r>
              <a:rPr lang="en-US" sz="2400" i="1" dirty="0">
                <a:latin typeface="Lato"/>
                <a:cs typeface="Lato"/>
              </a:rPr>
              <a:t>Mental status changes </a:t>
            </a:r>
            <a:r>
              <a:rPr lang="en-US" sz="2400" dirty="0">
                <a:latin typeface="Lato"/>
                <a:cs typeface="Lato"/>
              </a:rPr>
              <a:t>leading to airway obstruction from the tongue </a:t>
            </a:r>
          </a:p>
          <a:p>
            <a:pPr indent="-210312">
              <a:lnSpc>
                <a:spcPct val="100000"/>
              </a:lnSpc>
              <a:spcBef>
                <a:spcPts val="400"/>
              </a:spcBef>
            </a:pPr>
            <a:r>
              <a:rPr lang="en-US" sz="2400" dirty="0">
                <a:latin typeface="Lato"/>
                <a:cs typeface="Lato"/>
              </a:rPr>
              <a:t>Poor chest rise </a:t>
            </a:r>
          </a:p>
          <a:p>
            <a:pPr indent="-210312">
              <a:lnSpc>
                <a:spcPct val="100000"/>
              </a:lnSpc>
              <a:spcBef>
                <a:spcPts val="400"/>
              </a:spcBef>
            </a:pPr>
            <a:endParaRPr lang="en-US" sz="2400" dirty="0">
              <a:latin typeface="Lato"/>
              <a:cs typeface="Lato"/>
            </a:endParaRPr>
          </a:p>
          <a:p>
            <a:pPr indent="-210312">
              <a:lnSpc>
                <a:spcPct val="100000"/>
              </a:lnSpc>
              <a:spcBef>
                <a:spcPts val="400"/>
              </a:spcBef>
            </a:pPr>
            <a:r>
              <a:rPr lang="en-US" sz="2400" dirty="0">
                <a:latin typeface="Lato"/>
                <a:cs typeface="Lato"/>
              </a:rPr>
              <a:t>Management</a:t>
            </a:r>
          </a:p>
          <a:p>
            <a:pPr indent="-210312">
              <a:spcBef>
                <a:spcPts val="400"/>
              </a:spcBef>
            </a:pPr>
            <a:r>
              <a:rPr lang="en-US" sz="2000" dirty="0"/>
              <a:t>The airway can become obstructed by secretions, vomit or foreign bodies. </a:t>
            </a:r>
          </a:p>
          <a:p>
            <a:pPr indent="-210312">
              <a:spcBef>
                <a:spcPts val="400"/>
              </a:spcBef>
            </a:pPr>
            <a:r>
              <a:rPr lang="en-US" sz="2000" dirty="0"/>
              <a:t>• Remove the foreign body if possible and suction fluid. </a:t>
            </a:r>
            <a:r>
              <a:rPr lang="en-US" sz="2000" b="1" dirty="0"/>
              <a:t>Be careful not to push a foreign body further into the airway</a:t>
            </a:r>
            <a:r>
              <a:rPr lang="en-US" sz="2000" dirty="0"/>
              <a:t>. </a:t>
            </a:r>
          </a:p>
          <a:p>
            <a:pPr indent="-210312">
              <a:spcBef>
                <a:spcPts val="400"/>
              </a:spcBef>
            </a:pPr>
            <a:r>
              <a:rPr lang="en-US" sz="2000" dirty="0"/>
              <a:t>Do not try to remove a foreign body unless clearly visible. </a:t>
            </a:r>
          </a:p>
          <a:p>
            <a:pPr indent="-210312">
              <a:spcBef>
                <a:spcPts val="400"/>
              </a:spcBef>
            </a:pPr>
            <a:r>
              <a:rPr lang="en-US" sz="2000" dirty="0"/>
              <a:t>• Use age-appropriate chest thrusts/abdominal thrusts/back blows if the airway is completely obstructed. </a:t>
            </a:r>
          </a:p>
          <a:p>
            <a:pPr indent="-210312">
              <a:spcBef>
                <a:spcPts val="400"/>
              </a:spcBef>
            </a:pPr>
            <a:r>
              <a:rPr lang="en-US" sz="2000" dirty="0"/>
              <a:t>• The tongue may obstruct the airway in patients with a decreased level of consciousness. – Open the airway using a head-tilt and chin lift </a:t>
            </a:r>
            <a:r>
              <a:rPr lang="en-US" sz="2000" dirty="0" err="1"/>
              <a:t>manoeuvre</a:t>
            </a:r>
            <a:r>
              <a:rPr lang="en-US" sz="2000" dirty="0"/>
              <a:t>, or use jaw thrust (if there is concern for trauma); and place an oral or nasopharyngeal airway as needed. </a:t>
            </a:r>
          </a:p>
          <a:p>
            <a:pPr indent="-210312">
              <a:spcBef>
                <a:spcPts val="400"/>
              </a:spcBef>
            </a:pPr>
            <a:r>
              <a:rPr lang="en-US" sz="2000" dirty="0"/>
              <a:t>– These patients may also not be able to protect their airway and need to be watched for vomiting and aspiration.</a:t>
            </a:r>
          </a:p>
          <a:p>
            <a:pPr indent="-210312">
              <a:spcBef>
                <a:spcPts val="400"/>
              </a:spcBef>
            </a:pPr>
            <a:endParaRPr lang="en-US" sz="2000" dirty="0"/>
          </a:p>
          <a:p>
            <a:pPr indent="-210312">
              <a:spcBef>
                <a:spcPts val="400"/>
              </a:spcBef>
            </a:pPr>
            <a:r>
              <a:rPr lang="en-US" sz="2000" dirty="0"/>
              <a:t> • Plan for rapid handover/transfer to advanced provider capable of advanced airway management if the obstruction cannot be removed</a:t>
            </a:r>
            <a:endParaRPr lang="en-US" sz="2400" dirty="0">
              <a:latin typeface="Lato"/>
              <a:cs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33</a:t>
            </a:fld>
            <a:endParaRPr lang="en-US"/>
          </a:p>
        </p:txBody>
      </p:sp>
    </p:spTree>
    <p:extLst>
      <p:ext uri="{BB962C8B-B14F-4D97-AF65-F5344CB8AC3E}">
        <p14:creationId xmlns:p14="http://schemas.microsoft.com/office/powerpoint/2010/main" val="1731597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DO NOT READ ALL OF THE SKILLS OUT LOUD</a:t>
            </a:r>
          </a:p>
          <a:p>
            <a:pPr lvl="0">
              <a:spcBef>
                <a:spcPts val="0"/>
              </a:spcBef>
              <a:buNone/>
            </a:pPr>
            <a:endParaRPr lang="en-US" dirty="0"/>
          </a:p>
          <a:p>
            <a:pPr lvl="0">
              <a:spcBef>
                <a:spcPts val="0"/>
              </a:spcBef>
              <a:buNone/>
            </a:pPr>
            <a:endParaRPr lang="en-US" dirty="0"/>
          </a:p>
        </p:txBody>
      </p:sp>
    </p:spTree>
    <p:extLst>
      <p:ext uri="{BB962C8B-B14F-4D97-AF65-F5344CB8AC3E}">
        <p14:creationId xmlns:p14="http://schemas.microsoft.com/office/powerpoint/2010/main" val="7383023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10312">
              <a:spcBef>
                <a:spcPts val="400"/>
              </a:spcBef>
            </a:pPr>
            <a:r>
              <a:rPr lang="en-US" sz="2400" dirty="0">
                <a:latin typeface="Lato"/>
                <a:cs typeface="Lato"/>
              </a:rPr>
              <a:t>Signs/ Symptoms </a:t>
            </a:r>
          </a:p>
          <a:p>
            <a:pPr indent="-210312">
              <a:spcBef>
                <a:spcPts val="400"/>
              </a:spcBef>
            </a:pPr>
            <a:r>
              <a:rPr lang="en-US" sz="2400" dirty="0"/>
              <a:t>• Burns to head and neck </a:t>
            </a:r>
          </a:p>
          <a:p>
            <a:pPr indent="-210312">
              <a:spcBef>
                <a:spcPts val="400"/>
              </a:spcBef>
            </a:pPr>
            <a:r>
              <a:rPr lang="en-US" sz="2400" dirty="0"/>
              <a:t>• Burned nasal hairs or soot around the nose or mouth </a:t>
            </a:r>
          </a:p>
          <a:p>
            <a:pPr indent="-210312">
              <a:spcBef>
                <a:spcPts val="400"/>
              </a:spcBef>
            </a:pPr>
            <a:r>
              <a:rPr lang="en-US" sz="2400" dirty="0"/>
              <a:t>• Abnormal sounds from the airway (such as stridor) </a:t>
            </a:r>
          </a:p>
          <a:p>
            <a:pPr indent="-210312">
              <a:spcBef>
                <a:spcPts val="400"/>
              </a:spcBef>
            </a:pPr>
            <a:r>
              <a:rPr lang="en-US" sz="2400" dirty="0"/>
              <a:t>• Change in voice </a:t>
            </a:r>
          </a:p>
          <a:p>
            <a:pPr indent="-210312">
              <a:spcBef>
                <a:spcPts val="400"/>
              </a:spcBef>
            </a:pPr>
            <a:r>
              <a:rPr lang="en-US" sz="2400" dirty="0"/>
              <a:t>• Poor chest rise</a:t>
            </a:r>
            <a:endParaRPr lang="en-US" sz="2400" dirty="0">
              <a:latin typeface="Lato"/>
              <a:cs typeface="Lato"/>
            </a:endParaRPr>
          </a:p>
          <a:p>
            <a:pPr indent="-210312">
              <a:lnSpc>
                <a:spcPct val="100000"/>
              </a:lnSpc>
              <a:spcBef>
                <a:spcPts val="400"/>
              </a:spcBef>
            </a:pPr>
            <a:endParaRPr lang="en-US" sz="2400" dirty="0">
              <a:latin typeface="Lato"/>
              <a:cs typeface="Lato"/>
            </a:endParaRPr>
          </a:p>
          <a:p>
            <a:pPr indent="-210312">
              <a:lnSpc>
                <a:spcPct val="100000"/>
              </a:lnSpc>
              <a:spcBef>
                <a:spcPts val="400"/>
              </a:spcBef>
            </a:pPr>
            <a:r>
              <a:rPr lang="en-US" sz="2400" dirty="0">
                <a:latin typeface="Lato"/>
                <a:cs typeface="Lato"/>
              </a:rPr>
              <a:t>Management</a:t>
            </a:r>
            <a:r>
              <a:rPr lang="en-US" sz="2400" baseline="0" dirty="0">
                <a:latin typeface="Lato"/>
                <a:cs typeface="Lato"/>
              </a:rPr>
              <a:t>: </a:t>
            </a:r>
            <a:endParaRPr lang="en-US" sz="2400" dirty="0">
              <a:latin typeface="Lato"/>
              <a:cs typeface="Lato"/>
            </a:endParaRPr>
          </a:p>
          <a:p>
            <a:pPr indent="-210312">
              <a:lnSpc>
                <a:spcPct val="100000"/>
              </a:lnSpc>
              <a:spcBef>
                <a:spcPts val="400"/>
              </a:spcBef>
            </a:pPr>
            <a:r>
              <a:rPr lang="en-US" sz="2400" dirty="0"/>
              <a:t>• Give oxygen to ALL patients with suspected airway burn even if they do not show signs of hypoxia. </a:t>
            </a:r>
          </a:p>
          <a:p>
            <a:pPr indent="-210312">
              <a:lnSpc>
                <a:spcPct val="100000"/>
              </a:lnSpc>
              <a:spcBef>
                <a:spcPts val="400"/>
              </a:spcBef>
            </a:pPr>
            <a:r>
              <a:rPr lang="en-US" sz="2400" dirty="0"/>
              <a:t>• Open the airway using appropriate </a:t>
            </a:r>
            <a:r>
              <a:rPr lang="en-US" sz="2400" dirty="0" err="1"/>
              <a:t>manoeuvre</a:t>
            </a:r>
            <a:r>
              <a:rPr lang="en-US" sz="2400" dirty="0"/>
              <a:t> </a:t>
            </a:r>
            <a:r>
              <a:rPr lang="en-US" sz="2400" baseline="0" dirty="0"/>
              <a:t>and </a:t>
            </a:r>
            <a:r>
              <a:rPr lang="en-US" sz="2400" dirty="0"/>
              <a:t>place an oral or nasopharyngeal airway as needed.</a:t>
            </a:r>
          </a:p>
          <a:p>
            <a:pPr indent="-210312">
              <a:lnSpc>
                <a:spcPct val="100000"/>
              </a:lnSpc>
              <a:spcBef>
                <a:spcPts val="400"/>
              </a:spcBef>
            </a:pPr>
            <a:r>
              <a:rPr lang="en-US" sz="2400" dirty="0"/>
              <a:t>• Maintain cervical spine immobilization if there is evidence of trauma. </a:t>
            </a:r>
          </a:p>
          <a:p>
            <a:pPr indent="-210312">
              <a:lnSpc>
                <a:spcPct val="100000"/>
              </a:lnSpc>
              <a:spcBef>
                <a:spcPts val="400"/>
              </a:spcBef>
            </a:pPr>
            <a:r>
              <a:rPr lang="en-US" sz="2400" dirty="0"/>
              <a:t>• The airway can swell and close of very quickly in burn patients. </a:t>
            </a:r>
          </a:p>
          <a:p>
            <a:pPr indent="-210312">
              <a:lnSpc>
                <a:spcPct val="100000"/>
              </a:lnSpc>
              <a:spcBef>
                <a:spcPts val="400"/>
              </a:spcBef>
            </a:pPr>
            <a:r>
              <a:rPr lang="en-US" sz="2400" dirty="0"/>
              <a:t>Plan for rapid handover/transfer to a provider capable of advanced airway management.</a:t>
            </a:r>
            <a:endParaRPr lang="en-US" sz="2400" dirty="0">
              <a:latin typeface="Lato"/>
              <a:cs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34</a:t>
            </a:fld>
            <a:endParaRPr lang="en-US"/>
          </a:p>
        </p:txBody>
      </p:sp>
    </p:spTree>
    <p:extLst>
      <p:ext uri="{BB962C8B-B14F-4D97-AF65-F5344CB8AC3E}">
        <p14:creationId xmlns:p14="http://schemas.microsoft.com/office/powerpoint/2010/main" val="8713604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10312">
              <a:lnSpc>
                <a:spcPct val="100000"/>
              </a:lnSpc>
              <a:spcBef>
                <a:spcPts val="400"/>
              </a:spcBef>
            </a:pPr>
            <a:r>
              <a:rPr lang="en-US" sz="2400" dirty="0">
                <a:latin typeface="Lato"/>
                <a:cs typeface="Lato"/>
              </a:rPr>
              <a:t>Signs</a:t>
            </a:r>
            <a:r>
              <a:rPr lang="en-US" sz="2400" baseline="0" dirty="0">
                <a:latin typeface="Lato"/>
                <a:cs typeface="Lato"/>
              </a:rPr>
              <a:t> and </a:t>
            </a:r>
            <a:r>
              <a:rPr lang="en-US" sz="2400" baseline="0" dirty="0" err="1">
                <a:latin typeface="Lato"/>
                <a:cs typeface="Lato"/>
              </a:rPr>
              <a:t>sypmtoms</a:t>
            </a:r>
            <a:endParaRPr lang="en-US" sz="2400" baseline="0" dirty="0">
              <a:latin typeface="Lato"/>
              <a:cs typeface="Lato"/>
            </a:endParaRPr>
          </a:p>
          <a:p>
            <a:pPr lvl="0" indent="-212725">
              <a:lnSpc>
                <a:spcPct val="100000"/>
              </a:lnSpc>
              <a:spcBef>
                <a:spcPts val="400"/>
              </a:spcBef>
            </a:pPr>
            <a:r>
              <a:rPr lang="en-US" sz="2400" dirty="0"/>
              <a:t>• Mouth, lip, and tongue swelling </a:t>
            </a:r>
          </a:p>
          <a:p>
            <a:pPr lvl="0" indent="-212725">
              <a:lnSpc>
                <a:spcPct val="100000"/>
              </a:lnSpc>
              <a:spcBef>
                <a:spcPts val="400"/>
              </a:spcBef>
            </a:pPr>
            <a:r>
              <a:rPr lang="en-US" sz="2400" dirty="0"/>
              <a:t>• Difficulty breathing with stridor and/or wheezing </a:t>
            </a:r>
          </a:p>
          <a:p>
            <a:pPr lvl="0" indent="-212725">
              <a:lnSpc>
                <a:spcPct val="100000"/>
              </a:lnSpc>
              <a:spcBef>
                <a:spcPts val="400"/>
              </a:spcBef>
            </a:pPr>
            <a:r>
              <a:rPr lang="en-US" sz="2400" dirty="0"/>
              <a:t>• Rash or hives (patches of pale or red, itchy, warm, swollen skin) </a:t>
            </a:r>
          </a:p>
          <a:p>
            <a:pPr lvl="0" indent="-212725">
              <a:lnSpc>
                <a:spcPct val="100000"/>
              </a:lnSpc>
              <a:spcBef>
                <a:spcPts val="400"/>
              </a:spcBef>
            </a:pPr>
            <a:r>
              <a:rPr lang="en-US" sz="2400" dirty="0"/>
              <a:t>• Tachycardia and hypotension </a:t>
            </a:r>
          </a:p>
          <a:p>
            <a:pPr lvl="0" indent="-212725">
              <a:lnSpc>
                <a:spcPct val="100000"/>
              </a:lnSpc>
              <a:spcBef>
                <a:spcPts val="400"/>
              </a:spcBef>
            </a:pPr>
            <a:r>
              <a:rPr lang="en-US" sz="2400" dirty="0"/>
              <a:t>• Abnormal sounds from the airway (such as stridor, snoring, gurgling) </a:t>
            </a:r>
          </a:p>
          <a:p>
            <a:pPr lvl="0" indent="-212725">
              <a:lnSpc>
                <a:spcPct val="100000"/>
              </a:lnSpc>
              <a:spcBef>
                <a:spcPts val="400"/>
              </a:spcBef>
            </a:pPr>
            <a:r>
              <a:rPr lang="en-US" sz="2400" dirty="0"/>
              <a:t>• Poor chest rise</a:t>
            </a:r>
            <a:endParaRPr lang="en-US" sz="2400" dirty="0">
              <a:latin typeface="Lato"/>
              <a:cs typeface="Lato"/>
            </a:endParaRPr>
          </a:p>
          <a:p>
            <a:pPr indent="-210312">
              <a:lnSpc>
                <a:spcPct val="100000"/>
              </a:lnSpc>
              <a:spcBef>
                <a:spcPts val="400"/>
              </a:spcBef>
            </a:pPr>
            <a:endParaRPr lang="en-US" sz="2400" dirty="0">
              <a:latin typeface="Lato"/>
              <a:cs typeface="Lato"/>
            </a:endParaRPr>
          </a:p>
          <a:p>
            <a:pPr indent="-210312">
              <a:lnSpc>
                <a:spcPct val="100000"/>
              </a:lnSpc>
              <a:spcBef>
                <a:spcPts val="400"/>
              </a:spcBef>
            </a:pPr>
            <a:r>
              <a:rPr lang="en-US" sz="2400" dirty="0">
                <a:latin typeface="Lato"/>
                <a:cs typeface="Lato"/>
              </a:rPr>
              <a:t>Management</a:t>
            </a:r>
          </a:p>
          <a:p>
            <a:pPr marL="457200" lvl="0" indent="-349250" rtl="0">
              <a:lnSpc>
                <a:spcPct val="115000"/>
              </a:lnSpc>
              <a:spcBef>
                <a:spcPts val="400"/>
              </a:spcBef>
              <a:buSzPct val="100000"/>
              <a:buFont typeface="Lato"/>
            </a:pPr>
            <a:r>
              <a:rPr lang="en-US" sz="2000" dirty="0"/>
              <a:t>Severe allergic reactions can cause swelling of the airway that can lead to obstruction. </a:t>
            </a:r>
          </a:p>
          <a:p>
            <a:pPr marL="457200" lvl="0" indent="-349250" rtl="0">
              <a:lnSpc>
                <a:spcPct val="115000"/>
              </a:lnSpc>
              <a:spcBef>
                <a:spcPts val="400"/>
              </a:spcBef>
              <a:buSzPct val="100000"/>
              <a:buFont typeface="Lato"/>
            </a:pPr>
            <a:r>
              <a:rPr lang="en-US" sz="2000" dirty="0"/>
              <a:t>• Give intramuscular adrenaline for airway obstruction, severe wheezing or shock.</a:t>
            </a:r>
          </a:p>
          <a:p>
            <a:pPr marL="457200" lvl="0" indent="-349250" rtl="0">
              <a:lnSpc>
                <a:spcPct val="115000"/>
              </a:lnSpc>
              <a:spcBef>
                <a:spcPts val="400"/>
              </a:spcBef>
              <a:buSzPct val="100000"/>
              <a:buFont typeface="Lato"/>
            </a:pPr>
            <a:r>
              <a:rPr lang="en-US" sz="2000" dirty="0"/>
              <a:t>– Adrenaline can wear of in minutes so be prepared to give additional doses. </a:t>
            </a:r>
          </a:p>
          <a:p>
            <a:pPr marL="457200" lvl="0" indent="-349250" rtl="0">
              <a:lnSpc>
                <a:spcPct val="115000"/>
              </a:lnSpc>
              <a:spcBef>
                <a:spcPts val="400"/>
              </a:spcBef>
              <a:buSzPct val="100000"/>
              <a:buFont typeface="Lato"/>
            </a:pPr>
            <a:r>
              <a:rPr lang="en-US" sz="2000" dirty="0"/>
              <a:t>• Place an IV and give IV fluids.] </a:t>
            </a:r>
          </a:p>
          <a:p>
            <a:pPr marL="457200" lvl="0" indent="-349250" rtl="0">
              <a:lnSpc>
                <a:spcPct val="115000"/>
              </a:lnSpc>
              <a:spcBef>
                <a:spcPts val="400"/>
              </a:spcBef>
              <a:buSzPct val="100000"/>
              <a:buFont typeface="Lato"/>
            </a:pPr>
            <a:r>
              <a:rPr lang="en-US" sz="2000" dirty="0"/>
              <a:t>• Reposition airway as needed (sit patient upright if no trauma) and give oxygen. </a:t>
            </a:r>
          </a:p>
          <a:p>
            <a:pPr marL="457200" lvl="0" indent="-349250" rtl="0">
              <a:lnSpc>
                <a:spcPct val="115000"/>
              </a:lnSpc>
              <a:spcBef>
                <a:spcPts val="400"/>
              </a:spcBef>
              <a:buSzPct val="100000"/>
              <a:buFont typeface="Lato"/>
            </a:pPr>
            <a:r>
              <a:rPr lang="en-US" sz="2000" dirty="0"/>
              <a:t>• If severe or not improving, prepare for rapid handover/transfer for advanced airway management.</a:t>
            </a:r>
            <a:endParaRPr lang="en-US" sz="1900" dirty="0">
              <a:latin typeface="Lato"/>
              <a:ea typeface="Lato"/>
              <a:cs typeface="Lato"/>
              <a:sym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35</a:t>
            </a:fld>
            <a:endParaRPr lang="en-US"/>
          </a:p>
        </p:txBody>
      </p:sp>
    </p:spTree>
    <p:extLst>
      <p:ext uri="{BB962C8B-B14F-4D97-AF65-F5344CB8AC3E}">
        <p14:creationId xmlns:p14="http://schemas.microsoft.com/office/powerpoint/2010/main" val="13322895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10312">
              <a:lnSpc>
                <a:spcPct val="100000"/>
              </a:lnSpc>
              <a:spcBef>
                <a:spcPts val="400"/>
              </a:spcBef>
            </a:pPr>
            <a:r>
              <a:rPr lang="en-US" sz="2400" dirty="0">
                <a:latin typeface="Lato"/>
                <a:cs typeface="Lato"/>
              </a:rPr>
              <a:t>Signs</a:t>
            </a:r>
            <a:r>
              <a:rPr lang="en-US" sz="2400" baseline="0" dirty="0">
                <a:latin typeface="Lato"/>
                <a:cs typeface="Lato"/>
              </a:rPr>
              <a:t> and </a:t>
            </a:r>
            <a:r>
              <a:rPr lang="en-US" sz="2400" baseline="0" dirty="0" err="1">
                <a:latin typeface="Lato"/>
                <a:cs typeface="Lato"/>
              </a:rPr>
              <a:t>sypmtoms</a:t>
            </a:r>
            <a:endParaRPr lang="en-US" sz="2400" baseline="0" dirty="0">
              <a:latin typeface="Lato"/>
              <a:cs typeface="Lato"/>
            </a:endParaRPr>
          </a:p>
          <a:p>
            <a:pPr indent="-228600">
              <a:lnSpc>
                <a:spcPct val="100000"/>
              </a:lnSpc>
              <a:spcBef>
                <a:spcPts val="400"/>
              </a:spcBef>
            </a:pPr>
            <a:r>
              <a:rPr lang="en-US" sz="2400" dirty="0">
                <a:latin typeface="Lato"/>
                <a:cs typeface="Lato"/>
              </a:rPr>
              <a:t>Neck </a:t>
            </a:r>
            <a:r>
              <a:rPr lang="en-US" sz="2400" dirty="0" err="1">
                <a:latin typeface="Lato"/>
                <a:cs typeface="Lato"/>
              </a:rPr>
              <a:t>haematoma</a:t>
            </a:r>
            <a:r>
              <a:rPr lang="en-US" sz="2400" dirty="0">
                <a:latin typeface="Lato"/>
                <a:cs typeface="Lato"/>
              </a:rPr>
              <a:t> or injuries to head and neck </a:t>
            </a:r>
          </a:p>
          <a:p>
            <a:pPr indent="-228600">
              <a:lnSpc>
                <a:spcPct val="100000"/>
              </a:lnSpc>
              <a:spcBef>
                <a:spcPts val="400"/>
              </a:spcBef>
            </a:pPr>
            <a:r>
              <a:rPr lang="en-US" sz="2400" dirty="0">
                <a:latin typeface="Lato"/>
                <a:cs typeface="Lato"/>
              </a:rPr>
              <a:t>Abnormal sounds from the airway (such as </a:t>
            </a:r>
            <a:r>
              <a:rPr lang="en-US" sz="2400" i="1" dirty="0">
                <a:latin typeface="Lato"/>
                <a:cs typeface="Lato"/>
              </a:rPr>
              <a:t>stridor, snoring, gurgling</a:t>
            </a:r>
            <a:r>
              <a:rPr lang="en-US" sz="2400" dirty="0">
                <a:latin typeface="Lato"/>
                <a:cs typeface="Lato"/>
              </a:rPr>
              <a:t>)</a:t>
            </a:r>
          </a:p>
          <a:p>
            <a:pPr indent="-228600">
              <a:lnSpc>
                <a:spcPct val="100000"/>
              </a:lnSpc>
              <a:spcBef>
                <a:spcPts val="400"/>
              </a:spcBef>
            </a:pPr>
            <a:r>
              <a:rPr lang="en-US" sz="2400" dirty="0">
                <a:latin typeface="Lato"/>
                <a:cs typeface="Lato"/>
              </a:rPr>
              <a:t>Change in voice</a:t>
            </a:r>
          </a:p>
          <a:p>
            <a:pPr indent="-228600">
              <a:lnSpc>
                <a:spcPct val="100000"/>
              </a:lnSpc>
              <a:spcBef>
                <a:spcPts val="400"/>
              </a:spcBef>
            </a:pPr>
            <a:r>
              <a:rPr lang="en-US" sz="2400" dirty="0">
                <a:latin typeface="Lato"/>
                <a:cs typeface="Lato"/>
              </a:rPr>
              <a:t>Poor chest rise </a:t>
            </a:r>
          </a:p>
          <a:p>
            <a:pPr indent="-228600">
              <a:lnSpc>
                <a:spcPct val="100000"/>
              </a:lnSpc>
              <a:spcBef>
                <a:spcPts val="400"/>
              </a:spcBef>
            </a:pPr>
            <a:endParaRPr lang="en-US" sz="2400" b="1" dirty="0">
              <a:latin typeface="Lato"/>
              <a:cs typeface="Lato"/>
            </a:endParaRPr>
          </a:p>
          <a:p>
            <a:r>
              <a:rPr lang="en-US" sz="2400" b="1" dirty="0"/>
              <a:t>Airway obstruction may result from injuries to the head or neck. Blood, bone or damaged tissue may block the airway. </a:t>
            </a:r>
          </a:p>
          <a:p>
            <a:r>
              <a:rPr lang="en-US" sz="2400" b="1" dirty="0"/>
              <a:t>Penetrating wounds to the neck may also cause obstruction due to swelling or expanding </a:t>
            </a:r>
            <a:r>
              <a:rPr lang="en-US" sz="2400" b="1" dirty="0" err="1"/>
              <a:t>haematoma</a:t>
            </a:r>
            <a:r>
              <a:rPr lang="en-US" sz="2400" b="1" dirty="0"/>
              <a:t>. </a:t>
            </a:r>
          </a:p>
          <a:p>
            <a:endParaRPr lang="en-US" sz="2400" dirty="0">
              <a:latin typeface="Lato"/>
              <a:cs typeface="Lato"/>
            </a:endParaRPr>
          </a:p>
          <a:p>
            <a:r>
              <a:rPr lang="en-US" sz="2400" dirty="0">
                <a:latin typeface="Lato"/>
                <a:cs typeface="Lato"/>
              </a:rPr>
              <a:t>Management</a:t>
            </a:r>
          </a:p>
          <a:p>
            <a:r>
              <a:rPr lang="en-US" sz="2000" dirty="0"/>
              <a:t>• Suction to remove any blood that might block the airway. </a:t>
            </a:r>
          </a:p>
          <a:p>
            <a:r>
              <a:rPr lang="en-US" sz="2000" dirty="0"/>
              <a:t>• Open the airway using jaw thrust only (do not use head-tilt/chin-lift); and place an oral airway as needed (do not use nasopharyngeal airways if there is facial trauma). </a:t>
            </a:r>
          </a:p>
          <a:p>
            <a:r>
              <a:rPr lang="en-US" sz="2000" dirty="0"/>
              <a:t>• Maintain cervical spine immobilization if there is evidence of trauma. </a:t>
            </a:r>
          </a:p>
          <a:p>
            <a:r>
              <a:rPr lang="en-US" sz="2000" dirty="0"/>
              <a:t>• Plan for rapid handover/transfer to advanced provider capable of advanced airway management or surgical intervention.</a:t>
            </a:r>
            <a:endParaRPr lang="en-US" sz="1900" dirty="0"/>
          </a:p>
        </p:txBody>
      </p:sp>
      <p:sp>
        <p:nvSpPr>
          <p:cNvPr id="4" name="Slide Number Placeholder 3"/>
          <p:cNvSpPr>
            <a:spLocks noGrp="1"/>
          </p:cNvSpPr>
          <p:nvPr>
            <p:ph type="sldNum" sz="quarter" idx="10"/>
          </p:nvPr>
        </p:nvSpPr>
        <p:spPr/>
        <p:txBody>
          <a:bodyPr/>
          <a:lstStyle/>
          <a:p>
            <a:fld id="{FE403372-DB74-7E4B-A0C5-B7F8CBD4FAC5}" type="slidenum">
              <a:rPr lang="en-US" smtClean="0"/>
              <a:t>36</a:t>
            </a:fld>
            <a:endParaRPr lang="en-US"/>
          </a:p>
        </p:txBody>
      </p:sp>
    </p:spTree>
    <p:extLst>
      <p:ext uri="{BB962C8B-B14F-4D97-AF65-F5344CB8AC3E}">
        <p14:creationId xmlns:p14="http://schemas.microsoft.com/office/powerpoint/2010/main" val="13554166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E403372-DB74-7E4B-A0C5-B7F8CBD4FAC5}" type="slidenum">
              <a:rPr lang="en-US" smtClean="0"/>
              <a:t>37</a:t>
            </a:fld>
            <a:endParaRPr lang="en-US"/>
          </a:p>
        </p:txBody>
      </p:sp>
    </p:spTree>
    <p:extLst>
      <p:ext uri="{BB962C8B-B14F-4D97-AF65-F5344CB8AC3E}">
        <p14:creationId xmlns:p14="http://schemas.microsoft.com/office/powerpoint/2010/main" val="6685400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10312">
              <a:lnSpc>
                <a:spcPct val="100000"/>
              </a:lnSpc>
              <a:spcBef>
                <a:spcPts val="400"/>
              </a:spcBef>
            </a:pPr>
            <a:r>
              <a:rPr lang="en-US" sz="2400" dirty="0">
                <a:latin typeface="Lato"/>
                <a:cs typeface="Lato"/>
              </a:rPr>
              <a:t>Signs</a:t>
            </a:r>
            <a:r>
              <a:rPr lang="en-US" sz="2400" baseline="0" dirty="0">
                <a:latin typeface="Lato"/>
                <a:cs typeface="Lato"/>
              </a:rPr>
              <a:t> and </a:t>
            </a:r>
            <a:r>
              <a:rPr lang="en-US" sz="2400" baseline="0" dirty="0" err="1">
                <a:latin typeface="Lato"/>
                <a:cs typeface="Lato"/>
              </a:rPr>
              <a:t>sypmtoms</a:t>
            </a:r>
            <a:endParaRPr lang="en-US" sz="2400" baseline="0" dirty="0">
              <a:latin typeface="Lato"/>
              <a:cs typeface="Lato"/>
            </a:endParaRPr>
          </a:p>
          <a:p>
            <a:pPr marL="0" lvl="0" indent="0" rtl="0">
              <a:lnSpc>
                <a:spcPct val="100000"/>
              </a:lnSpc>
              <a:spcBef>
                <a:spcPts val="0"/>
              </a:spcBef>
              <a:spcAft>
                <a:spcPts val="500"/>
              </a:spcAft>
              <a:buSzPct val="73684"/>
              <a:buNone/>
            </a:pPr>
            <a:endParaRPr lang="en-US" sz="2400" dirty="0"/>
          </a:p>
          <a:p>
            <a:pPr marL="0" lvl="0" indent="0" rtl="0">
              <a:lnSpc>
                <a:spcPct val="100000"/>
              </a:lnSpc>
              <a:spcBef>
                <a:spcPts val="0"/>
              </a:spcBef>
              <a:spcAft>
                <a:spcPts val="500"/>
              </a:spcAft>
              <a:buSzPct val="73684"/>
              <a:buNone/>
            </a:pPr>
            <a:r>
              <a:rPr lang="en-US" sz="2400" dirty="0"/>
              <a:t>Hypotension WITH </a:t>
            </a:r>
            <a:r>
              <a:rPr lang="en-US" sz="2400" dirty="0" err="1"/>
              <a:t>difculty</a:t>
            </a:r>
            <a:r>
              <a:rPr lang="en-US" sz="2400" dirty="0"/>
              <a:t> in breathing AND any of the following: </a:t>
            </a:r>
          </a:p>
          <a:p>
            <a:pPr marL="0" lvl="0" indent="0" rtl="0">
              <a:lnSpc>
                <a:spcPct val="100000"/>
              </a:lnSpc>
              <a:spcBef>
                <a:spcPts val="0"/>
              </a:spcBef>
              <a:spcAft>
                <a:spcPts val="500"/>
              </a:spcAft>
              <a:buSzPct val="73684"/>
              <a:buNone/>
            </a:pPr>
            <a:r>
              <a:rPr lang="en-US" sz="2400" dirty="0"/>
              <a:t>• distended neck veins </a:t>
            </a:r>
          </a:p>
          <a:p>
            <a:pPr marL="0" lvl="0" indent="0" rtl="0">
              <a:lnSpc>
                <a:spcPct val="100000"/>
              </a:lnSpc>
              <a:spcBef>
                <a:spcPts val="0"/>
              </a:spcBef>
              <a:spcAft>
                <a:spcPts val="500"/>
              </a:spcAft>
              <a:buSzPct val="73684"/>
              <a:buNone/>
            </a:pPr>
            <a:r>
              <a:rPr lang="en-US" sz="2400" dirty="0"/>
              <a:t>• absent breath sounds on affected side </a:t>
            </a:r>
          </a:p>
          <a:p>
            <a:pPr marL="0" lvl="0" indent="0" rtl="0">
              <a:lnSpc>
                <a:spcPct val="100000"/>
              </a:lnSpc>
              <a:spcBef>
                <a:spcPts val="0"/>
              </a:spcBef>
              <a:spcAft>
                <a:spcPts val="500"/>
              </a:spcAft>
              <a:buSzPct val="73684"/>
              <a:buNone/>
            </a:pPr>
            <a:r>
              <a:rPr lang="en-US" sz="2400" dirty="0"/>
              <a:t>• </a:t>
            </a:r>
            <a:r>
              <a:rPr lang="en-US" sz="2400" dirty="0" err="1"/>
              <a:t>hyperresonance</a:t>
            </a:r>
            <a:r>
              <a:rPr lang="en-US" sz="2400" dirty="0"/>
              <a:t> with percussion on affected side </a:t>
            </a:r>
          </a:p>
          <a:p>
            <a:pPr marL="0" lvl="0" indent="0" rtl="0">
              <a:lnSpc>
                <a:spcPct val="100000"/>
              </a:lnSpc>
              <a:spcBef>
                <a:spcPts val="0"/>
              </a:spcBef>
              <a:spcAft>
                <a:spcPts val="500"/>
              </a:spcAft>
              <a:buSzPct val="73684"/>
              <a:buNone/>
            </a:pPr>
            <a:r>
              <a:rPr lang="en-US" sz="2400" dirty="0"/>
              <a:t>• tracheal shift away from affected side</a:t>
            </a:r>
            <a:endParaRPr lang="en-US" sz="2400" dirty="0">
              <a:latin typeface="Lato"/>
              <a:cs typeface="Lato"/>
            </a:endParaRPr>
          </a:p>
          <a:p>
            <a:pPr indent="-210312">
              <a:lnSpc>
                <a:spcPct val="100000"/>
              </a:lnSpc>
              <a:spcBef>
                <a:spcPts val="400"/>
              </a:spcBef>
            </a:pPr>
            <a:endParaRPr lang="en-US" sz="2400" dirty="0">
              <a:latin typeface="Lato"/>
              <a:cs typeface="Lato"/>
            </a:endParaRPr>
          </a:p>
          <a:p>
            <a:pPr indent="-210312">
              <a:lnSpc>
                <a:spcPct val="100000"/>
              </a:lnSpc>
              <a:spcBef>
                <a:spcPts val="400"/>
              </a:spcBef>
            </a:pPr>
            <a:r>
              <a:rPr lang="en-US" sz="2400" dirty="0">
                <a:latin typeface="Lato"/>
                <a:cs typeface="Lato"/>
              </a:rPr>
              <a:t>Management</a:t>
            </a:r>
          </a:p>
          <a:p>
            <a:pPr indent="-210312">
              <a:lnSpc>
                <a:spcPct val="100000"/>
              </a:lnSpc>
              <a:spcBef>
                <a:spcPts val="400"/>
              </a:spcBef>
            </a:pPr>
            <a:endParaRPr lang="en-US" sz="2400" b="1" dirty="0">
              <a:latin typeface="Lato"/>
              <a:cs typeface="Lato"/>
            </a:endParaRPr>
          </a:p>
          <a:p>
            <a:pPr indent="-210312">
              <a:lnSpc>
                <a:spcPct val="100000"/>
              </a:lnSpc>
              <a:spcBef>
                <a:spcPts val="400"/>
              </a:spcBef>
            </a:pPr>
            <a:r>
              <a:rPr lang="en-US" sz="2400" b="1" dirty="0"/>
              <a:t>Any pneumothorax can become a tension pneumothorax. Air in the cavity between the lungs and the chest wall can collapse the lung (simple pneumothorax). Building pressure (tension) from a large pneumothorax can displace and block flow from the main vessels back to the heart, causing shock (tension pneumothorax). </a:t>
            </a:r>
          </a:p>
          <a:p>
            <a:pPr indent="-210312">
              <a:lnSpc>
                <a:spcPct val="100000"/>
              </a:lnSpc>
              <a:spcBef>
                <a:spcPts val="400"/>
              </a:spcBef>
            </a:pPr>
            <a:endParaRPr lang="en-US" sz="2400" dirty="0"/>
          </a:p>
          <a:p>
            <a:pPr indent="-210312">
              <a:lnSpc>
                <a:spcPct val="100000"/>
              </a:lnSpc>
              <a:spcBef>
                <a:spcPts val="400"/>
              </a:spcBef>
            </a:pPr>
            <a:r>
              <a:rPr lang="en-US" sz="2400" dirty="0"/>
              <a:t>• If tension pneumothorax is suspected, perform emergency needle decompression.</a:t>
            </a:r>
          </a:p>
          <a:p>
            <a:pPr indent="-210312">
              <a:lnSpc>
                <a:spcPct val="100000"/>
              </a:lnSpc>
              <a:spcBef>
                <a:spcPts val="400"/>
              </a:spcBef>
            </a:pPr>
            <a:r>
              <a:rPr lang="en-US" sz="2400" dirty="0"/>
              <a:t>• Give oxygen</a:t>
            </a:r>
          </a:p>
          <a:p>
            <a:pPr indent="-210312">
              <a:lnSpc>
                <a:spcPct val="100000"/>
              </a:lnSpc>
              <a:spcBef>
                <a:spcPts val="400"/>
              </a:spcBef>
            </a:pPr>
            <a:r>
              <a:rPr lang="en-US" sz="2400" dirty="0"/>
              <a:t>• Give IV fluids. </a:t>
            </a:r>
          </a:p>
          <a:p>
            <a:pPr indent="-210312">
              <a:lnSpc>
                <a:spcPct val="100000"/>
              </a:lnSpc>
              <a:spcBef>
                <a:spcPts val="400"/>
              </a:spcBef>
            </a:pPr>
            <a:r>
              <a:rPr lang="en-US" sz="2400" dirty="0"/>
              <a:t>• Arrange for rapid handover/transfer to an advanced provider capable of placing a chest tube.</a:t>
            </a:r>
            <a:endParaRPr lang="en-US" sz="2400" dirty="0">
              <a:latin typeface="Lato"/>
              <a:cs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38</a:t>
            </a:fld>
            <a:endParaRPr lang="en-US"/>
          </a:p>
        </p:txBody>
      </p:sp>
    </p:spTree>
    <p:extLst>
      <p:ext uri="{BB962C8B-B14F-4D97-AF65-F5344CB8AC3E}">
        <p14:creationId xmlns:p14="http://schemas.microsoft.com/office/powerpoint/2010/main" val="9292055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10312">
              <a:lnSpc>
                <a:spcPct val="100000"/>
              </a:lnSpc>
              <a:spcBef>
                <a:spcPts val="400"/>
              </a:spcBef>
            </a:pPr>
            <a:r>
              <a:rPr lang="en-US" sz="2400" dirty="0">
                <a:latin typeface="Lato"/>
                <a:cs typeface="Lato"/>
              </a:rPr>
              <a:t>Signs</a:t>
            </a:r>
            <a:r>
              <a:rPr lang="en-US" sz="2400" baseline="0" dirty="0">
                <a:latin typeface="Lato"/>
                <a:cs typeface="Lato"/>
              </a:rPr>
              <a:t> and </a:t>
            </a:r>
            <a:r>
              <a:rPr lang="en-US" sz="2400" baseline="0" dirty="0" err="1">
                <a:latin typeface="Lato"/>
                <a:cs typeface="Lato"/>
              </a:rPr>
              <a:t>sypmtoms</a:t>
            </a:r>
            <a:endParaRPr lang="en-US" sz="2400" baseline="0" dirty="0">
              <a:latin typeface="Lato"/>
              <a:cs typeface="Lato"/>
            </a:endParaRPr>
          </a:p>
          <a:p>
            <a:pPr marL="161925" lvl="0" indent="-212725" rtl="0">
              <a:lnSpc>
                <a:spcPct val="100000"/>
              </a:lnSpc>
              <a:spcBef>
                <a:spcPts val="0"/>
              </a:spcBef>
              <a:spcAft>
                <a:spcPts val="500"/>
              </a:spcAft>
              <a:buSzPct val="73684"/>
              <a:buFont typeface="Lato"/>
            </a:pPr>
            <a:r>
              <a:rPr lang="en-US" sz="2400" dirty="0"/>
              <a:t>• Slow respiratory rate </a:t>
            </a:r>
          </a:p>
          <a:p>
            <a:pPr marL="161925" lvl="0" indent="-212725" rtl="0">
              <a:lnSpc>
                <a:spcPct val="100000"/>
              </a:lnSpc>
              <a:spcBef>
                <a:spcPts val="0"/>
              </a:spcBef>
              <a:spcAft>
                <a:spcPts val="500"/>
              </a:spcAft>
              <a:buSzPct val="73684"/>
              <a:buFont typeface="Lato"/>
            </a:pPr>
            <a:r>
              <a:rPr lang="en-US" sz="2400" dirty="0"/>
              <a:t>• Hypoxia </a:t>
            </a:r>
          </a:p>
          <a:p>
            <a:pPr marL="161925" lvl="0" indent="-212725" rtl="0">
              <a:lnSpc>
                <a:spcPct val="100000"/>
              </a:lnSpc>
              <a:spcBef>
                <a:spcPts val="0"/>
              </a:spcBef>
              <a:spcAft>
                <a:spcPts val="500"/>
              </a:spcAft>
              <a:buSzPct val="73684"/>
              <a:buFont typeface="Lato"/>
            </a:pPr>
            <a:r>
              <a:rPr lang="en-US" sz="2400" dirty="0"/>
              <a:t>• Very small pupils</a:t>
            </a:r>
            <a:endParaRPr lang="en-US" sz="2400" dirty="0">
              <a:latin typeface="Lato"/>
              <a:cs typeface="Lato"/>
            </a:endParaRPr>
          </a:p>
          <a:p>
            <a:pPr indent="-210312">
              <a:lnSpc>
                <a:spcPct val="100000"/>
              </a:lnSpc>
              <a:spcBef>
                <a:spcPts val="400"/>
              </a:spcBef>
            </a:pPr>
            <a:endParaRPr lang="en-US" sz="2400" dirty="0">
              <a:latin typeface="Lato"/>
              <a:cs typeface="Lato"/>
            </a:endParaRPr>
          </a:p>
          <a:p>
            <a:pPr indent="-210312">
              <a:lnSpc>
                <a:spcPct val="100000"/>
              </a:lnSpc>
              <a:spcBef>
                <a:spcPts val="400"/>
              </a:spcBef>
            </a:pPr>
            <a:r>
              <a:rPr lang="en-US" sz="2400" dirty="0"/>
              <a:t>Opioid medications (such as morphine, pethidine, and heroin) can decrease the body’s drive to breathe</a:t>
            </a:r>
            <a:endParaRPr lang="en-US" sz="2400" dirty="0">
              <a:latin typeface="Lato"/>
              <a:cs typeface="Lato"/>
            </a:endParaRPr>
          </a:p>
          <a:p>
            <a:pPr indent="-210312">
              <a:lnSpc>
                <a:spcPct val="100000"/>
              </a:lnSpc>
              <a:spcBef>
                <a:spcPts val="400"/>
              </a:spcBef>
            </a:pPr>
            <a:endParaRPr lang="en-US" sz="2400" dirty="0">
              <a:latin typeface="Lato"/>
              <a:cs typeface="Lato"/>
            </a:endParaRPr>
          </a:p>
          <a:p>
            <a:pPr indent="-210312">
              <a:lnSpc>
                <a:spcPct val="100000"/>
              </a:lnSpc>
              <a:spcBef>
                <a:spcPts val="400"/>
              </a:spcBef>
            </a:pPr>
            <a:r>
              <a:rPr lang="en-US" sz="2400" dirty="0">
                <a:latin typeface="Lato"/>
                <a:cs typeface="Lato"/>
              </a:rPr>
              <a:t>Management</a:t>
            </a:r>
          </a:p>
          <a:p>
            <a:pPr indent="-228600">
              <a:lnSpc>
                <a:spcPct val="100000"/>
              </a:lnSpc>
              <a:spcBef>
                <a:spcPts val="400"/>
              </a:spcBef>
            </a:pPr>
            <a:r>
              <a:rPr lang="en-US" sz="2000" dirty="0"/>
              <a:t>.• Give naloxone to reverse the effects of opioids. [–</a:t>
            </a:r>
          </a:p>
          <a:p>
            <a:pPr indent="-228600">
              <a:lnSpc>
                <a:spcPct val="100000"/>
              </a:lnSpc>
              <a:spcBef>
                <a:spcPts val="400"/>
              </a:spcBef>
            </a:pPr>
            <a:r>
              <a:rPr lang="en-US" sz="2000" dirty="0"/>
              <a:t> Monitor closely as naloxone will wear of and additional doses may be needed. </a:t>
            </a:r>
          </a:p>
          <a:p>
            <a:pPr indent="-228600">
              <a:lnSpc>
                <a:spcPct val="100000"/>
              </a:lnSpc>
              <a:spcBef>
                <a:spcPts val="400"/>
              </a:spcBef>
            </a:pPr>
            <a:r>
              <a:rPr lang="en-US" sz="2000" dirty="0"/>
              <a:t>• Give oxygen. [</a:t>
            </a:r>
            <a:endParaRPr lang="en-US" sz="1900" dirty="0">
              <a:latin typeface="Lato"/>
              <a:cs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39</a:t>
            </a:fld>
            <a:endParaRPr lang="en-US"/>
          </a:p>
        </p:txBody>
      </p:sp>
    </p:spTree>
    <p:extLst>
      <p:ext uri="{BB962C8B-B14F-4D97-AF65-F5344CB8AC3E}">
        <p14:creationId xmlns:p14="http://schemas.microsoft.com/office/powerpoint/2010/main" val="7667216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10312">
              <a:lnSpc>
                <a:spcPct val="100000"/>
              </a:lnSpc>
              <a:spcBef>
                <a:spcPts val="400"/>
              </a:spcBef>
            </a:pPr>
            <a:r>
              <a:rPr lang="en-US" sz="2400" dirty="0">
                <a:latin typeface="Lato"/>
                <a:cs typeface="Lato"/>
              </a:rPr>
              <a:t>Signs</a:t>
            </a:r>
            <a:r>
              <a:rPr lang="en-US" sz="2400" baseline="0" dirty="0">
                <a:latin typeface="Lato"/>
                <a:cs typeface="Lato"/>
              </a:rPr>
              <a:t> and </a:t>
            </a:r>
            <a:r>
              <a:rPr lang="en-US" sz="2400" baseline="0" dirty="0" err="1">
                <a:latin typeface="Lato"/>
                <a:cs typeface="Lato"/>
              </a:rPr>
              <a:t>sypmtoms</a:t>
            </a:r>
            <a:endParaRPr lang="en-US" sz="2400" baseline="0" dirty="0">
              <a:latin typeface="Lato"/>
              <a:cs typeface="Lato"/>
            </a:endParaRPr>
          </a:p>
          <a:p>
            <a:pPr marL="161925" lvl="0" indent="-212725" rtl="0">
              <a:lnSpc>
                <a:spcPct val="100000"/>
              </a:lnSpc>
              <a:spcBef>
                <a:spcPts val="0"/>
              </a:spcBef>
              <a:spcAft>
                <a:spcPts val="500"/>
              </a:spcAft>
              <a:buSzPct val="73684"/>
              <a:buFont typeface="Lato"/>
            </a:pPr>
            <a:r>
              <a:rPr lang="en-US" sz="2400" dirty="0"/>
              <a:t>• Wheezing </a:t>
            </a:r>
          </a:p>
          <a:p>
            <a:pPr marL="161925" lvl="0" indent="-212725" rtl="0">
              <a:lnSpc>
                <a:spcPct val="100000"/>
              </a:lnSpc>
              <a:spcBef>
                <a:spcPts val="0"/>
              </a:spcBef>
              <a:spcAft>
                <a:spcPts val="500"/>
              </a:spcAft>
              <a:buSzPct val="73684"/>
              <a:buFont typeface="Lato"/>
            </a:pPr>
            <a:r>
              <a:rPr lang="en-US" sz="2400" dirty="0"/>
              <a:t>• Cough </a:t>
            </a:r>
          </a:p>
          <a:p>
            <a:pPr marL="161925" lvl="0" indent="-212725" rtl="0">
              <a:lnSpc>
                <a:spcPct val="100000"/>
              </a:lnSpc>
              <a:spcBef>
                <a:spcPts val="0"/>
              </a:spcBef>
              <a:spcAft>
                <a:spcPts val="500"/>
              </a:spcAft>
              <a:buSzPct val="73684"/>
              <a:buFont typeface="Lato"/>
            </a:pPr>
            <a:r>
              <a:rPr lang="en-US" sz="2400" dirty="0"/>
              <a:t>• Accessory muscle use </a:t>
            </a:r>
          </a:p>
          <a:p>
            <a:pPr marL="161925" lvl="0" indent="-212725" rtl="0">
              <a:lnSpc>
                <a:spcPct val="100000"/>
              </a:lnSpc>
              <a:spcBef>
                <a:spcPts val="0"/>
              </a:spcBef>
              <a:spcAft>
                <a:spcPts val="500"/>
              </a:spcAft>
              <a:buSzPct val="73684"/>
              <a:buFont typeface="Lato"/>
            </a:pPr>
            <a:r>
              <a:rPr lang="en-US" sz="2400" dirty="0"/>
              <a:t>• May have history of asthma/COPD diagnosis, allergies or smoking</a:t>
            </a:r>
            <a:endParaRPr lang="en-US" sz="2400" dirty="0">
              <a:latin typeface="Lato"/>
              <a:cs typeface="Lato"/>
            </a:endParaRPr>
          </a:p>
          <a:p>
            <a:pPr indent="-210312">
              <a:lnSpc>
                <a:spcPct val="100000"/>
              </a:lnSpc>
              <a:spcBef>
                <a:spcPts val="400"/>
              </a:spcBef>
            </a:pPr>
            <a:endParaRPr lang="en-US" sz="2400" dirty="0">
              <a:latin typeface="Lato"/>
              <a:cs typeface="Lato"/>
            </a:endParaRPr>
          </a:p>
          <a:p>
            <a:pPr indent="-210312">
              <a:lnSpc>
                <a:spcPct val="100000"/>
              </a:lnSpc>
              <a:spcBef>
                <a:spcPts val="400"/>
              </a:spcBef>
            </a:pPr>
            <a:r>
              <a:rPr lang="en-US" sz="2400" dirty="0"/>
              <a:t>Asthma and COPD are conditions causing spasm in the lower airways, resulting in narrowing that causes difficulty in breathing and wheezing</a:t>
            </a:r>
            <a:endParaRPr lang="en-US" sz="2400" dirty="0">
              <a:latin typeface="Lato"/>
              <a:cs typeface="Lato"/>
            </a:endParaRPr>
          </a:p>
          <a:p>
            <a:pPr indent="-210312">
              <a:lnSpc>
                <a:spcPct val="100000"/>
              </a:lnSpc>
              <a:spcBef>
                <a:spcPts val="400"/>
              </a:spcBef>
            </a:pPr>
            <a:endParaRPr lang="en-US" sz="2400" dirty="0">
              <a:latin typeface="Lato"/>
              <a:cs typeface="Lato"/>
            </a:endParaRPr>
          </a:p>
          <a:p>
            <a:pPr indent="-210312">
              <a:lnSpc>
                <a:spcPct val="100000"/>
              </a:lnSpc>
              <a:spcBef>
                <a:spcPts val="400"/>
              </a:spcBef>
            </a:pPr>
            <a:r>
              <a:rPr lang="en-US" sz="2400" dirty="0">
                <a:latin typeface="Lato"/>
                <a:cs typeface="Lato"/>
              </a:rPr>
              <a:t>Management</a:t>
            </a:r>
          </a:p>
          <a:p>
            <a:pPr indent="0">
              <a:spcBef>
                <a:spcPts val="0"/>
              </a:spcBef>
              <a:buNone/>
            </a:pPr>
            <a:r>
              <a:rPr lang="en-US" sz="2000" dirty="0"/>
              <a:t>. • Administer salbutamol as soon as possible. (Salbutamol helps to relieve the spasm in the air passages) </a:t>
            </a:r>
          </a:p>
          <a:p>
            <a:pPr indent="0">
              <a:spcBef>
                <a:spcPts val="0"/>
              </a:spcBef>
              <a:buNone/>
            </a:pPr>
            <a:r>
              <a:rPr lang="en-US" sz="2000" dirty="0"/>
              <a:t>• Give oxygen if indicated.</a:t>
            </a:r>
            <a:endParaRPr lang="en-US" sz="1500" dirty="0">
              <a:latin typeface="Lato"/>
              <a:cs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40</a:t>
            </a:fld>
            <a:endParaRPr lang="en-US"/>
          </a:p>
        </p:txBody>
      </p:sp>
    </p:spTree>
    <p:extLst>
      <p:ext uri="{BB962C8B-B14F-4D97-AF65-F5344CB8AC3E}">
        <p14:creationId xmlns:p14="http://schemas.microsoft.com/office/powerpoint/2010/main" val="5782959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indent="-228600" rtl="0">
              <a:lnSpc>
                <a:spcPct val="100000"/>
              </a:lnSpc>
              <a:spcBef>
                <a:spcPts val="400"/>
              </a:spcBef>
              <a:buSzPct val="73684"/>
              <a:buFont typeface="Lato"/>
            </a:pPr>
            <a:r>
              <a:rPr lang="en-US" sz="2400" dirty="0">
                <a:latin typeface="Lato"/>
                <a:ea typeface="Lato"/>
                <a:cs typeface="Lato"/>
                <a:sym typeface="Lato"/>
              </a:rPr>
              <a:t>Difficulty in breathing</a:t>
            </a:r>
          </a:p>
          <a:p>
            <a:pPr lvl="0" indent="-228600" rtl="0">
              <a:lnSpc>
                <a:spcPct val="100000"/>
              </a:lnSpc>
              <a:spcBef>
                <a:spcPts val="400"/>
              </a:spcBef>
              <a:buSzPct val="73684"/>
              <a:buFont typeface="Lato"/>
            </a:pPr>
            <a:r>
              <a:rPr lang="en-US" sz="2400" i="1" dirty="0">
                <a:latin typeface="Lato"/>
                <a:ea typeface="Lato"/>
                <a:cs typeface="Lato"/>
                <a:sym typeface="Lato"/>
              </a:rPr>
              <a:t>Decreased breath sounds </a:t>
            </a:r>
            <a:r>
              <a:rPr lang="en-US" sz="2400" dirty="0">
                <a:latin typeface="Lato"/>
                <a:ea typeface="Lato"/>
                <a:cs typeface="Lato"/>
                <a:sym typeface="Lato"/>
              </a:rPr>
              <a:t>on affected side </a:t>
            </a:r>
          </a:p>
          <a:p>
            <a:pPr lvl="0" indent="-228600" rtl="0">
              <a:lnSpc>
                <a:spcPct val="100000"/>
              </a:lnSpc>
              <a:spcBef>
                <a:spcPts val="400"/>
              </a:spcBef>
              <a:buSzPct val="73684"/>
              <a:buFont typeface="Lato"/>
            </a:pPr>
            <a:r>
              <a:rPr lang="en-US" sz="2400" i="1" dirty="0">
                <a:latin typeface="Lato"/>
                <a:ea typeface="Lato"/>
                <a:cs typeface="Lato"/>
                <a:sym typeface="Lato"/>
              </a:rPr>
              <a:t>Dull sounds </a:t>
            </a:r>
            <a:r>
              <a:rPr lang="en-US" sz="2400" dirty="0">
                <a:latin typeface="Lato"/>
                <a:ea typeface="Lato"/>
                <a:cs typeface="Lato"/>
                <a:sym typeface="Lato"/>
              </a:rPr>
              <a:t>with percussion on affected side</a:t>
            </a:r>
          </a:p>
          <a:p>
            <a:pPr lvl="0" indent="-228600" rtl="0">
              <a:lnSpc>
                <a:spcPct val="100000"/>
              </a:lnSpc>
              <a:spcBef>
                <a:spcPts val="400"/>
              </a:spcBef>
              <a:buSzPct val="73684"/>
              <a:buFont typeface="Lato"/>
            </a:pPr>
            <a:r>
              <a:rPr lang="en-US" sz="2400" dirty="0">
                <a:latin typeface="Lato"/>
                <a:ea typeface="Lato"/>
                <a:cs typeface="Lato"/>
                <a:sym typeface="Lato"/>
              </a:rPr>
              <a:t>If there is a large amount of fluid, may have tracheal shift</a:t>
            </a:r>
          </a:p>
          <a:p>
            <a:pPr indent="0">
              <a:lnSpc>
                <a:spcPct val="100000"/>
              </a:lnSpc>
              <a:spcBef>
                <a:spcPts val="400"/>
              </a:spcBef>
              <a:buNone/>
            </a:pPr>
            <a:endParaRPr lang="en-US" sz="2400" dirty="0">
              <a:latin typeface="Lato"/>
              <a:cs typeface="Lato"/>
            </a:endParaRPr>
          </a:p>
          <a:p>
            <a:pPr indent="-210312">
              <a:lnSpc>
                <a:spcPct val="100000"/>
              </a:lnSpc>
              <a:spcBef>
                <a:spcPts val="400"/>
              </a:spcBef>
            </a:pPr>
            <a:r>
              <a:rPr lang="en-US" sz="2400" dirty="0"/>
              <a:t>Pleural effusion occurs when fluid builds up in the space between the lung and the chest wall or diaphragm. As the </a:t>
            </a:r>
            <a:r>
              <a:rPr lang="en-US" sz="2400" dirty="0" err="1"/>
              <a:t>f;uid</a:t>
            </a:r>
            <a:r>
              <a:rPr lang="en-US" sz="2400" dirty="0"/>
              <a:t> builds up, it limits expansion of the lungs.</a:t>
            </a:r>
          </a:p>
          <a:p>
            <a:pPr indent="-210312">
              <a:lnSpc>
                <a:spcPct val="100000"/>
              </a:lnSpc>
              <a:spcBef>
                <a:spcPts val="400"/>
              </a:spcBef>
            </a:pPr>
            <a:endParaRPr lang="en-US" sz="2400" dirty="0">
              <a:latin typeface="Lato"/>
              <a:cs typeface="Lato"/>
            </a:endParaRPr>
          </a:p>
          <a:p>
            <a:pPr indent="-210312">
              <a:lnSpc>
                <a:spcPct val="100000"/>
              </a:lnSpc>
              <a:spcBef>
                <a:spcPts val="400"/>
              </a:spcBef>
            </a:pPr>
            <a:endParaRPr lang="en-US" sz="2400" dirty="0">
              <a:latin typeface="Lato"/>
              <a:cs typeface="Lato"/>
            </a:endParaRPr>
          </a:p>
          <a:p>
            <a:pPr indent="-210312">
              <a:lnSpc>
                <a:spcPct val="100000"/>
              </a:lnSpc>
              <a:spcBef>
                <a:spcPts val="400"/>
              </a:spcBef>
            </a:pPr>
            <a:endParaRPr lang="en-US" sz="2400" dirty="0">
              <a:latin typeface="Lato"/>
              <a:cs typeface="Lato"/>
            </a:endParaRPr>
          </a:p>
          <a:p>
            <a:pPr indent="-210312">
              <a:lnSpc>
                <a:spcPct val="100000"/>
              </a:lnSpc>
              <a:spcBef>
                <a:spcPts val="400"/>
              </a:spcBef>
            </a:pPr>
            <a:r>
              <a:rPr lang="en-US" sz="2400" dirty="0">
                <a:latin typeface="Lato"/>
                <a:cs typeface="Lato"/>
              </a:rPr>
              <a:t>Management</a:t>
            </a:r>
          </a:p>
          <a:p>
            <a:pPr>
              <a:spcBef>
                <a:spcPts val="0"/>
              </a:spcBef>
            </a:pPr>
            <a:r>
              <a:rPr lang="en-US" sz="1900" dirty="0">
                <a:latin typeface="Lato"/>
                <a:cs typeface="Lato"/>
              </a:rPr>
              <a:t>Give OXYGEN</a:t>
            </a:r>
          </a:p>
          <a:p>
            <a:pPr>
              <a:spcBef>
                <a:spcPts val="0"/>
              </a:spcBef>
            </a:pPr>
            <a:endParaRPr lang="en-US" sz="1900" dirty="0">
              <a:latin typeface="Lato"/>
              <a:cs typeface="Lato"/>
            </a:endParaRPr>
          </a:p>
          <a:p>
            <a:pPr>
              <a:spcBef>
                <a:spcPts val="0"/>
              </a:spcBef>
            </a:pPr>
            <a:r>
              <a:rPr lang="en-US" sz="1900" dirty="0">
                <a:latin typeface="Lato"/>
                <a:cs typeface="Lato"/>
              </a:rPr>
              <a:t>Arrange for HANDOVER/TRANSFER</a:t>
            </a:r>
          </a:p>
          <a:p>
            <a:pPr lvl="1" indent="-137160">
              <a:spcBef>
                <a:spcPts val="0"/>
              </a:spcBef>
            </a:pPr>
            <a:r>
              <a:rPr lang="en-US" sz="1900" dirty="0">
                <a:latin typeface="Lato"/>
                <a:cs typeface="Lato"/>
              </a:rPr>
              <a:t>Many of these patients will need a chest tube or drainage </a:t>
            </a:r>
          </a:p>
        </p:txBody>
      </p:sp>
      <p:sp>
        <p:nvSpPr>
          <p:cNvPr id="4" name="Slide Number Placeholder 3"/>
          <p:cNvSpPr>
            <a:spLocks noGrp="1"/>
          </p:cNvSpPr>
          <p:nvPr>
            <p:ph type="sldNum" sz="quarter" idx="10"/>
          </p:nvPr>
        </p:nvSpPr>
        <p:spPr/>
        <p:txBody>
          <a:bodyPr/>
          <a:lstStyle/>
          <a:p>
            <a:fld id="{FE403372-DB74-7E4B-A0C5-B7F8CBD4FAC5}" type="slidenum">
              <a:rPr lang="en-US" smtClean="0"/>
              <a:t>41</a:t>
            </a:fld>
            <a:endParaRPr lang="en-US"/>
          </a:p>
        </p:txBody>
      </p:sp>
    </p:spTree>
    <p:extLst>
      <p:ext uri="{BB962C8B-B14F-4D97-AF65-F5344CB8AC3E}">
        <p14:creationId xmlns:p14="http://schemas.microsoft.com/office/powerpoint/2010/main" val="17140302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2875" indent="-193675">
              <a:lnSpc>
                <a:spcPct val="100000"/>
              </a:lnSpc>
              <a:spcBef>
                <a:spcPts val="0"/>
              </a:spcBef>
              <a:spcAft>
                <a:spcPts val="500"/>
              </a:spcAft>
              <a:buSzPct val="73684"/>
              <a:buFont typeface="Lato"/>
              <a:buChar char="•"/>
            </a:pPr>
            <a:r>
              <a:rPr lang="en-US" sz="2400" dirty="0">
                <a:latin typeface="Lato"/>
                <a:ea typeface="Lato"/>
                <a:cs typeface="Lato"/>
                <a:sym typeface="Lato"/>
              </a:rPr>
              <a:t>Signs/symptoms</a:t>
            </a:r>
          </a:p>
          <a:p>
            <a:pPr marL="0" indent="0">
              <a:lnSpc>
                <a:spcPct val="100000"/>
              </a:lnSpc>
              <a:spcBef>
                <a:spcPts val="0"/>
              </a:spcBef>
              <a:spcAft>
                <a:spcPts val="500"/>
              </a:spcAft>
              <a:buSzPct val="73684"/>
              <a:buFont typeface="Lato"/>
              <a:buNone/>
            </a:pPr>
            <a:r>
              <a:rPr lang="en-US" sz="2400" dirty="0">
                <a:latin typeface="Lato"/>
                <a:ea typeface="Lato"/>
                <a:cs typeface="Lato"/>
                <a:sym typeface="Lato"/>
              </a:rPr>
              <a:t>No pulse</a:t>
            </a:r>
          </a:p>
          <a:p>
            <a:pPr marL="142875" lvl="0" indent="-193675" rtl="0">
              <a:lnSpc>
                <a:spcPct val="100000"/>
              </a:lnSpc>
              <a:spcBef>
                <a:spcPts val="0"/>
              </a:spcBef>
              <a:spcAft>
                <a:spcPts val="500"/>
              </a:spcAft>
              <a:buSzPct val="73684"/>
              <a:buFont typeface="Lato"/>
            </a:pPr>
            <a:r>
              <a:rPr lang="en-US" sz="2400" dirty="0">
                <a:latin typeface="Lato"/>
                <a:ea typeface="Lato"/>
                <a:cs typeface="Lato"/>
                <a:sym typeface="Lato"/>
              </a:rPr>
              <a:t>Unconscious</a:t>
            </a:r>
          </a:p>
          <a:p>
            <a:pPr marL="142875" lvl="0" indent="-193675" rtl="0">
              <a:lnSpc>
                <a:spcPct val="100000"/>
              </a:lnSpc>
              <a:spcBef>
                <a:spcPts val="0"/>
              </a:spcBef>
              <a:spcAft>
                <a:spcPts val="500"/>
              </a:spcAft>
              <a:buSzPct val="73684"/>
              <a:buFont typeface="Lato"/>
            </a:pPr>
            <a:r>
              <a:rPr lang="en-US" sz="2400" dirty="0">
                <a:latin typeface="Lato"/>
                <a:ea typeface="Lato"/>
                <a:cs typeface="Lato"/>
                <a:sym typeface="Lato"/>
              </a:rPr>
              <a:t>Not breathing</a:t>
            </a:r>
          </a:p>
          <a:p>
            <a:pPr indent="0">
              <a:lnSpc>
                <a:spcPct val="100000"/>
              </a:lnSpc>
              <a:spcBef>
                <a:spcPts val="400"/>
              </a:spcBef>
              <a:buNone/>
            </a:pPr>
            <a:endParaRPr lang="en-US" sz="2400" dirty="0">
              <a:latin typeface="Lato"/>
              <a:cs typeface="Lato"/>
            </a:endParaRPr>
          </a:p>
          <a:p>
            <a:pPr indent="-210312">
              <a:lnSpc>
                <a:spcPct val="100000"/>
              </a:lnSpc>
              <a:spcBef>
                <a:spcPts val="400"/>
              </a:spcBef>
            </a:pPr>
            <a:endParaRPr lang="en-US" sz="2400" dirty="0">
              <a:latin typeface="Lato"/>
              <a:cs typeface="Lato"/>
            </a:endParaRPr>
          </a:p>
          <a:p>
            <a:pPr indent="-210312">
              <a:lnSpc>
                <a:spcPct val="100000"/>
              </a:lnSpc>
              <a:spcBef>
                <a:spcPts val="400"/>
              </a:spcBef>
            </a:pPr>
            <a:r>
              <a:rPr lang="en-US" sz="2400" dirty="0">
                <a:latin typeface="Lato"/>
                <a:cs typeface="Lato"/>
              </a:rPr>
              <a:t>Management</a:t>
            </a:r>
          </a:p>
          <a:p>
            <a:pPr marL="342900" indent="-342900">
              <a:lnSpc>
                <a:spcPct val="115000"/>
              </a:lnSpc>
              <a:spcBef>
                <a:spcPts val="0"/>
              </a:spcBef>
            </a:pPr>
            <a:r>
              <a:rPr lang="en-US" sz="1900" dirty="0">
                <a:latin typeface="Lato"/>
                <a:ea typeface="Lato"/>
                <a:cs typeface="Lato"/>
                <a:sym typeface="Lato"/>
              </a:rPr>
              <a:t>Follow relevant CPR PROTOCOLS. </a:t>
            </a:r>
            <a:endParaRPr lang="en-US" sz="1900" b="1" dirty="0">
              <a:latin typeface="Lato"/>
              <a:ea typeface="Lato"/>
              <a:cs typeface="Lato"/>
              <a:sym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42</a:t>
            </a:fld>
            <a:endParaRPr lang="en-US"/>
          </a:p>
        </p:txBody>
      </p:sp>
    </p:spTree>
    <p:extLst>
      <p:ext uri="{BB962C8B-B14F-4D97-AF65-F5344CB8AC3E}">
        <p14:creationId xmlns:p14="http://schemas.microsoft.com/office/powerpoint/2010/main" val="18559298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500"/>
              </a:spcAft>
              <a:buSzPct val="73684"/>
              <a:buFont typeface="Lato"/>
              <a:buNone/>
            </a:pPr>
            <a:r>
              <a:rPr lang="en-US" sz="2400" dirty="0"/>
              <a:t>Signs and Symptoms</a:t>
            </a:r>
          </a:p>
          <a:p>
            <a:pPr marL="0" indent="0">
              <a:lnSpc>
                <a:spcPct val="100000"/>
              </a:lnSpc>
              <a:spcBef>
                <a:spcPts val="0"/>
              </a:spcBef>
              <a:spcAft>
                <a:spcPts val="500"/>
              </a:spcAft>
              <a:buSzPct val="73684"/>
              <a:buFont typeface="Lato"/>
              <a:buNone/>
            </a:pPr>
            <a:r>
              <a:rPr lang="en-US" sz="2400" dirty="0"/>
              <a:t>• Rapid heart rate (tachycardia) </a:t>
            </a:r>
          </a:p>
          <a:p>
            <a:pPr marL="0" indent="0">
              <a:lnSpc>
                <a:spcPct val="100000"/>
              </a:lnSpc>
              <a:spcBef>
                <a:spcPts val="0"/>
              </a:spcBef>
              <a:spcAft>
                <a:spcPts val="500"/>
              </a:spcAft>
              <a:buSzPct val="73684"/>
              <a:buFont typeface="Lato"/>
              <a:buNone/>
            </a:pPr>
            <a:r>
              <a:rPr lang="en-US" sz="2400" dirty="0"/>
              <a:t>• Rapid breathing (</a:t>
            </a:r>
            <a:r>
              <a:rPr lang="en-US" sz="2400" dirty="0" err="1"/>
              <a:t>tachypnoea</a:t>
            </a:r>
            <a:r>
              <a:rPr lang="en-US" sz="2400" dirty="0"/>
              <a:t>) </a:t>
            </a:r>
          </a:p>
          <a:p>
            <a:pPr marL="0" indent="0">
              <a:lnSpc>
                <a:spcPct val="100000"/>
              </a:lnSpc>
              <a:spcBef>
                <a:spcPts val="0"/>
              </a:spcBef>
              <a:spcAft>
                <a:spcPts val="500"/>
              </a:spcAft>
              <a:buSzPct val="73684"/>
              <a:buFont typeface="Lato"/>
              <a:buNone/>
            </a:pPr>
            <a:r>
              <a:rPr lang="en-US" sz="2400" dirty="0"/>
              <a:t>• Pale and cool skin </a:t>
            </a:r>
          </a:p>
          <a:p>
            <a:pPr marL="0" indent="0">
              <a:lnSpc>
                <a:spcPct val="100000"/>
              </a:lnSpc>
              <a:spcBef>
                <a:spcPts val="0"/>
              </a:spcBef>
              <a:spcAft>
                <a:spcPts val="500"/>
              </a:spcAft>
              <a:buSzPct val="73684"/>
              <a:buFont typeface="Lato"/>
              <a:buNone/>
            </a:pPr>
            <a:r>
              <a:rPr lang="en-US" sz="2400" dirty="0"/>
              <a:t>• Capillary </a:t>
            </a:r>
            <a:r>
              <a:rPr lang="en-US" sz="2400" dirty="0" err="1"/>
              <a:t>refll</a:t>
            </a:r>
            <a:r>
              <a:rPr lang="en-US" sz="2400" dirty="0"/>
              <a:t>&gt;3 seconds </a:t>
            </a:r>
          </a:p>
          <a:p>
            <a:pPr marL="0" indent="0">
              <a:lnSpc>
                <a:spcPct val="100000"/>
              </a:lnSpc>
              <a:spcBef>
                <a:spcPts val="0"/>
              </a:spcBef>
              <a:spcAft>
                <a:spcPts val="500"/>
              </a:spcAft>
              <a:buSzPct val="73684"/>
              <a:buFont typeface="Lato"/>
              <a:buNone/>
            </a:pPr>
            <a:r>
              <a:rPr lang="en-US" sz="2400" dirty="0"/>
              <a:t>• Sweating (diaphoresis) </a:t>
            </a:r>
          </a:p>
          <a:p>
            <a:pPr marL="0" indent="0">
              <a:lnSpc>
                <a:spcPct val="100000"/>
              </a:lnSpc>
              <a:spcBef>
                <a:spcPts val="0"/>
              </a:spcBef>
              <a:spcAft>
                <a:spcPts val="500"/>
              </a:spcAft>
              <a:buSzPct val="73684"/>
              <a:buFont typeface="Lato"/>
              <a:buNone/>
            </a:pPr>
            <a:r>
              <a:rPr lang="en-US" sz="2400" dirty="0"/>
              <a:t>• May have dizziness, confusion, altered mental status </a:t>
            </a:r>
          </a:p>
          <a:p>
            <a:pPr marL="0" indent="0">
              <a:lnSpc>
                <a:spcPct val="100000"/>
              </a:lnSpc>
              <a:spcBef>
                <a:spcPts val="0"/>
              </a:spcBef>
              <a:spcAft>
                <a:spcPts val="500"/>
              </a:spcAft>
              <a:buSzPct val="73684"/>
              <a:buFont typeface="Lato"/>
              <a:buNone/>
            </a:pPr>
            <a:r>
              <a:rPr lang="en-US" sz="2400" dirty="0"/>
              <a:t>• May have hypotension</a:t>
            </a:r>
          </a:p>
          <a:p>
            <a:pPr marL="0" indent="0">
              <a:lnSpc>
                <a:spcPct val="100000"/>
              </a:lnSpc>
              <a:spcBef>
                <a:spcPts val="0"/>
              </a:spcBef>
              <a:spcAft>
                <a:spcPts val="500"/>
              </a:spcAft>
              <a:buSzPct val="73684"/>
              <a:buFont typeface="Lato"/>
              <a:buNone/>
            </a:pPr>
            <a:endParaRPr lang="en-US" sz="2400" dirty="0"/>
          </a:p>
          <a:p>
            <a:pPr marL="0" indent="0">
              <a:lnSpc>
                <a:spcPct val="100000"/>
              </a:lnSpc>
              <a:spcBef>
                <a:spcPts val="0"/>
              </a:spcBef>
              <a:spcAft>
                <a:spcPts val="500"/>
              </a:spcAft>
              <a:buSzPct val="73684"/>
              <a:buFont typeface="Lato"/>
              <a:buNone/>
            </a:pPr>
            <a:r>
              <a:rPr lang="en-US" sz="2400" dirty="0"/>
              <a:t>Poor perfusion is the failure to deliver enough oxygen-carrying blood to the vital organs. When poor perfusion continues until organ function is affected, this is called shock and can lead rapidly to death.</a:t>
            </a:r>
          </a:p>
          <a:p>
            <a:pPr marL="0" indent="0">
              <a:lnSpc>
                <a:spcPct val="100000"/>
              </a:lnSpc>
              <a:spcBef>
                <a:spcPts val="0"/>
              </a:spcBef>
              <a:spcAft>
                <a:spcPts val="500"/>
              </a:spcAft>
              <a:buSzPct val="73684"/>
              <a:buFont typeface="Lato"/>
              <a:buNone/>
            </a:pPr>
            <a:endParaRPr lang="en-US" sz="2400" dirty="0">
              <a:latin typeface="Lato"/>
              <a:cs typeface="Lato"/>
            </a:endParaRPr>
          </a:p>
          <a:p>
            <a:pPr lvl="0" rtl="0">
              <a:spcBef>
                <a:spcPts val="0"/>
              </a:spcBef>
              <a:buNone/>
            </a:pPr>
            <a:r>
              <a:rPr lang="en-US" sz="2000" dirty="0"/>
              <a:t>Management</a:t>
            </a:r>
          </a:p>
          <a:p>
            <a:pPr lvl="0">
              <a:spcBef>
                <a:spcPts val="0"/>
              </a:spcBef>
              <a:buNone/>
            </a:pPr>
            <a:r>
              <a:rPr lang="en-US" sz="2000" dirty="0"/>
              <a:t>• Initial treatment for shock includes laying the patient fat (if tolerated).</a:t>
            </a:r>
          </a:p>
          <a:p>
            <a:pPr lvl="0">
              <a:spcBef>
                <a:spcPts val="0"/>
              </a:spcBef>
              <a:buNone/>
            </a:pPr>
            <a:r>
              <a:rPr lang="en-US" sz="2000" dirty="0"/>
              <a:t> • Give oxygen. </a:t>
            </a:r>
          </a:p>
          <a:p>
            <a:pPr lvl="0">
              <a:spcBef>
                <a:spcPts val="0"/>
              </a:spcBef>
              <a:buNone/>
            </a:pPr>
            <a:r>
              <a:rPr lang="en-US" sz="2000" dirty="0"/>
              <a:t>• Control bleeding.</a:t>
            </a:r>
          </a:p>
          <a:p>
            <a:pPr lvl="0">
              <a:spcBef>
                <a:spcPts val="0"/>
              </a:spcBef>
              <a:buNone/>
            </a:pPr>
            <a:r>
              <a:rPr lang="en-US" sz="2000" dirty="0"/>
              <a:t>• Start an IV and give IV fluids.</a:t>
            </a:r>
          </a:p>
          <a:p>
            <a:pPr lvl="0">
              <a:spcBef>
                <a:spcPts val="0"/>
              </a:spcBef>
              <a:buNone/>
            </a:pPr>
            <a:r>
              <a:rPr lang="en-US" sz="2000" dirty="0"/>
              <a:t>• If there are signs of infection, give antibiotics if available. </a:t>
            </a:r>
          </a:p>
          <a:p>
            <a:pPr lvl="0">
              <a:spcBef>
                <a:spcPts val="0"/>
              </a:spcBef>
              <a:buNone/>
            </a:pPr>
            <a:r>
              <a:rPr lang="en-US" sz="2000" dirty="0"/>
              <a:t>• Prepare for rapid handover/transfer</a:t>
            </a:r>
            <a:endParaRPr lang="en-US" sz="2000" b="1" dirty="0"/>
          </a:p>
          <a:p>
            <a:pPr lvl="0">
              <a:spcBef>
                <a:spcPts val="0"/>
              </a:spcBef>
              <a:buNone/>
            </a:pPr>
            <a:endParaRPr lang="en-US" sz="2000" b="1" dirty="0"/>
          </a:p>
          <a:p>
            <a:pPr marL="342900" indent="-342900">
              <a:lnSpc>
                <a:spcPct val="115000"/>
              </a:lnSpc>
              <a:spcBef>
                <a:spcPts val="0"/>
              </a:spcBef>
            </a:pPr>
            <a:endParaRPr lang="en-US" sz="1900" b="1" dirty="0">
              <a:latin typeface="Lato"/>
              <a:ea typeface="Lato"/>
              <a:cs typeface="Lato"/>
              <a:sym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43</a:t>
            </a:fld>
            <a:endParaRPr lang="en-US"/>
          </a:p>
        </p:txBody>
      </p:sp>
    </p:spTree>
    <p:extLst>
      <p:ext uri="{BB962C8B-B14F-4D97-AF65-F5344CB8AC3E}">
        <p14:creationId xmlns:p14="http://schemas.microsoft.com/office/powerpoint/2010/main" val="504687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r>
              <a:rPr lang="en-US" dirty="0"/>
              <a:t>The goal of the ABCDE approach is to rapidly identify life-threatening conditions; </a:t>
            </a:r>
          </a:p>
          <a:p>
            <a:pPr marL="0" marR="0" lvl="0" indent="0" algn="l" rtl="0">
              <a:spcBef>
                <a:spcPts val="0"/>
              </a:spcBef>
              <a:buClr>
                <a:schemeClr val="dk1"/>
              </a:buClr>
              <a:buSzPct val="25000"/>
              <a:buFont typeface="Arial"/>
              <a:buNone/>
            </a:pPr>
            <a:r>
              <a:rPr lang="en-US" dirty="0"/>
              <a:t>ensure the airway stays open; </a:t>
            </a:r>
          </a:p>
          <a:p>
            <a:pPr marL="0" marR="0" lvl="0" indent="0" algn="l" rtl="0">
              <a:spcBef>
                <a:spcPts val="0"/>
              </a:spcBef>
              <a:buClr>
                <a:schemeClr val="dk1"/>
              </a:buClr>
              <a:buSzPct val="25000"/>
              <a:buFont typeface="Arial"/>
              <a:buNone/>
            </a:pPr>
            <a:r>
              <a:rPr lang="en-US" dirty="0"/>
              <a:t>and ensure that breathing and circulation are adequate to deliver oxygen to the body. </a:t>
            </a:r>
          </a:p>
          <a:p>
            <a:pPr marL="0" marR="0" lvl="0" indent="0" algn="l" rtl="0">
              <a:spcBef>
                <a:spcPts val="0"/>
              </a:spcBef>
              <a:buClr>
                <a:schemeClr val="dk1"/>
              </a:buClr>
              <a:buSzPct val="25000"/>
              <a:buFont typeface="Arial"/>
              <a:buNone/>
            </a:pPr>
            <a:endParaRPr lang="en-US" dirty="0"/>
          </a:p>
          <a:p>
            <a:pPr marL="0" marR="0" lvl="0" indent="0" algn="l" rtl="0">
              <a:spcBef>
                <a:spcPts val="0"/>
              </a:spcBef>
              <a:buClr>
                <a:schemeClr val="dk1"/>
              </a:buClr>
              <a:buSzPct val="25000"/>
              <a:buFont typeface="Arial"/>
              <a:buNone/>
            </a:pPr>
            <a:endParaRPr lang="en-US" dirty="0"/>
          </a:p>
          <a:p>
            <a:pPr marL="0" marR="0" lvl="0" indent="0" algn="l" rtl="0">
              <a:lnSpc>
                <a:spcPct val="90000"/>
              </a:lnSpc>
              <a:spcBef>
                <a:spcPts val="1000"/>
              </a:spcBef>
              <a:spcAft>
                <a:spcPts val="0"/>
              </a:spcAft>
              <a:buNone/>
            </a:pPr>
            <a:endParaRPr lang="en-US" dirty="0">
              <a:latin typeface="Calibri" charset="0"/>
              <a:ea typeface="Calibri" charset="0"/>
              <a:cs typeface="Calibri" charset="0"/>
            </a:endParaRPr>
          </a:p>
          <a:p>
            <a:pPr marL="0" marR="0" lvl="0" indent="0" algn="l" rtl="0">
              <a:spcBef>
                <a:spcPts val="0"/>
              </a:spcBef>
              <a:buClr>
                <a:schemeClr val="dk1"/>
              </a:buClr>
              <a:buSzPct val="25000"/>
              <a:buFont typeface="Arial"/>
              <a:buNone/>
            </a:pPr>
            <a:endParaRPr lang="en-US" b="1" dirty="0"/>
          </a:p>
        </p:txBody>
      </p:sp>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246430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100" lvl="0" indent="0">
              <a:lnSpc>
                <a:spcPct val="115000"/>
              </a:lnSpc>
              <a:spcBef>
                <a:spcPts val="0"/>
              </a:spcBef>
              <a:buClr>
                <a:schemeClr val="dk1"/>
              </a:buClr>
              <a:buSzPct val="100000"/>
              <a:buFont typeface="Lato"/>
              <a:buNone/>
            </a:pPr>
            <a:r>
              <a:rPr lang="en-US" sz="2400" b="1" dirty="0">
                <a:latin typeface="Lato"/>
                <a:ea typeface="Lato"/>
                <a:cs typeface="Lato"/>
                <a:sym typeface="Lato"/>
              </a:rPr>
              <a:t>If severe bleeding is not controlled, the patient can lose a significant amount of blood, which can lead to shock.</a:t>
            </a:r>
          </a:p>
          <a:p>
            <a:pPr marL="165100" lvl="0" indent="0">
              <a:lnSpc>
                <a:spcPct val="115000"/>
              </a:lnSpc>
              <a:spcBef>
                <a:spcPts val="0"/>
              </a:spcBef>
              <a:buClr>
                <a:schemeClr val="dk1"/>
              </a:buClr>
              <a:buSzPct val="100000"/>
              <a:buFont typeface="Lato"/>
              <a:buNone/>
            </a:pPr>
            <a:endParaRPr lang="en-US" sz="2400" b="1" dirty="0">
              <a:latin typeface="Lato"/>
              <a:ea typeface="Lato"/>
              <a:cs typeface="Lato"/>
              <a:sym typeface="Lato"/>
            </a:endParaRPr>
          </a:p>
          <a:p>
            <a:pPr marL="165100" lvl="0" indent="0">
              <a:lnSpc>
                <a:spcPct val="115000"/>
              </a:lnSpc>
              <a:spcBef>
                <a:spcPts val="0"/>
              </a:spcBef>
              <a:buClr>
                <a:schemeClr val="dk1"/>
              </a:buClr>
              <a:buSzPct val="100000"/>
              <a:buFont typeface="Lato"/>
              <a:buNone/>
            </a:pPr>
            <a:r>
              <a:rPr lang="en-US" sz="2400" b="1" dirty="0">
                <a:latin typeface="Lato"/>
                <a:ea typeface="Lato"/>
                <a:cs typeface="Lato"/>
                <a:sym typeface="Lato"/>
              </a:rPr>
              <a:t>Large quantity</a:t>
            </a:r>
            <a:r>
              <a:rPr lang="en-US" sz="2400" b="1" baseline="0" dirty="0">
                <a:latin typeface="Lato"/>
                <a:ea typeface="Lato"/>
                <a:cs typeface="Lato"/>
                <a:sym typeface="Lato"/>
              </a:rPr>
              <a:t> of blood can also be lost into the chest, pelvis, thigh, and into the abdomen before the bleeding is recognized. </a:t>
            </a:r>
            <a:endParaRPr lang="en-US" sz="2400" b="1" dirty="0">
              <a:latin typeface="Lato"/>
              <a:ea typeface="Lato"/>
              <a:cs typeface="Lato"/>
              <a:sym typeface="Lato"/>
            </a:endParaRPr>
          </a:p>
          <a:p>
            <a:pPr marL="0" indent="0">
              <a:lnSpc>
                <a:spcPct val="100000"/>
              </a:lnSpc>
              <a:spcBef>
                <a:spcPts val="0"/>
              </a:spcBef>
              <a:spcAft>
                <a:spcPts val="500"/>
              </a:spcAft>
              <a:buSzPct val="73684"/>
              <a:buFont typeface="Lato"/>
              <a:buNone/>
            </a:pPr>
            <a:endParaRPr lang="en-US" sz="2400" dirty="0">
              <a:latin typeface="Lato"/>
              <a:ea typeface="Lato"/>
              <a:cs typeface="Lato"/>
              <a:sym typeface="Lato"/>
            </a:endParaRPr>
          </a:p>
          <a:p>
            <a:pPr marL="0" indent="0">
              <a:lnSpc>
                <a:spcPct val="100000"/>
              </a:lnSpc>
              <a:spcBef>
                <a:spcPts val="0"/>
              </a:spcBef>
              <a:spcAft>
                <a:spcPts val="500"/>
              </a:spcAft>
              <a:buSzPct val="73684"/>
              <a:buFont typeface="Lato"/>
              <a:buNone/>
            </a:pPr>
            <a:endParaRPr lang="en-US" sz="2400" dirty="0">
              <a:latin typeface="Lato"/>
              <a:ea typeface="Lato"/>
              <a:cs typeface="Lato"/>
              <a:sym typeface="Lato"/>
            </a:endParaRPr>
          </a:p>
          <a:p>
            <a:pPr marL="0" indent="0">
              <a:lnSpc>
                <a:spcPct val="100000"/>
              </a:lnSpc>
              <a:spcBef>
                <a:spcPts val="0"/>
              </a:spcBef>
              <a:spcAft>
                <a:spcPts val="500"/>
              </a:spcAft>
              <a:buSzPct val="73684"/>
              <a:buFont typeface="Lato"/>
              <a:buNone/>
            </a:pPr>
            <a:r>
              <a:rPr lang="en-US" sz="2400" dirty="0">
                <a:latin typeface="Lato"/>
                <a:ea typeface="Lato"/>
                <a:cs typeface="Lato"/>
                <a:sym typeface="Lato"/>
              </a:rPr>
              <a:t>Signs/symptoms</a:t>
            </a:r>
          </a:p>
          <a:p>
            <a:pPr marL="457200" lvl="0" indent="-349250" rtl="0">
              <a:lnSpc>
                <a:spcPct val="115000"/>
              </a:lnSpc>
              <a:spcBef>
                <a:spcPts val="0"/>
              </a:spcBef>
              <a:buSzPct val="100000"/>
              <a:buFont typeface="Lato"/>
            </a:pPr>
            <a:r>
              <a:rPr lang="en-US" sz="2000" dirty="0"/>
              <a:t>• Bleeding wounds </a:t>
            </a:r>
          </a:p>
          <a:p>
            <a:pPr marL="457200" lvl="0" indent="-349250" rtl="0">
              <a:lnSpc>
                <a:spcPct val="115000"/>
              </a:lnSpc>
              <a:spcBef>
                <a:spcPts val="0"/>
              </a:spcBef>
              <a:buSzPct val="100000"/>
              <a:buFont typeface="Lato"/>
            </a:pPr>
            <a:r>
              <a:rPr lang="en-US" sz="2000" dirty="0"/>
              <a:t>• Bruising around the umbilicus (belly button) or over the flanks can be a sign of internal bleeding </a:t>
            </a:r>
          </a:p>
          <a:p>
            <a:pPr marL="457200" lvl="0" indent="-349250" rtl="0">
              <a:lnSpc>
                <a:spcPct val="115000"/>
              </a:lnSpc>
              <a:spcBef>
                <a:spcPts val="0"/>
              </a:spcBef>
              <a:buSzPct val="100000"/>
              <a:buFont typeface="Lato"/>
            </a:pPr>
            <a:r>
              <a:rPr lang="en-US" sz="2000" dirty="0"/>
              <a:t>• Bleeding from the rectum or vagina or in vomit </a:t>
            </a:r>
          </a:p>
          <a:p>
            <a:pPr marL="457200" lvl="0" indent="-349250" rtl="0">
              <a:lnSpc>
                <a:spcPct val="115000"/>
              </a:lnSpc>
              <a:spcBef>
                <a:spcPts val="0"/>
              </a:spcBef>
              <a:buSzPct val="100000"/>
              <a:buFont typeface="Lato"/>
            </a:pPr>
            <a:r>
              <a:rPr lang="en-US" sz="2000" dirty="0"/>
              <a:t>• Pelvic fracture </a:t>
            </a:r>
          </a:p>
          <a:p>
            <a:pPr marL="457200" lvl="0" indent="-349250" rtl="0">
              <a:lnSpc>
                <a:spcPct val="115000"/>
              </a:lnSpc>
              <a:spcBef>
                <a:spcPts val="0"/>
              </a:spcBef>
              <a:buSzPct val="100000"/>
              <a:buFont typeface="Lato"/>
            </a:pPr>
            <a:r>
              <a:rPr lang="en-US" sz="2000" dirty="0"/>
              <a:t>• Femur fracture </a:t>
            </a:r>
          </a:p>
          <a:p>
            <a:pPr marL="457200" lvl="0" indent="-349250" rtl="0">
              <a:lnSpc>
                <a:spcPct val="115000"/>
              </a:lnSpc>
              <a:spcBef>
                <a:spcPts val="0"/>
              </a:spcBef>
              <a:buSzPct val="100000"/>
              <a:buFont typeface="Lato"/>
            </a:pPr>
            <a:r>
              <a:rPr lang="en-US" sz="2000" dirty="0"/>
              <a:t>• Decreased breath sounds on one side of the chest (</a:t>
            </a:r>
            <a:r>
              <a:rPr lang="en-US" sz="2000" dirty="0" err="1"/>
              <a:t>haemothorax</a:t>
            </a:r>
            <a:r>
              <a:rPr lang="en-US" sz="2000" dirty="0"/>
              <a:t>) </a:t>
            </a:r>
          </a:p>
          <a:p>
            <a:pPr marL="457200" lvl="0" indent="-349250" rtl="0">
              <a:lnSpc>
                <a:spcPct val="115000"/>
              </a:lnSpc>
              <a:spcBef>
                <a:spcPts val="0"/>
              </a:spcBef>
              <a:buSzPct val="100000"/>
              <a:buFont typeface="Lato"/>
            </a:pPr>
            <a:r>
              <a:rPr lang="en-US" sz="2000" dirty="0"/>
              <a:t>• Signs of poor perfusion (such as hypotension, tachycardia, pale skin, diaphoresis)</a:t>
            </a:r>
            <a:r>
              <a:rPr lang="en-US" sz="2400" i="1" dirty="0">
                <a:latin typeface="Lato"/>
                <a:ea typeface="Lato"/>
                <a:cs typeface="Lato"/>
                <a:sym typeface="Lato"/>
              </a:rPr>
              <a:t> </a:t>
            </a:r>
          </a:p>
          <a:p>
            <a:pPr indent="0">
              <a:lnSpc>
                <a:spcPct val="100000"/>
              </a:lnSpc>
              <a:spcBef>
                <a:spcPts val="400"/>
              </a:spcBef>
              <a:buNone/>
            </a:pPr>
            <a:endParaRPr lang="en-US" sz="2400" dirty="0">
              <a:latin typeface="Lato"/>
              <a:cs typeface="Lato"/>
            </a:endParaRPr>
          </a:p>
          <a:p>
            <a:pPr indent="0">
              <a:lnSpc>
                <a:spcPct val="100000"/>
              </a:lnSpc>
              <a:spcBef>
                <a:spcPts val="400"/>
              </a:spcBef>
              <a:buNone/>
            </a:pPr>
            <a:endParaRPr lang="en-US" sz="2400" dirty="0">
              <a:latin typeface="Lato"/>
              <a:cs typeface="Lato"/>
            </a:endParaRPr>
          </a:p>
          <a:p>
            <a:pPr indent="0">
              <a:lnSpc>
                <a:spcPct val="100000"/>
              </a:lnSpc>
              <a:spcBef>
                <a:spcPts val="400"/>
              </a:spcBef>
              <a:buNone/>
            </a:pPr>
            <a:endParaRPr lang="en-US" sz="2400" dirty="0">
              <a:latin typeface="Lato"/>
              <a:cs typeface="Lato"/>
            </a:endParaRPr>
          </a:p>
          <a:p>
            <a:pPr indent="0">
              <a:lnSpc>
                <a:spcPct val="100000"/>
              </a:lnSpc>
              <a:spcBef>
                <a:spcPts val="400"/>
              </a:spcBef>
              <a:buNone/>
            </a:pPr>
            <a:endParaRPr lang="en-US" sz="2400" dirty="0">
              <a:latin typeface="Lato"/>
              <a:cs typeface="Lato"/>
            </a:endParaRPr>
          </a:p>
          <a:p>
            <a:pPr indent="0">
              <a:lnSpc>
                <a:spcPct val="100000"/>
              </a:lnSpc>
              <a:spcBef>
                <a:spcPts val="400"/>
              </a:spcBef>
              <a:buNone/>
            </a:pPr>
            <a:r>
              <a:rPr lang="en-US" sz="2400" dirty="0"/>
              <a:t>External bleeding that is not controlled can lead quickly to shock. A large quantity of blood can also be lost into the chest, pelvis, thigh and abdomen before the bleeding is recognized. </a:t>
            </a:r>
          </a:p>
          <a:p>
            <a:pPr indent="0">
              <a:lnSpc>
                <a:spcPct val="100000"/>
              </a:lnSpc>
              <a:spcBef>
                <a:spcPts val="400"/>
              </a:spcBef>
              <a:buNone/>
            </a:pPr>
            <a:endParaRPr lang="en-US" sz="2400" dirty="0"/>
          </a:p>
          <a:p>
            <a:pPr indent="0">
              <a:lnSpc>
                <a:spcPct val="100000"/>
              </a:lnSpc>
              <a:spcBef>
                <a:spcPts val="400"/>
              </a:spcBef>
              <a:buNone/>
            </a:pPr>
            <a:r>
              <a:rPr lang="en-US" sz="2400" dirty="0"/>
              <a:t>Management</a:t>
            </a:r>
          </a:p>
          <a:p>
            <a:pPr indent="0">
              <a:lnSpc>
                <a:spcPct val="100000"/>
              </a:lnSpc>
              <a:spcBef>
                <a:spcPts val="400"/>
              </a:spcBef>
              <a:buNone/>
            </a:pPr>
            <a:endParaRPr lang="en-US" sz="2400" dirty="0"/>
          </a:p>
          <a:p>
            <a:pPr indent="0">
              <a:lnSpc>
                <a:spcPct val="100000"/>
              </a:lnSpc>
              <a:spcBef>
                <a:spcPts val="400"/>
              </a:spcBef>
              <a:buNone/>
            </a:pPr>
            <a:r>
              <a:rPr lang="en-US" sz="2400" dirty="0"/>
              <a:t>• Stop the bleeding. Depending on the source, use: – direct pressure– deep wound packing – a tourniquet [– pelvic binder or femur splint. </a:t>
            </a:r>
          </a:p>
          <a:p>
            <a:pPr indent="0">
              <a:lnSpc>
                <a:spcPct val="100000"/>
              </a:lnSpc>
              <a:spcBef>
                <a:spcPts val="400"/>
              </a:spcBef>
              <a:buNone/>
            </a:pPr>
            <a:r>
              <a:rPr lang="en-US" sz="2400" dirty="0"/>
              <a:t>• Give IV fluids. </a:t>
            </a:r>
          </a:p>
          <a:p>
            <a:pPr indent="0">
              <a:lnSpc>
                <a:spcPct val="100000"/>
              </a:lnSpc>
              <a:spcBef>
                <a:spcPts val="400"/>
              </a:spcBef>
              <a:buNone/>
            </a:pPr>
            <a:r>
              <a:rPr lang="en-US" sz="2400" dirty="0"/>
              <a:t>• Refer for blood transfusion and ongoing surgical management if needed. A tourniquet should be used only for life-threatening bleeding. </a:t>
            </a:r>
            <a:endParaRPr lang="en-US" sz="2400" dirty="0">
              <a:latin typeface="Lato"/>
              <a:cs typeface="Lato"/>
            </a:endParaRPr>
          </a:p>
          <a:p>
            <a:pPr indent="0">
              <a:lnSpc>
                <a:spcPct val="100000"/>
              </a:lnSpc>
              <a:spcBef>
                <a:spcPts val="400"/>
              </a:spcBef>
              <a:buNone/>
            </a:pPr>
            <a:endParaRPr lang="en-US" sz="2400" dirty="0">
              <a:latin typeface="Lato"/>
              <a:cs typeface="Lato"/>
            </a:endParaRPr>
          </a:p>
          <a:p>
            <a:pPr indent="0">
              <a:lnSpc>
                <a:spcPct val="100000"/>
              </a:lnSpc>
              <a:spcBef>
                <a:spcPts val="400"/>
              </a:spcBef>
              <a:buNone/>
            </a:pPr>
            <a:endParaRPr lang="en-US" sz="2400" dirty="0">
              <a:latin typeface="Lato"/>
              <a:cs typeface="Lato"/>
            </a:endParaRPr>
          </a:p>
          <a:p>
            <a:pPr indent="-210312">
              <a:lnSpc>
                <a:spcPct val="100000"/>
              </a:lnSpc>
              <a:spcBef>
                <a:spcPts val="400"/>
              </a:spcBef>
            </a:pPr>
            <a:endParaRPr lang="en-US" sz="2400" dirty="0">
              <a:latin typeface="Lato"/>
              <a:cs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44</a:t>
            </a:fld>
            <a:endParaRPr lang="en-US"/>
          </a:p>
        </p:txBody>
      </p:sp>
    </p:spTree>
    <p:extLst>
      <p:ext uri="{BB962C8B-B14F-4D97-AF65-F5344CB8AC3E}">
        <p14:creationId xmlns:p14="http://schemas.microsoft.com/office/powerpoint/2010/main" val="11524602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buNone/>
            </a:pPr>
            <a:endParaRPr lang="en-US" sz="2400" dirty="0"/>
          </a:p>
          <a:p>
            <a:pPr lvl="0">
              <a:spcBef>
                <a:spcPts val="0"/>
              </a:spcBef>
              <a:buNone/>
            </a:pPr>
            <a:r>
              <a:rPr lang="en-US" sz="2400" dirty="0"/>
              <a:t>Signs</a:t>
            </a:r>
            <a:r>
              <a:rPr lang="en-US" sz="2400" baseline="0" dirty="0"/>
              <a:t> and Symptoms</a:t>
            </a:r>
          </a:p>
          <a:p>
            <a:pPr marL="142875" lvl="0" indent="-193675" rtl="0">
              <a:lnSpc>
                <a:spcPct val="115000"/>
              </a:lnSpc>
              <a:spcBef>
                <a:spcPts val="0"/>
              </a:spcBef>
              <a:spcAft>
                <a:spcPts val="500"/>
              </a:spcAft>
              <a:buSzPct val="73684"/>
              <a:buFont typeface="Lato"/>
            </a:pPr>
            <a:r>
              <a:rPr lang="en-US" sz="2400" dirty="0"/>
              <a:t>Signs of poor perfusion (tachycardia, </a:t>
            </a:r>
            <a:r>
              <a:rPr lang="en-US" sz="2400" dirty="0" err="1"/>
              <a:t>tachypnoea</a:t>
            </a:r>
            <a:r>
              <a:rPr lang="en-US" sz="2400" dirty="0"/>
              <a:t>, hypotension, pale and cool skin, cold extremities, capillary refill &gt;3 seconds) </a:t>
            </a:r>
          </a:p>
          <a:p>
            <a:pPr marL="142875" lvl="0" indent="-193675" rtl="0">
              <a:lnSpc>
                <a:spcPct val="115000"/>
              </a:lnSpc>
              <a:spcBef>
                <a:spcPts val="0"/>
              </a:spcBef>
              <a:spcAft>
                <a:spcPts val="500"/>
              </a:spcAft>
              <a:buSzPct val="73684"/>
              <a:buFont typeface="Lato"/>
            </a:pPr>
            <a:r>
              <a:rPr lang="en-US" sz="2400" dirty="0"/>
              <a:t>• Distended neck veins • Muffled heart sounds • May have dizziness, confusion, altered mental status</a:t>
            </a:r>
          </a:p>
          <a:p>
            <a:pPr lvl="0">
              <a:spcBef>
                <a:spcPts val="0"/>
              </a:spcBef>
              <a:buNone/>
            </a:pPr>
            <a:endParaRPr lang="en-US" sz="2400" dirty="0"/>
          </a:p>
          <a:p>
            <a:pPr lvl="0">
              <a:spcBef>
                <a:spcPts val="0"/>
              </a:spcBef>
              <a:buNone/>
            </a:pPr>
            <a:r>
              <a:rPr lang="en-US" sz="2400" dirty="0"/>
              <a:t>Pericardial tamponade occurs when fluid builds up in the sac around the heart. The pressure from this fluid can collapse the chambers of the heart and keep them from filling properly, limiting blood flow to the tissues and causing shock. </a:t>
            </a:r>
          </a:p>
          <a:p>
            <a:pPr lvl="0">
              <a:spcBef>
                <a:spcPts val="0"/>
              </a:spcBef>
              <a:buNone/>
            </a:pPr>
            <a:endParaRPr lang="en-US" sz="2400" dirty="0"/>
          </a:p>
          <a:p>
            <a:pPr lvl="0">
              <a:spcBef>
                <a:spcPts val="0"/>
              </a:spcBef>
              <a:buNone/>
            </a:pPr>
            <a:r>
              <a:rPr lang="en-US" sz="2400" dirty="0"/>
              <a:t>Management </a:t>
            </a:r>
          </a:p>
          <a:p>
            <a:pPr lvl="0">
              <a:spcBef>
                <a:spcPts val="0"/>
              </a:spcBef>
              <a:buNone/>
            </a:pPr>
            <a:r>
              <a:rPr lang="en-US" sz="2400" dirty="0"/>
              <a:t>Treatment is drainage by </a:t>
            </a:r>
            <a:r>
              <a:rPr lang="en-US" sz="2400" dirty="0" err="1"/>
              <a:t>pericardiocentesis</a:t>
            </a:r>
            <a:r>
              <a:rPr lang="en-US" sz="2400" dirty="0"/>
              <a:t>. • In order to keep the patient alive until the fluid around the heart can be drained, give IV fluids to ensure that as much volume as possible enters the heart. [See SKILLS] • Refer rapidly for surgical management.</a:t>
            </a:r>
          </a:p>
          <a:p>
            <a:pPr lvl="0">
              <a:spcBef>
                <a:spcPts val="0"/>
              </a:spcBef>
              <a:buNone/>
            </a:pPr>
            <a:endParaRPr lang="en-US" sz="2400" dirty="0"/>
          </a:p>
        </p:txBody>
      </p:sp>
      <p:sp>
        <p:nvSpPr>
          <p:cNvPr id="4" name="Slide Number Placeholder 3"/>
          <p:cNvSpPr>
            <a:spLocks noGrp="1"/>
          </p:cNvSpPr>
          <p:nvPr>
            <p:ph type="sldNum" sz="quarter" idx="10"/>
          </p:nvPr>
        </p:nvSpPr>
        <p:spPr/>
        <p:txBody>
          <a:bodyPr/>
          <a:lstStyle/>
          <a:p>
            <a:fld id="{FE403372-DB74-7E4B-A0C5-B7F8CBD4FAC5}" type="slidenum">
              <a:rPr lang="en-US" smtClean="0"/>
              <a:t>45</a:t>
            </a:fld>
            <a:endParaRPr lang="en-US"/>
          </a:p>
        </p:txBody>
      </p:sp>
    </p:spTree>
    <p:extLst>
      <p:ext uri="{BB962C8B-B14F-4D97-AF65-F5344CB8AC3E}">
        <p14:creationId xmlns:p14="http://schemas.microsoft.com/office/powerpoint/2010/main" val="16880399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buFont typeface="Arial" charset="0"/>
              <a:buNone/>
            </a:pPr>
            <a:r>
              <a:rPr lang="en-US" sz="2400" dirty="0"/>
              <a:t>Signs</a:t>
            </a:r>
            <a:r>
              <a:rPr lang="en-US" sz="2400" baseline="0" dirty="0"/>
              <a:t> and Symptoms</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Calibri" charset="0"/>
                <a:ea typeface="Calibri" charset="0"/>
                <a:cs typeface="Calibri" charset="0"/>
              </a:rPr>
              <a:t>Sweating (diaphoresis)</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Calibri" charset="0"/>
                <a:ea typeface="Calibri" charset="0"/>
                <a:cs typeface="Calibri" charset="0"/>
              </a:rPr>
              <a:t>Altered mental status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Calibri" charset="0"/>
                <a:ea typeface="Calibri" charset="0"/>
                <a:cs typeface="Calibri" charset="0"/>
              </a:rPr>
              <a:t>Seizures/convulsions</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Calibri" charset="0"/>
                <a:ea typeface="Calibri" charset="0"/>
                <a:cs typeface="Calibri" charset="0"/>
              </a:rPr>
              <a:t>Blood glucose &lt;3.5mmol/L</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Calibri" charset="0"/>
                <a:ea typeface="Calibri" charset="0"/>
                <a:cs typeface="Calibri" charset="0"/>
              </a:rPr>
              <a:t>History of diabetes, malaria or severe infection</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Calibri" charset="0"/>
                <a:ea typeface="Calibri" charset="0"/>
                <a:cs typeface="Calibri" charset="0"/>
              </a:rPr>
              <a:t>Responds quickly to glucose </a:t>
            </a:r>
          </a:p>
          <a:p>
            <a:pPr marL="0" lvl="0" indent="0">
              <a:spcBef>
                <a:spcPts val="0"/>
              </a:spcBef>
              <a:buFont typeface="Arial" charset="0"/>
              <a:buNone/>
            </a:pPr>
            <a:endParaRPr lang="en-US" sz="2400" dirty="0"/>
          </a:p>
          <a:p>
            <a:pPr marL="0" lvl="0" indent="0">
              <a:spcBef>
                <a:spcPts val="0"/>
              </a:spcBef>
              <a:buFont typeface="Arial" charset="0"/>
              <a:buNone/>
            </a:pPr>
            <a:r>
              <a:rPr lang="en-US" sz="2400" dirty="0"/>
              <a:t>Management</a:t>
            </a:r>
          </a:p>
          <a:p>
            <a:pPr marL="0" lvl="0" indent="0">
              <a:spcBef>
                <a:spcPts val="0"/>
              </a:spcBef>
              <a:buFont typeface="Arial" charset="0"/>
              <a:buNone/>
            </a:pPr>
            <a:r>
              <a:rPr lang="en-US" sz="2400" dirty="0"/>
              <a:t>•Patients with </a:t>
            </a:r>
            <a:r>
              <a:rPr lang="en-US" sz="2400" dirty="0" err="1"/>
              <a:t>hypoglycaemia</a:t>
            </a:r>
            <a:r>
              <a:rPr lang="en-US" sz="2400" dirty="0"/>
              <a:t> (low blood sugar) need glucose immediately</a:t>
            </a:r>
            <a:r>
              <a:rPr lang="en-US" sz="2400" baseline="0" dirty="0"/>
              <a:t> </a:t>
            </a:r>
          </a:p>
          <a:p>
            <a:pPr marL="0" lvl="0" indent="0">
              <a:spcBef>
                <a:spcPts val="0"/>
              </a:spcBef>
              <a:buFont typeface="Arial" charset="0"/>
              <a:buNone/>
            </a:pPr>
            <a:r>
              <a:rPr lang="en-US" sz="2400" dirty="0"/>
              <a:t>• If the person can speak and swallow, give oral glucose. </a:t>
            </a:r>
          </a:p>
          <a:p>
            <a:pPr marL="0" lvl="0" indent="0">
              <a:spcBef>
                <a:spcPts val="0"/>
              </a:spcBef>
              <a:buFont typeface="Arial" charset="0"/>
              <a:buNone/>
            </a:pPr>
            <a:r>
              <a:rPr lang="en-US" sz="2400" dirty="0"/>
              <a:t>• If the person cannot speak or is unconscious, give IV glucose if possible. </a:t>
            </a:r>
          </a:p>
          <a:p>
            <a:pPr marL="0" lvl="0" indent="0">
              <a:spcBef>
                <a:spcPts val="0"/>
              </a:spcBef>
              <a:buFont typeface="Arial" charset="0"/>
              <a:buNone/>
            </a:pPr>
            <a:r>
              <a:rPr lang="en-US" sz="2400" dirty="0"/>
              <a:t>• If IV glucose is not possible or available, give buccal (inside of the cheek) glucose. [See SKILLS]</a:t>
            </a:r>
          </a:p>
        </p:txBody>
      </p:sp>
      <p:sp>
        <p:nvSpPr>
          <p:cNvPr id="4" name="Slide Number Placeholder 3"/>
          <p:cNvSpPr>
            <a:spLocks noGrp="1"/>
          </p:cNvSpPr>
          <p:nvPr>
            <p:ph type="sldNum" sz="quarter" idx="10"/>
          </p:nvPr>
        </p:nvSpPr>
        <p:spPr/>
        <p:txBody>
          <a:bodyPr/>
          <a:lstStyle/>
          <a:p>
            <a:fld id="{FE403372-DB74-7E4B-A0C5-B7F8CBD4FAC5}" type="slidenum">
              <a:rPr lang="en-US" smtClean="0"/>
              <a:t>46</a:t>
            </a:fld>
            <a:endParaRPr lang="en-US"/>
          </a:p>
        </p:txBody>
      </p:sp>
    </p:spTree>
    <p:extLst>
      <p:ext uri="{BB962C8B-B14F-4D97-AF65-F5344CB8AC3E}">
        <p14:creationId xmlns:p14="http://schemas.microsoft.com/office/powerpoint/2010/main" val="1442778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spcBef>
                <a:spcPts val="0"/>
              </a:spcBef>
              <a:buNone/>
            </a:pPr>
            <a:r>
              <a:rPr lang="en-US" sz="2400" dirty="0"/>
              <a:t>Signs/ symptoms:</a:t>
            </a:r>
          </a:p>
          <a:p>
            <a:pPr marL="457200" lvl="0" indent="-317500" rtl="0">
              <a:lnSpc>
                <a:spcPct val="115000"/>
              </a:lnSpc>
              <a:spcBef>
                <a:spcPts val="0"/>
              </a:spcBef>
              <a:buSzPct val="73684"/>
              <a:buFont typeface="Lato"/>
            </a:pPr>
            <a:r>
              <a:rPr lang="en-US" sz="2400" dirty="0">
                <a:latin typeface="Lato"/>
                <a:ea typeface="Lato"/>
                <a:cs typeface="Lato"/>
                <a:sym typeface="Lato"/>
              </a:rPr>
              <a:t>Headache</a:t>
            </a:r>
          </a:p>
          <a:p>
            <a:pPr marL="457200" lvl="0" indent="-317500" rtl="0">
              <a:lnSpc>
                <a:spcPct val="115000"/>
              </a:lnSpc>
              <a:spcBef>
                <a:spcPts val="0"/>
              </a:spcBef>
              <a:buSzPct val="73684"/>
              <a:buFont typeface="Lato"/>
            </a:pPr>
            <a:r>
              <a:rPr lang="en-US" sz="2400" dirty="0">
                <a:latin typeface="Lato"/>
                <a:ea typeface="Lato"/>
                <a:cs typeface="Lato"/>
                <a:sym typeface="Lato"/>
              </a:rPr>
              <a:t>Seizures/convulsions </a:t>
            </a:r>
          </a:p>
          <a:p>
            <a:pPr marL="139700" indent="0">
              <a:lnSpc>
                <a:spcPct val="115000"/>
              </a:lnSpc>
              <a:spcBef>
                <a:spcPts val="0"/>
              </a:spcBef>
              <a:buSzPct val="73684"/>
              <a:buFont typeface="Lato"/>
              <a:buNone/>
            </a:pPr>
            <a:r>
              <a:rPr lang="en-US" sz="2400" dirty="0">
                <a:latin typeface="Lato"/>
                <a:ea typeface="Lato"/>
                <a:cs typeface="Lato"/>
                <a:sym typeface="Lato"/>
              </a:rPr>
              <a:t>Nausea, vomiting</a:t>
            </a:r>
          </a:p>
          <a:p>
            <a:pPr marL="457200" lvl="0" indent="-317500" rtl="0">
              <a:lnSpc>
                <a:spcPct val="115000"/>
              </a:lnSpc>
              <a:spcBef>
                <a:spcPts val="0"/>
              </a:spcBef>
              <a:buSzPct val="73684"/>
              <a:buFont typeface="Lato"/>
            </a:pPr>
            <a:r>
              <a:rPr lang="en-US" sz="2400" dirty="0">
                <a:latin typeface="Lato"/>
                <a:ea typeface="Lato"/>
                <a:cs typeface="Lato"/>
                <a:sym typeface="Lato"/>
              </a:rPr>
              <a:t>Altered mental status </a:t>
            </a:r>
          </a:p>
          <a:p>
            <a:pPr marL="457200" lvl="0" indent="-317500" rtl="0">
              <a:lnSpc>
                <a:spcPct val="115000"/>
              </a:lnSpc>
              <a:spcBef>
                <a:spcPts val="0"/>
              </a:spcBef>
              <a:buSzPct val="73684"/>
              <a:buFont typeface="Lato"/>
            </a:pPr>
            <a:r>
              <a:rPr lang="en-US" sz="2400" dirty="0">
                <a:latin typeface="Lato"/>
                <a:ea typeface="Lato"/>
                <a:cs typeface="Lato"/>
                <a:sym typeface="Lato"/>
              </a:rPr>
              <a:t>Unequal pupils </a:t>
            </a:r>
          </a:p>
          <a:p>
            <a:pPr marL="457200" lvl="0" indent="-317500" rtl="0">
              <a:lnSpc>
                <a:spcPct val="115000"/>
              </a:lnSpc>
              <a:spcBef>
                <a:spcPts val="0"/>
              </a:spcBef>
              <a:buSzPct val="73684"/>
              <a:buFont typeface="Lato"/>
            </a:pPr>
            <a:r>
              <a:rPr lang="en-US" sz="2400" dirty="0">
                <a:latin typeface="Lato"/>
                <a:ea typeface="Lato"/>
                <a:cs typeface="Lato"/>
                <a:sym typeface="Lato"/>
              </a:rPr>
              <a:t>Weakness on one side of the body</a:t>
            </a:r>
          </a:p>
          <a:p>
            <a:pPr marL="457200" lvl="0" indent="-317500" rtl="0">
              <a:lnSpc>
                <a:spcPct val="115000"/>
              </a:lnSpc>
              <a:spcBef>
                <a:spcPts val="0"/>
              </a:spcBef>
              <a:buSzPct val="73684"/>
              <a:buFont typeface="Lato"/>
            </a:pPr>
            <a:endParaRPr lang="en-US" sz="2400" dirty="0">
              <a:latin typeface="Lato"/>
              <a:ea typeface="Lato"/>
              <a:cs typeface="Lato"/>
              <a:sym typeface="Lato"/>
            </a:endParaRPr>
          </a:p>
          <a:p>
            <a:pPr marL="457200" lvl="0" indent="-317500" rtl="0">
              <a:lnSpc>
                <a:spcPct val="115000"/>
              </a:lnSpc>
              <a:spcBef>
                <a:spcPts val="0"/>
              </a:spcBef>
              <a:buSzPct val="73684"/>
              <a:buFont typeface="Lato"/>
            </a:pPr>
            <a:endParaRPr lang="en-US" sz="2400" b="1" dirty="0">
              <a:latin typeface="Lato"/>
              <a:ea typeface="Lato"/>
              <a:cs typeface="Lato"/>
              <a:sym typeface="Lato"/>
            </a:endParaRPr>
          </a:p>
          <a:p>
            <a:pPr marL="165100" lvl="0" indent="0" rtl="0">
              <a:spcBef>
                <a:spcPts val="0"/>
              </a:spcBef>
              <a:buClr>
                <a:schemeClr val="dk1"/>
              </a:buClr>
              <a:buSzPct val="100000"/>
              <a:buFont typeface="Lato"/>
              <a:buNone/>
            </a:pPr>
            <a:r>
              <a:rPr lang="en-US" sz="2400" b="1" dirty="0"/>
              <a:t>Increased pressure on the brain can occur from trauma, tumors, increased fluid, bleeding or infections. </a:t>
            </a:r>
          </a:p>
          <a:p>
            <a:pPr marL="165100" lvl="0" indent="0" rtl="0">
              <a:spcBef>
                <a:spcPts val="0"/>
              </a:spcBef>
              <a:buClr>
                <a:schemeClr val="dk1"/>
              </a:buClr>
              <a:buSzPct val="100000"/>
              <a:buFont typeface="Lato"/>
              <a:buNone/>
            </a:pPr>
            <a:r>
              <a:rPr lang="en-US" sz="2400" b="1" dirty="0"/>
              <a:t>Because the skull is rigid, any swelling, fluid, or mass increases the pressure around the brain, limiting blood flow and possibly displacing brain tissue, causing death.</a:t>
            </a:r>
          </a:p>
          <a:p>
            <a:pPr marL="165100" lvl="0" indent="0" rtl="0">
              <a:spcBef>
                <a:spcPts val="0"/>
              </a:spcBef>
              <a:buClr>
                <a:schemeClr val="dk1"/>
              </a:buClr>
              <a:buSzPct val="100000"/>
              <a:buFont typeface="Lato"/>
              <a:buNone/>
            </a:pPr>
            <a:endParaRPr lang="en-US" sz="2400" dirty="0">
              <a:latin typeface="Lato"/>
              <a:ea typeface="Lato"/>
              <a:cs typeface="Lato"/>
              <a:sym typeface="Lato"/>
            </a:endParaRPr>
          </a:p>
          <a:p>
            <a:pPr marL="165100" lvl="0" indent="0" rtl="0">
              <a:spcBef>
                <a:spcPts val="0"/>
              </a:spcBef>
              <a:buClr>
                <a:schemeClr val="dk1"/>
              </a:buClr>
              <a:buSzPct val="100000"/>
              <a:buFont typeface="Lato"/>
              <a:buNone/>
            </a:pPr>
            <a:r>
              <a:rPr lang="en-US" sz="2400" dirty="0">
                <a:latin typeface="Lato"/>
                <a:ea typeface="Lato"/>
                <a:cs typeface="Lato"/>
                <a:sym typeface="Lato"/>
              </a:rPr>
              <a:t>Management </a:t>
            </a:r>
          </a:p>
          <a:p>
            <a:pPr marL="165100" lvl="0" indent="0" rtl="0">
              <a:spcBef>
                <a:spcPts val="0"/>
              </a:spcBef>
              <a:buClr>
                <a:schemeClr val="dk1"/>
              </a:buClr>
              <a:buSzPct val="100000"/>
              <a:buFont typeface="Lato"/>
              <a:buNone/>
            </a:pPr>
            <a:endParaRPr lang="en-US" sz="2400" dirty="0">
              <a:latin typeface="Lato"/>
              <a:ea typeface="Lato"/>
              <a:cs typeface="Lato"/>
              <a:sym typeface="Lato"/>
            </a:endParaRPr>
          </a:p>
          <a:p>
            <a:pPr marL="165100" lvl="0" indent="0" rtl="0">
              <a:spcBef>
                <a:spcPts val="0"/>
              </a:spcBef>
              <a:buClr>
                <a:schemeClr val="dk1"/>
              </a:buClr>
              <a:buSzPct val="100000"/>
              <a:buFont typeface="Lato"/>
              <a:buNone/>
            </a:pPr>
            <a:r>
              <a:rPr lang="en-US" sz="2400" dirty="0">
                <a:latin typeface="Lato"/>
                <a:ea typeface="Lato"/>
                <a:cs typeface="Lato"/>
                <a:sym typeface="Lato"/>
              </a:rPr>
              <a:t>Raise the head of the bed to 30 degrees. </a:t>
            </a:r>
          </a:p>
          <a:p>
            <a:pPr marL="165100" lvl="0" indent="0" rtl="0">
              <a:spcBef>
                <a:spcPts val="0"/>
              </a:spcBef>
              <a:buClr>
                <a:schemeClr val="dk1"/>
              </a:buClr>
              <a:buSzPct val="100000"/>
              <a:buFont typeface="Lato"/>
              <a:buNone/>
            </a:pPr>
            <a:r>
              <a:rPr lang="en-US" sz="2400" dirty="0">
                <a:latin typeface="Lato"/>
                <a:ea typeface="Lato"/>
                <a:cs typeface="Lato"/>
                <a:sym typeface="Lato"/>
              </a:rPr>
              <a:t>If trauma is suspected maintain cervical spine </a:t>
            </a:r>
            <a:r>
              <a:rPr lang="en-US" sz="2400" dirty="0" err="1">
                <a:latin typeface="Lato"/>
                <a:ea typeface="Lato"/>
                <a:cs typeface="Lato"/>
                <a:sym typeface="Lato"/>
              </a:rPr>
              <a:t>immobilisation</a:t>
            </a:r>
            <a:r>
              <a:rPr lang="en-US" sz="2400" dirty="0">
                <a:latin typeface="Lato"/>
                <a:ea typeface="Lato"/>
                <a:cs typeface="Lato"/>
                <a:sym typeface="Lato"/>
              </a:rPr>
              <a:t> (you may not be able to raise the head in this case). </a:t>
            </a:r>
          </a:p>
          <a:p>
            <a:pPr marL="165100" lvl="0" indent="0" rtl="0">
              <a:spcBef>
                <a:spcPts val="0"/>
              </a:spcBef>
              <a:buClr>
                <a:schemeClr val="dk1"/>
              </a:buClr>
              <a:buSzPct val="100000"/>
              <a:buFont typeface="Lato"/>
              <a:buNone/>
            </a:pPr>
            <a:r>
              <a:rPr lang="en-US" sz="2400" dirty="0">
                <a:latin typeface="Lato"/>
                <a:ea typeface="Lato"/>
                <a:cs typeface="Lato"/>
                <a:sym typeface="Lato"/>
              </a:rPr>
              <a:t>Check glucose. </a:t>
            </a:r>
          </a:p>
          <a:p>
            <a:pPr marL="114300" lvl="0" indent="0" rtl="0">
              <a:spcBef>
                <a:spcPts val="0"/>
              </a:spcBef>
              <a:buClr>
                <a:schemeClr val="dk1"/>
              </a:buClr>
              <a:buSzPct val="180000"/>
              <a:buFont typeface="Lato"/>
              <a:buNone/>
            </a:pPr>
            <a:r>
              <a:rPr lang="en-US" sz="2400" dirty="0">
                <a:latin typeface="Lato"/>
                <a:ea typeface="Lato"/>
                <a:cs typeface="Lato"/>
                <a:sym typeface="Lato"/>
              </a:rPr>
              <a:t>If ther</a:t>
            </a:r>
            <a:r>
              <a:rPr lang="en-US" sz="4800" dirty="0">
                <a:latin typeface="Lato"/>
                <a:ea typeface="Lato"/>
                <a:cs typeface="Lato"/>
                <a:sym typeface="Lato"/>
              </a:rPr>
              <a:t>e are seizures, give a benzodiazepine. (See SKILLS)</a:t>
            </a:r>
          </a:p>
          <a:p>
            <a:pPr marL="114300" lvl="0" indent="0" rtl="0">
              <a:spcBef>
                <a:spcPts val="0"/>
              </a:spcBef>
              <a:buClr>
                <a:schemeClr val="dk1"/>
              </a:buClr>
              <a:buSzPct val="180000"/>
              <a:buFont typeface="Lato"/>
              <a:buNone/>
            </a:pPr>
            <a:endParaRPr lang="en-US" sz="4800" dirty="0">
              <a:latin typeface="Lato"/>
              <a:ea typeface="Lato"/>
              <a:cs typeface="Lato"/>
              <a:sym typeface="Lato"/>
            </a:endParaRPr>
          </a:p>
          <a:p>
            <a:pPr marL="139700" lvl="0" indent="0" rtl="0">
              <a:lnSpc>
                <a:spcPct val="115000"/>
              </a:lnSpc>
              <a:spcBef>
                <a:spcPts val="0"/>
              </a:spcBef>
              <a:buSzPct val="73684"/>
              <a:buFont typeface="Arial" charset="0"/>
              <a:buNone/>
            </a:pPr>
            <a:endParaRPr lang="en-US" sz="2400" dirty="0">
              <a:latin typeface="Lato"/>
              <a:ea typeface="Lato"/>
              <a:cs typeface="Lato"/>
              <a:sym typeface="Lato"/>
            </a:endParaRPr>
          </a:p>
          <a:p>
            <a:pPr marL="165100" lvl="0" indent="0" rtl="0">
              <a:spcBef>
                <a:spcPts val="0"/>
              </a:spcBef>
              <a:buClr>
                <a:schemeClr val="dk1"/>
              </a:buClr>
              <a:buSzPct val="100000"/>
              <a:buFont typeface="Lato"/>
              <a:buNone/>
            </a:pPr>
            <a:endParaRPr lang="en-US" sz="2400" dirty="0">
              <a:latin typeface="Lato"/>
              <a:ea typeface="Lato"/>
              <a:cs typeface="Lato"/>
              <a:sym typeface="Lato"/>
            </a:endParaRPr>
          </a:p>
          <a:p>
            <a:pPr marL="0" lvl="0" indent="0">
              <a:spcBef>
                <a:spcPts val="0"/>
              </a:spcBef>
              <a:buFont typeface="Arial" charset="0"/>
              <a:buNone/>
            </a:pPr>
            <a:endParaRPr lang="en-US" sz="2400" dirty="0"/>
          </a:p>
          <a:p>
            <a:pPr marL="0" lvl="0" indent="0">
              <a:spcBef>
                <a:spcPts val="0"/>
              </a:spcBef>
              <a:buFont typeface="Arial" charset="0"/>
              <a:buNone/>
            </a:pPr>
            <a:endParaRPr lang="en-US" sz="2400" dirty="0"/>
          </a:p>
        </p:txBody>
      </p:sp>
      <p:sp>
        <p:nvSpPr>
          <p:cNvPr id="4" name="Slide Number Placeholder 3"/>
          <p:cNvSpPr>
            <a:spLocks noGrp="1"/>
          </p:cNvSpPr>
          <p:nvPr>
            <p:ph type="sldNum" sz="quarter" idx="10"/>
          </p:nvPr>
        </p:nvSpPr>
        <p:spPr/>
        <p:txBody>
          <a:bodyPr/>
          <a:lstStyle/>
          <a:p>
            <a:fld id="{FE403372-DB74-7E4B-A0C5-B7F8CBD4FAC5}" type="slidenum">
              <a:rPr lang="en-US" smtClean="0"/>
              <a:t>47</a:t>
            </a:fld>
            <a:endParaRPr lang="en-US"/>
          </a:p>
        </p:txBody>
      </p:sp>
    </p:spTree>
    <p:extLst>
      <p:ext uri="{BB962C8B-B14F-4D97-AF65-F5344CB8AC3E}">
        <p14:creationId xmlns:p14="http://schemas.microsoft.com/office/powerpoint/2010/main" val="17415108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spcBef>
                <a:spcPts val="0"/>
              </a:spcBef>
              <a:buNone/>
            </a:pPr>
            <a:r>
              <a:rPr lang="en-US" sz="2400" dirty="0"/>
              <a:t>Signs and symptoms of active seizure: </a:t>
            </a:r>
          </a:p>
          <a:p>
            <a:pPr lvl="0" rtl="0">
              <a:spcBef>
                <a:spcPts val="0"/>
              </a:spcBef>
              <a:buNone/>
            </a:pPr>
            <a:r>
              <a:rPr lang="en-US" sz="2400" dirty="0"/>
              <a:t>• Repetitive movements, gaze fixed to one side or alternating rhythmically and not responsive. </a:t>
            </a:r>
          </a:p>
          <a:p>
            <a:pPr lvl="0" rtl="0">
              <a:spcBef>
                <a:spcPts val="0"/>
              </a:spcBef>
              <a:buNone/>
            </a:pPr>
            <a:endParaRPr lang="en-US" sz="2400" dirty="0"/>
          </a:p>
          <a:p>
            <a:pPr lvl="0" rtl="0">
              <a:spcBef>
                <a:spcPts val="0"/>
              </a:spcBef>
              <a:buNone/>
            </a:pPr>
            <a:r>
              <a:rPr lang="en-US" sz="2400" dirty="0"/>
              <a:t>Sign and symptoms of recent seizure: </a:t>
            </a:r>
          </a:p>
          <a:p>
            <a:pPr lvl="0" rtl="0">
              <a:spcBef>
                <a:spcPts val="0"/>
              </a:spcBef>
              <a:buNone/>
            </a:pPr>
            <a:r>
              <a:rPr lang="en-US" sz="2400" dirty="0"/>
              <a:t>• Bitten tongue </a:t>
            </a:r>
          </a:p>
          <a:p>
            <a:pPr lvl="0" rtl="0">
              <a:spcBef>
                <a:spcPts val="0"/>
              </a:spcBef>
              <a:buNone/>
            </a:pPr>
            <a:r>
              <a:rPr lang="en-US" sz="2400" dirty="0"/>
              <a:t>• Urinated on self </a:t>
            </a:r>
          </a:p>
          <a:p>
            <a:pPr lvl="0" rtl="0">
              <a:spcBef>
                <a:spcPts val="0"/>
              </a:spcBef>
              <a:buNone/>
            </a:pPr>
            <a:r>
              <a:rPr lang="en-US" sz="2400" dirty="0"/>
              <a:t>• Known history of seizures/convulsions </a:t>
            </a:r>
          </a:p>
          <a:p>
            <a:pPr lvl="0" rtl="0">
              <a:spcBef>
                <a:spcPts val="0"/>
              </a:spcBef>
              <a:buNone/>
            </a:pPr>
            <a:r>
              <a:rPr lang="en-US" sz="2400" dirty="0"/>
              <a:t>• Confusion that gradually improves over minutes to hours</a:t>
            </a:r>
          </a:p>
          <a:p>
            <a:pPr lvl="0" rtl="0">
              <a:spcBef>
                <a:spcPts val="0"/>
              </a:spcBef>
              <a:buNone/>
            </a:pPr>
            <a:endParaRPr lang="en-US" sz="2400" dirty="0"/>
          </a:p>
          <a:p>
            <a:pPr lvl="0" rtl="0">
              <a:spcBef>
                <a:spcPts val="0"/>
              </a:spcBef>
              <a:buNone/>
            </a:pPr>
            <a:endParaRPr lang="en-US" sz="2400" dirty="0"/>
          </a:p>
          <a:p>
            <a:pPr lvl="0" rtl="0">
              <a:spcBef>
                <a:spcPts val="0"/>
              </a:spcBef>
              <a:buNone/>
            </a:pPr>
            <a:r>
              <a:rPr lang="en-US" sz="2400" dirty="0"/>
              <a:t>Management:</a:t>
            </a:r>
          </a:p>
          <a:p>
            <a:pPr marL="457200" lvl="0" indent="-292100" rtl="0">
              <a:lnSpc>
                <a:spcPct val="115000"/>
              </a:lnSpc>
              <a:spcBef>
                <a:spcPts val="0"/>
              </a:spcBef>
              <a:spcAft>
                <a:spcPts val="1000"/>
              </a:spcAft>
              <a:buClr>
                <a:schemeClr val="dk1"/>
              </a:buClr>
              <a:buSzPct val="100000"/>
              <a:buFont typeface="Lato"/>
              <a:buChar char="•"/>
            </a:pPr>
            <a:r>
              <a:rPr lang="en-US" sz="2400" dirty="0"/>
              <a:t>The goal in managing seizures/convulsions is to prevent hypoxia and injury. </a:t>
            </a:r>
          </a:p>
          <a:p>
            <a:pPr marL="457200" lvl="0" indent="-292100" rtl="0">
              <a:lnSpc>
                <a:spcPct val="115000"/>
              </a:lnSpc>
              <a:spcBef>
                <a:spcPts val="0"/>
              </a:spcBef>
              <a:spcAft>
                <a:spcPts val="1000"/>
              </a:spcAft>
              <a:buClr>
                <a:schemeClr val="dk1"/>
              </a:buClr>
              <a:buSzPct val="100000"/>
              <a:buFont typeface="Lato"/>
              <a:buChar char="•"/>
            </a:pPr>
            <a:r>
              <a:rPr lang="en-US" sz="2400" dirty="0"/>
              <a:t>• Protect the seizing person from falls and from any hard or sharp objects nearby.</a:t>
            </a:r>
          </a:p>
          <a:p>
            <a:pPr marL="457200" lvl="0" indent="-292100" rtl="0">
              <a:lnSpc>
                <a:spcPct val="115000"/>
              </a:lnSpc>
              <a:spcBef>
                <a:spcPts val="0"/>
              </a:spcBef>
              <a:spcAft>
                <a:spcPts val="1000"/>
              </a:spcAft>
              <a:buClr>
                <a:schemeClr val="dk1"/>
              </a:buClr>
              <a:buSzPct val="100000"/>
              <a:buFont typeface="Lato"/>
              <a:buChar char="•"/>
            </a:pPr>
            <a:r>
              <a:rPr lang="en-US" sz="2400" dirty="0"/>
              <a:t> • Do not place anything in the mouth of a person with active seizure except to suction airway. </a:t>
            </a:r>
          </a:p>
          <a:p>
            <a:pPr marL="457200" lvl="0" indent="-292100" rtl="0">
              <a:lnSpc>
                <a:spcPct val="115000"/>
              </a:lnSpc>
              <a:spcBef>
                <a:spcPts val="0"/>
              </a:spcBef>
              <a:spcAft>
                <a:spcPts val="1000"/>
              </a:spcAft>
              <a:buClr>
                <a:schemeClr val="dk1"/>
              </a:buClr>
              <a:buSzPct val="100000"/>
              <a:buFont typeface="Lato"/>
              <a:buChar char="•"/>
            </a:pPr>
            <a:r>
              <a:rPr lang="en-US" sz="2400" dirty="0"/>
              <a:t>• Give oxygen</a:t>
            </a:r>
          </a:p>
          <a:p>
            <a:pPr marL="457200" lvl="0" indent="-292100" rtl="0">
              <a:lnSpc>
                <a:spcPct val="115000"/>
              </a:lnSpc>
              <a:spcBef>
                <a:spcPts val="0"/>
              </a:spcBef>
              <a:spcAft>
                <a:spcPts val="1000"/>
              </a:spcAft>
              <a:buClr>
                <a:schemeClr val="dk1"/>
              </a:buClr>
              <a:buSzPct val="100000"/>
              <a:buFont typeface="Lato"/>
              <a:buChar char="•"/>
            </a:pPr>
            <a:r>
              <a:rPr lang="en-US" sz="2400" dirty="0"/>
              <a:t> • Check blood glucose. Give glucose if &lt;3.5mmol/L</a:t>
            </a:r>
          </a:p>
          <a:p>
            <a:pPr marL="457200" lvl="0" indent="-292100" rtl="0">
              <a:lnSpc>
                <a:spcPct val="115000"/>
              </a:lnSpc>
              <a:spcBef>
                <a:spcPts val="0"/>
              </a:spcBef>
              <a:spcAft>
                <a:spcPts val="1000"/>
              </a:spcAft>
              <a:buClr>
                <a:schemeClr val="dk1"/>
              </a:buClr>
              <a:buSzPct val="100000"/>
              <a:buFont typeface="Lato"/>
              <a:buChar char="•"/>
            </a:pPr>
            <a:r>
              <a:rPr lang="en-US" sz="2400" dirty="0"/>
              <a:t>• Treat with a benzodiazepine </a:t>
            </a:r>
          </a:p>
          <a:p>
            <a:pPr marL="457200" lvl="0" indent="-292100" rtl="0">
              <a:lnSpc>
                <a:spcPct val="115000"/>
              </a:lnSpc>
              <a:spcBef>
                <a:spcPts val="0"/>
              </a:spcBef>
              <a:spcAft>
                <a:spcPts val="1000"/>
              </a:spcAft>
              <a:buClr>
                <a:schemeClr val="dk1"/>
              </a:buClr>
              <a:buSzPct val="100000"/>
              <a:buFont typeface="Lato"/>
              <a:buChar char="•"/>
            </a:pPr>
            <a:r>
              <a:rPr lang="en-US" sz="2400" dirty="0"/>
              <a:t>and monitor closely for slowing or difficult breathing.</a:t>
            </a:r>
          </a:p>
          <a:p>
            <a:pPr marL="457200" lvl="0" indent="-292100" rtl="0">
              <a:lnSpc>
                <a:spcPct val="115000"/>
              </a:lnSpc>
              <a:spcBef>
                <a:spcPts val="0"/>
              </a:spcBef>
              <a:spcAft>
                <a:spcPts val="1000"/>
              </a:spcAft>
              <a:buClr>
                <a:schemeClr val="dk1"/>
              </a:buClr>
              <a:buSzPct val="100000"/>
              <a:buFont typeface="Lato"/>
              <a:buChar char="•"/>
            </a:pPr>
            <a:r>
              <a:rPr lang="en-US" sz="2400" dirty="0"/>
              <a:t> • Place patient in recovery position if there is no trauma suspected </a:t>
            </a:r>
          </a:p>
          <a:p>
            <a:pPr marL="457200" lvl="0" indent="-292100" rtl="0">
              <a:lnSpc>
                <a:spcPct val="115000"/>
              </a:lnSpc>
              <a:spcBef>
                <a:spcPts val="0"/>
              </a:spcBef>
              <a:spcAft>
                <a:spcPts val="1000"/>
              </a:spcAft>
              <a:buClr>
                <a:schemeClr val="dk1"/>
              </a:buClr>
              <a:buSzPct val="100000"/>
              <a:buFont typeface="Lato"/>
              <a:buChar char="•"/>
            </a:pPr>
            <a:r>
              <a:rPr lang="en-US" sz="2400" dirty="0"/>
              <a:t>• If the patient is pregnant, or recently gave birth, give magnesium </a:t>
            </a:r>
            <a:r>
              <a:rPr lang="en-US" sz="2400" dirty="0" err="1"/>
              <a:t>sulphate</a:t>
            </a:r>
            <a:r>
              <a:rPr lang="en-US" sz="2400" dirty="0"/>
              <a:t>. [See SKILLS]</a:t>
            </a:r>
          </a:p>
        </p:txBody>
      </p:sp>
      <p:sp>
        <p:nvSpPr>
          <p:cNvPr id="4" name="Slide Number Placeholder 3"/>
          <p:cNvSpPr>
            <a:spLocks noGrp="1"/>
          </p:cNvSpPr>
          <p:nvPr>
            <p:ph type="sldNum" sz="quarter" idx="10"/>
          </p:nvPr>
        </p:nvSpPr>
        <p:spPr/>
        <p:txBody>
          <a:bodyPr/>
          <a:lstStyle/>
          <a:p>
            <a:fld id="{FE403372-DB74-7E4B-A0C5-B7F8CBD4FAC5}" type="slidenum">
              <a:rPr lang="en-US" smtClean="0"/>
              <a:t>48</a:t>
            </a:fld>
            <a:endParaRPr lang="en-US"/>
          </a:p>
        </p:txBody>
      </p:sp>
    </p:spTree>
    <p:extLst>
      <p:ext uri="{BB962C8B-B14F-4D97-AF65-F5344CB8AC3E}">
        <p14:creationId xmlns:p14="http://schemas.microsoft.com/office/powerpoint/2010/main" val="11816602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spcBef>
                <a:spcPts val="0"/>
              </a:spcBef>
              <a:buNone/>
            </a:pPr>
            <a:r>
              <a:rPr lang="en-US" sz="2400" dirty="0"/>
              <a:t>Signs/ symptoms:</a:t>
            </a:r>
          </a:p>
          <a:p>
            <a:pPr marL="457200" lvl="0" indent="-317500" rtl="0">
              <a:lnSpc>
                <a:spcPct val="115000"/>
              </a:lnSpc>
              <a:spcBef>
                <a:spcPts val="0"/>
              </a:spcBef>
              <a:buSzPct val="73684"/>
              <a:buFont typeface="Lato"/>
            </a:pPr>
            <a:r>
              <a:rPr lang="en-US" sz="2400" dirty="0"/>
              <a:t> •History of snake bite </a:t>
            </a:r>
          </a:p>
          <a:p>
            <a:pPr marL="457200" lvl="0" indent="-317500" rtl="0">
              <a:lnSpc>
                <a:spcPct val="115000"/>
              </a:lnSpc>
              <a:spcBef>
                <a:spcPts val="0"/>
              </a:spcBef>
              <a:buSzPct val="73684"/>
              <a:buFont typeface="Lato"/>
            </a:pPr>
            <a:r>
              <a:rPr lang="en-US" sz="2400" dirty="0"/>
              <a:t>• Bite marks may be seen ‘</a:t>
            </a:r>
          </a:p>
          <a:p>
            <a:pPr marL="457200" lvl="0" indent="-317500" rtl="0">
              <a:lnSpc>
                <a:spcPct val="115000"/>
              </a:lnSpc>
              <a:spcBef>
                <a:spcPts val="0"/>
              </a:spcBef>
              <a:buSzPct val="73684"/>
              <a:buFont typeface="Lato"/>
            </a:pPr>
            <a:r>
              <a:rPr lang="en-US" sz="2400" dirty="0"/>
              <a:t>• </a:t>
            </a:r>
            <a:r>
              <a:rPr lang="en-US" sz="2400" dirty="0" err="1"/>
              <a:t>Oedema</a:t>
            </a:r>
            <a:r>
              <a:rPr lang="en-US" sz="2400" dirty="0"/>
              <a:t> </a:t>
            </a:r>
          </a:p>
          <a:p>
            <a:pPr marL="457200" lvl="0" indent="-317500" rtl="0">
              <a:lnSpc>
                <a:spcPct val="115000"/>
              </a:lnSpc>
              <a:spcBef>
                <a:spcPts val="0"/>
              </a:spcBef>
              <a:buSzPct val="73684"/>
              <a:buFont typeface="Lato"/>
            </a:pPr>
            <a:r>
              <a:rPr lang="en-US" sz="2400" dirty="0"/>
              <a:t>• Blistering of the skin </a:t>
            </a:r>
          </a:p>
          <a:p>
            <a:pPr marL="457200" lvl="0" indent="-317500" rtl="0">
              <a:lnSpc>
                <a:spcPct val="115000"/>
              </a:lnSpc>
              <a:spcBef>
                <a:spcPts val="0"/>
              </a:spcBef>
              <a:buSzPct val="73684"/>
              <a:buFont typeface="Lato"/>
            </a:pPr>
            <a:r>
              <a:rPr lang="en-US" sz="2400" dirty="0"/>
              <a:t>• Bruising </a:t>
            </a:r>
          </a:p>
          <a:p>
            <a:pPr marL="457200" lvl="0" indent="-317500" rtl="0">
              <a:lnSpc>
                <a:spcPct val="115000"/>
              </a:lnSpc>
              <a:spcBef>
                <a:spcPts val="0"/>
              </a:spcBef>
              <a:buSzPct val="73684"/>
              <a:buFont typeface="Lato"/>
            </a:pPr>
            <a:r>
              <a:rPr lang="en-US" sz="2400" dirty="0"/>
              <a:t>• Hypotension </a:t>
            </a:r>
          </a:p>
          <a:p>
            <a:pPr marL="457200" lvl="0" indent="-317500" rtl="0">
              <a:lnSpc>
                <a:spcPct val="115000"/>
              </a:lnSpc>
              <a:spcBef>
                <a:spcPts val="0"/>
              </a:spcBef>
              <a:buSzPct val="73684"/>
              <a:buFont typeface="Lato"/>
            </a:pPr>
            <a:r>
              <a:rPr lang="en-US" sz="2400" dirty="0"/>
              <a:t>• Paralysis </a:t>
            </a:r>
          </a:p>
          <a:p>
            <a:pPr marL="457200" lvl="0" indent="-317500" rtl="0">
              <a:lnSpc>
                <a:spcPct val="115000"/>
              </a:lnSpc>
              <a:spcBef>
                <a:spcPts val="0"/>
              </a:spcBef>
              <a:buSzPct val="73684"/>
              <a:buFont typeface="Lato"/>
            </a:pPr>
            <a:r>
              <a:rPr lang="en-US" sz="2400" dirty="0"/>
              <a:t>• Seizures </a:t>
            </a:r>
          </a:p>
          <a:p>
            <a:pPr marL="457200" lvl="0" indent="-317500" rtl="0">
              <a:lnSpc>
                <a:spcPct val="115000"/>
              </a:lnSpc>
              <a:spcBef>
                <a:spcPts val="0"/>
              </a:spcBef>
              <a:buSzPct val="73684"/>
              <a:buFont typeface="Lato"/>
            </a:pPr>
            <a:r>
              <a:rPr lang="en-US" sz="2400" dirty="0"/>
              <a:t>• Bleeding from wounds</a:t>
            </a:r>
            <a:endParaRPr lang="en-US" sz="2400" dirty="0">
              <a:latin typeface="Lato"/>
              <a:ea typeface="Lato"/>
              <a:cs typeface="Lato"/>
              <a:sym typeface="Lato"/>
            </a:endParaRPr>
          </a:p>
          <a:p>
            <a:pPr marL="457200" lvl="0" indent="-317500" rtl="0">
              <a:lnSpc>
                <a:spcPct val="115000"/>
              </a:lnSpc>
              <a:spcBef>
                <a:spcPts val="0"/>
              </a:spcBef>
              <a:buSzPct val="73684"/>
              <a:buFont typeface="Lato"/>
            </a:pPr>
            <a:endParaRPr lang="en-US" sz="2400" dirty="0">
              <a:latin typeface="Lato"/>
              <a:ea typeface="Lato"/>
              <a:cs typeface="Lato"/>
              <a:sym typeface="Lato"/>
            </a:endParaRPr>
          </a:p>
          <a:p>
            <a:pPr marL="457200" lvl="0" indent="-317500" rtl="0">
              <a:lnSpc>
                <a:spcPct val="115000"/>
              </a:lnSpc>
              <a:spcBef>
                <a:spcPts val="0"/>
              </a:spcBef>
              <a:buSzPct val="73684"/>
              <a:buFont typeface="Lato"/>
            </a:pPr>
            <a:r>
              <a:rPr lang="en-US" sz="2400" dirty="0">
                <a:latin typeface="Lato"/>
                <a:ea typeface="Lato"/>
                <a:cs typeface="Lato"/>
                <a:sym typeface="Lato"/>
              </a:rPr>
              <a:t>Management</a:t>
            </a:r>
          </a:p>
          <a:p>
            <a:pPr marL="457200" lvl="0" indent="-317500" rtl="0">
              <a:lnSpc>
                <a:spcPct val="115000"/>
              </a:lnSpc>
              <a:spcBef>
                <a:spcPts val="0"/>
              </a:spcBef>
              <a:buSzPct val="73684"/>
              <a:buFont typeface="Lato"/>
            </a:pPr>
            <a:endParaRPr lang="en-US" sz="2400" dirty="0">
              <a:latin typeface="Lato"/>
              <a:ea typeface="Lato"/>
              <a:cs typeface="Lato"/>
              <a:sym typeface="Lato"/>
            </a:endParaRPr>
          </a:p>
          <a:p>
            <a:pPr marL="457200" lvl="0" indent="-317500" rtl="0">
              <a:lnSpc>
                <a:spcPct val="115000"/>
              </a:lnSpc>
              <a:spcBef>
                <a:spcPts val="0"/>
              </a:spcBef>
              <a:buSzPct val="73684"/>
              <a:buFont typeface="Lato"/>
            </a:pPr>
            <a:r>
              <a:rPr lang="en-US" sz="2400" dirty="0"/>
              <a:t>The goal of managing snake bites is to limit the spread of the venom and the effects of venom on the body. </a:t>
            </a:r>
          </a:p>
          <a:p>
            <a:pPr marL="457200" lvl="0" indent="-317500" rtl="0">
              <a:lnSpc>
                <a:spcPct val="115000"/>
              </a:lnSpc>
              <a:spcBef>
                <a:spcPts val="0"/>
              </a:spcBef>
              <a:buSzPct val="73684"/>
              <a:buFont typeface="Lato"/>
            </a:pPr>
            <a:r>
              <a:rPr lang="en-US" sz="2400" dirty="0"/>
              <a:t>• Immobilize the extremity. </a:t>
            </a:r>
          </a:p>
          <a:p>
            <a:pPr marL="457200" lvl="0" indent="-317500" rtl="0">
              <a:lnSpc>
                <a:spcPct val="115000"/>
              </a:lnSpc>
              <a:spcBef>
                <a:spcPts val="0"/>
              </a:spcBef>
              <a:buSzPct val="73684"/>
              <a:buFont typeface="Lato"/>
            </a:pPr>
            <a:r>
              <a:rPr lang="en-US" sz="2400" dirty="0"/>
              <a:t>• Take a picture of the snake when possible and send with the patient (for example, with the patient’s mobile phone). </a:t>
            </a:r>
          </a:p>
          <a:p>
            <a:pPr marL="457200" lvl="0" indent="-317500" rtl="0">
              <a:lnSpc>
                <a:spcPct val="115000"/>
              </a:lnSpc>
              <a:spcBef>
                <a:spcPts val="0"/>
              </a:spcBef>
              <a:buSzPct val="73684"/>
              <a:buFont typeface="Lato"/>
            </a:pPr>
            <a:r>
              <a:rPr lang="en-US" sz="2400" dirty="0"/>
              <a:t>• Give IV fluids if evidence of shock. </a:t>
            </a:r>
          </a:p>
          <a:p>
            <a:pPr marL="457200" lvl="0" indent="-317500" rtl="0">
              <a:lnSpc>
                <a:spcPct val="115000"/>
              </a:lnSpc>
              <a:spcBef>
                <a:spcPts val="0"/>
              </a:spcBef>
              <a:buSzPct val="73684"/>
              <a:buFont typeface="Lato"/>
            </a:pPr>
            <a:r>
              <a:rPr lang="en-US" sz="2400" dirty="0"/>
              <a:t>• These patients may have delayed shock or airway problems. </a:t>
            </a:r>
          </a:p>
          <a:p>
            <a:pPr marL="457200" lvl="0" indent="-317500" rtl="0">
              <a:lnSpc>
                <a:spcPct val="115000"/>
              </a:lnSpc>
              <a:spcBef>
                <a:spcPts val="0"/>
              </a:spcBef>
              <a:buSzPct val="73684"/>
              <a:buFont typeface="Lato"/>
            </a:pPr>
            <a:r>
              <a:rPr lang="en-US" sz="2400" dirty="0"/>
              <a:t>• Monitor closely and plan early for rapid handover/transfer.</a:t>
            </a:r>
            <a:endParaRPr lang="en-US" sz="2400" dirty="0">
              <a:latin typeface="Lato"/>
              <a:ea typeface="Lato"/>
              <a:cs typeface="Lato"/>
              <a:sym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49</a:t>
            </a:fld>
            <a:endParaRPr lang="en-US"/>
          </a:p>
        </p:txBody>
      </p:sp>
    </p:spTree>
    <p:extLst>
      <p:ext uri="{BB962C8B-B14F-4D97-AF65-F5344CB8AC3E}">
        <p14:creationId xmlns:p14="http://schemas.microsoft.com/office/powerpoint/2010/main" val="18468182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r>
              <a:rPr lang="en-US" dirty="0"/>
              <a:t>Vital signs should be checked at the end of the ABCDE A full set of vital signs (blood pressure, heart rate, respiratory rate, and oxygen saturation if available) should be performed after the ABCDE approach.</a:t>
            </a:r>
          </a:p>
          <a:p>
            <a:endParaRPr lang="en-US" dirty="0"/>
          </a:p>
          <a:p>
            <a:r>
              <a:rPr lang="en-US" dirty="0"/>
              <a:t> Do not delay ABCDE interventions for vital signs. ABCDE SHOULD BE REPEATED FREQUENTLY The ABCDE approach is designed to quickly identify reversible life-threatening conditions. </a:t>
            </a:r>
          </a:p>
          <a:p>
            <a:endParaRPr lang="en-US" dirty="0"/>
          </a:p>
          <a:p>
            <a:r>
              <a:rPr lang="en-US" dirty="0"/>
              <a:t>Ideally, the ABCDE approach should be repeated at least every 15 minutes or with any change in condition. </a:t>
            </a:r>
            <a:endParaRPr lang="en-US" baseline="0" dirty="0"/>
          </a:p>
        </p:txBody>
      </p:sp>
      <p:sp>
        <p:nvSpPr>
          <p:cNvPr id="4" name="Slide Number Placeholder 3"/>
          <p:cNvSpPr>
            <a:spLocks noGrp="1"/>
          </p:cNvSpPr>
          <p:nvPr>
            <p:ph type="sldNum" sz="quarter" idx="10"/>
          </p:nvPr>
        </p:nvSpPr>
        <p:spPr/>
        <p:txBody>
          <a:bodyPr/>
          <a:lstStyle/>
          <a:p>
            <a:fld id="{FE403372-DB74-7E4B-A0C5-B7F8CBD4FAC5}" type="slidenum">
              <a:rPr lang="en-US" smtClean="0"/>
              <a:t>50</a:t>
            </a:fld>
            <a:endParaRPr lang="en-US"/>
          </a:p>
        </p:txBody>
      </p:sp>
    </p:spTree>
    <p:extLst>
      <p:ext uri="{BB962C8B-B14F-4D97-AF65-F5344CB8AC3E}">
        <p14:creationId xmlns:p14="http://schemas.microsoft.com/office/powerpoint/2010/main" val="16415606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Title: </a:t>
            </a:r>
            <a:r>
              <a:rPr lang="en-US" sz="900" b="0" i="0" kern="1200" dirty="0">
                <a:solidFill>
                  <a:schemeClr val="tx1"/>
                </a:solidFill>
                <a:effectLst/>
                <a:latin typeface="+mn-lt"/>
                <a:ea typeface="+mn-ea"/>
                <a:cs typeface="+mn-cs"/>
              </a:rPr>
              <a:t>Deep thought</a:t>
            </a:r>
            <a:r>
              <a:rPr lang="en-US" sz="900" b="0" i="0" kern="1200" baseline="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Creator:GDL</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Source: https://</a:t>
            </a:r>
            <a:r>
              <a:rPr lang="en-US" sz="1200" b="0" i="0" kern="1200" dirty="0" err="1">
                <a:solidFill>
                  <a:schemeClr val="tx1"/>
                </a:solidFill>
                <a:effectLst/>
                <a:latin typeface="+mn-lt"/>
                <a:ea typeface="+mn-ea"/>
                <a:cs typeface="+mn-cs"/>
              </a:rPr>
              <a:t>openclipart.org</a:t>
            </a:r>
            <a:r>
              <a:rPr lang="en-US" sz="1200" b="0" i="0" kern="1200" dirty="0">
                <a:solidFill>
                  <a:schemeClr val="tx1"/>
                </a:solidFill>
                <a:effectLst/>
                <a:latin typeface="+mn-lt"/>
                <a:ea typeface="+mn-ea"/>
                <a:cs typeface="+mn-cs"/>
              </a:rPr>
              <a:t>/detail/221707/deep-thought</a:t>
            </a:r>
          </a:p>
          <a:p>
            <a:r>
              <a:rPr lang="en-US" sz="1200" b="0" i="0" kern="1200" dirty="0">
                <a:solidFill>
                  <a:schemeClr val="tx1"/>
                </a:solidFill>
                <a:effectLst/>
                <a:latin typeface="+mn-lt"/>
                <a:ea typeface="+mn-ea"/>
                <a:cs typeface="+mn-cs"/>
              </a:rPr>
              <a:t>Copyright information: Creative </a:t>
            </a:r>
            <a:r>
              <a:rPr lang="en-US" sz="1200" b="0" i="0" kern="1200" dirty="0" err="1">
                <a:solidFill>
                  <a:schemeClr val="tx1"/>
                </a:solidFill>
                <a:effectLst/>
                <a:latin typeface="+mn-lt"/>
                <a:ea typeface="+mn-ea"/>
                <a:cs typeface="+mn-cs"/>
              </a:rPr>
              <a:t>Commonz</a:t>
            </a:r>
            <a:r>
              <a:rPr lang="en-US" sz="1200" b="0" i="0" kern="1200" dirty="0">
                <a:solidFill>
                  <a:schemeClr val="tx1"/>
                </a:solidFill>
                <a:effectLst/>
                <a:latin typeface="+mn-lt"/>
                <a:ea typeface="+mn-ea"/>
                <a:cs typeface="+mn-cs"/>
              </a:rPr>
              <a:t> Zero</a:t>
            </a:r>
            <a:r>
              <a:rPr lang="en-US" sz="1200" b="0" i="0" kern="1200" baseline="0" dirty="0">
                <a:solidFill>
                  <a:schemeClr val="tx1"/>
                </a:solidFill>
                <a:effectLst/>
                <a:latin typeface="+mn-lt"/>
                <a:ea typeface="+mn-ea"/>
                <a:cs typeface="+mn-cs"/>
              </a:rPr>
              <a:t> 1.0 Public Domain License </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51</a:t>
            </a:fld>
            <a:endParaRPr lang="en-US"/>
          </a:p>
        </p:txBody>
      </p:sp>
    </p:spTree>
    <p:extLst>
      <p:ext uri="{BB962C8B-B14F-4D97-AF65-F5344CB8AC3E}">
        <p14:creationId xmlns:p14="http://schemas.microsoft.com/office/powerpoint/2010/main" val="2877724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ABCDE approach is used in both adults and children, there are some aspects of assessing and managing children that are different from adults. The “</a:t>
            </a:r>
            <a:r>
              <a:rPr lang="en-US" dirty="0" err="1"/>
              <a:t>Paediatric</a:t>
            </a:r>
            <a:r>
              <a:rPr lang="en-US" dirty="0"/>
              <a:t> considerations” sections throughout the workbook highlight these differences.</a:t>
            </a:r>
            <a:endParaRPr lang="en-US" baseline="0" dirty="0"/>
          </a:p>
          <a:p>
            <a:endParaRPr lang="en-US" baseline="0" dirty="0"/>
          </a:p>
          <a:p>
            <a:endParaRPr lang="en-US" baseline="0" dirty="0"/>
          </a:p>
          <a:p>
            <a:r>
              <a:rPr lang="en-US" dirty="0"/>
              <a:t>Image: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Title: </a:t>
            </a:r>
            <a:r>
              <a:rPr lang="en-US" sz="900" b="0" i="0" kern="1200" dirty="0">
                <a:solidFill>
                  <a:schemeClr val="tx1"/>
                </a:solidFill>
                <a:effectLst/>
                <a:latin typeface="+mn-lt"/>
                <a:ea typeface="+mn-ea"/>
                <a:cs typeface="+mn-cs"/>
              </a:rPr>
              <a:t>Doctor and Patients</a:t>
            </a:r>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Creator:GDL</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Source: https://</a:t>
            </a:r>
            <a:r>
              <a:rPr lang="en-US" sz="1200" b="0" i="0" kern="1200" dirty="0" err="1">
                <a:solidFill>
                  <a:schemeClr val="tx1"/>
                </a:solidFill>
                <a:effectLst/>
                <a:latin typeface="+mn-lt"/>
                <a:ea typeface="+mn-ea"/>
                <a:cs typeface="+mn-cs"/>
              </a:rPr>
              <a:t>openclipart.org</a:t>
            </a:r>
            <a:r>
              <a:rPr lang="en-US" sz="1200" b="0" i="0" kern="1200" dirty="0">
                <a:solidFill>
                  <a:schemeClr val="tx1"/>
                </a:solidFill>
                <a:effectLst/>
                <a:latin typeface="+mn-lt"/>
                <a:ea typeface="+mn-ea"/>
                <a:cs typeface="+mn-cs"/>
              </a:rPr>
              <a:t>/detail/236763/doctor-and-patients</a:t>
            </a:r>
          </a:p>
          <a:p>
            <a:r>
              <a:rPr lang="en-US" sz="1200" b="0" i="0" kern="1200" dirty="0">
                <a:solidFill>
                  <a:schemeClr val="tx1"/>
                </a:solidFill>
                <a:effectLst/>
                <a:latin typeface="+mn-lt"/>
                <a:ea typeface="+mn-ea"/>
                <a:cs typeface="+mn-cs"/>
              </a:rPr>
              <a:t>Copyright information: Creative </a:t>
            </a:r>
            <a:r>
              <a:rPr lang="en-US" sz="1200" b="0" i="0" kern="1200" dirty="0" err="1">
                <a:solidFill>
                  <a:schemeClr val="tx1"/>
                </a:solidFill>
                <a:effectLst/>
                <a:latin typeface="+mn-lt"/>
                <a:ea typeface="+mn-ea"/>
                <a:cs typeface="+mn-cs"/>
              </a:rPr>
              <a:t>Commonz</a:t>
            </a:r>
            <a:r>
              <a:rPr lang="en-US" sz="1200" b="0" i="0" kern="1200" dirty="0">
                <a:solidFill>
                  <a:schemeClr val="tx1"/>
                </a:solidFill>
                <a:effectLst/>
                <a:latin typeface="+mn-lt"/>
                <a:ea typeface="+mn-ea"/>
                <a:cs typeface="+mn-cs"/>
              </a:rPr>
              <a:t> Zero</a:t>
            </a:r>
            <a:r>
              <a:rPr lang="en-US" sz="1200" b="0" i="0" kern="1200" baseline="0" dirty="0">
                <a:solidFill>
                  <a:schemeClr val="tx1"/>
                </a:solidFill>
                <a:effectLst/>
                <a:latin typeface="+mn-lt"/>
                <a:ea typeface="+mn-ea"/>
                <a:cs typeface="+mn-cs"/>
              </a:rPr>
              <a:t> 1.0 Public Domain License </a:t>
            </a:r>
            <a:endParaRPr lang="en-US" sz="1200" b="0" i="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52</a:t>
            </a:fld>
            <a:endParaRPr lang="en-US"/>
          </a:p>
        </p:txBody>
      </p:sp>
    </p:spTree>
    <p:extLst>
      <p:ext uri="{BB962C8B-B14F-4D97-AF65-F5344CB8AC3E}">
        <p14:creationId xmlns:p14="http://schemas.microsoft.com/office/powerpoint/2010/main" val="17876021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69850" rtl="0">
              <a:lnSpc>
                <a:spcPct val="115000"/>
              </a:lnSpc>
              <a:spcBef>
                <a:spcPts val="0"/>
              </a:spcBef>
              <a:buClr>
                <a:schemeClr val="dk1"/>
              </a:buClr>
              <a:buSzPct val="57894"/>
              <a:buFont typeface="Arial"/>
              <a:buNone/>
            </a:pPr>
            <a:r>
              <a:rPr lang="en-US" sz="2400" b="1" dirty="0">
                <a:latin typeface="Lato"/>
                <a:ea typeface="Lato"/>
                <a:cs typeface="Lato"/>
                <a:sym typeface="Lato"/>
              </a:rPr>
              <a:t>Compared to adults, children have: </a:t>
            </a:r>
          </a:p>
          <a:p>
            <a:pPr marL="0" lvl="0" indent="-69850" rtl="0">
              <a:lnSpc>
                <a:spcPct val="115000"/>
              </a:lnSpc>
              <a:spcBef>
                <a:spcPts val="0"/>
              </a:spcBef>
              <a:buClr>
                <a:schemeClr val="dk1"/>
              </a:buClr>
              <a:buSzPct val="57894"/>
              <a:buFont typeface="Arial"/>
              <a:buNone/>
            </a:pPr>
            <a:r>
              <a:rPr lang="en-US" sz="2400" dirty="0">
                <a:latin typeface="Lato"/>
                <a:ea typeface="Lato"/>
                <a:cs typeface="Lato"/>
                <a:sym typeface="Lato"/>
              </a:rPr>
              <a:t>Bigger tongues</a:t>
            </a:r>
          </a:p>
          <a:p>
            <a:pPr marL="0" lvl="0" indent="-69850" rtl="0">
              <a:lnSpc>
                <a:spcPct val="115000"/>
              </a:lnSpc>
              <a:spcBef>
                <a:spcPts val="0"/>
              </a:spcBef>
              <a:buClr>
                <a:schemeClr val="dk1"/>
              </a:buClr>
              <a:buSzPct val="57894"/>
              <a:buFont typeface="Arial"/>
              <a:buNone/>
            </a:pPr>
            <a:r>
              <a:rPr lang="en-US" sz="2400" dirty="0"/>
              <a:t>• Place the child in the “sniffing” position (modified head-tilt, chin-lift – like the slight upward and forward tilt of the head when </a:t>
            </a:r>
            <a:r>
              <a:rPr lang="en-US" sz="2400" dirty="0" err="1"/>
              <a:t>sniffng</a:t>
            </a:r>
            <a:r>
              <a:rPr lang="en-US" sz="2400" dirty="0"/>
              <a:t> a fowler)</a:t>
            </a:r>
            <a:endParaRPr lang="en-US" sz="2400" dirty="0">
              <a:latin typeface="Lato"/>
              <a:ea typeface="Lato"/>
              <a:cs typeface="Lato"/>
              <a:sym typeface="Lato"/>
            </a:endParaRPr>
          </a:p>
          <a:p>
            <a:pPr marL="0" lvl="0" indent="-69850" rtl="0">
              <a:lnSpc>
                <a:spcPct val="115000"/>
              </a:lnSpc>
              <a:spcBef>
                <a:spcPts val="0"/>
              </a:spcBef>
              <a:buClr>
                <a:schemeClr val="dk1"/>
              </a:buClr>
              <a:buSzPct val="57894"/>
              <a:buFont typeface="Arial"/>
              <a:buNone/>
            </a:pPr>
            <a:endParaRPr lang="en-US" sz="2400" dirty="0">
              <a:latin typeface="Lato"/>
              <a:ea typeface="Lato"/>
              <a:cs typeface="Lato"/>
              <a:sym typeface="Lato"/>
            </a:endParaRPr>
          </a:p>
          <a:p>
            <a:pPr marL="0" indent="-69850">
              <a:lnSpc>
                <a:spcPct val="115000"/>
              </a:lnSpc>
              <a:spcBef>
                <a:spcPts val="0"/>
              </a:spcBef>
              <a:buSzPct val="57894"/>
              <a:buFont typeface="Arial"/>
              <a:buNone/>
            </a:pPr>
            <a:r>
              <a:rPr lang="en-US" sz="2400" dirty="0">
                <a:latin typeface="Lato"/>
                <a:ea typeface="Lato"/>
                <a:cs typeface="Lato"/>
                <a:sym typeface="Lato"/>
              </a:rPr>
              <a:t>Shorter necks with airways that are softer and easier to block off</a:t>
            </a:r>
          </a:p>
          <a:p>
            <a:pPr marL="273050" indent="-342900">
              <a:lnSpc>
                <a:spcPct val="115000"/>
              </a:lnSpc>
              <a:spcBef>
                <a:spcPts val="0"/>
              </a:spcBef>
              <a:buSzPct val="57894"/>
            </a:pPr>
            <a:r>
              <a:rPr lang="en-US" sz="2400" dirty="0">
                <a:latin typeface="Lato"/>
                <a:ea typeface="Lato"/>
                <a:cs typeface="Lato"/>
                <a:sym typeface="Lato"/>
              </a:rPr>
              <a:t>Avoid over-extending or flexing the neck</a:t>
            </a:r>
          </a:p>
          <a:p>
            <a:pPr marL="0" lvl="0" indent="-69850" rtl="0">
              <a:lnSpc>
                <a:spcPct val="115000"/>
              </a:lnSpc>
              <a:spcBef>
                <a:spcPts val="0"/>
              </a:spcBef>
              <a:buClr>
                <a:schemeClr val="dk1"/>
              </a:buClr>
              <a:buSzPct val="57894"/>
              <a:buFont typeface="Arial"/>
              <a:buNone/>
            </a:pPr>
            <a:endParaRPr lang="en-US" sz="2400" dirty="0">
              <a:latin typeface="Lato"/>
              <a:ea typeface="Lato"/>
              <a:cs typeface="Lato"/>
              <a:sym typeface="Lato"/>
            </a:endParaRPr>
          </a:p>
          <a:p>
            <a:pPr marL="0" lvl="0" indent="-69850" rtl="0">
              <a:lnSpc>
                <a:spcPct val="115000"/>
              </a:lnSpc>
              <a:spcBef>
                <a:spcPts val="0"/>
              </a:spcBef>
              <a:buClr>
                <a:schemeClr val="dk1"/>
              </a:buClr>
              <a:buSzPct val="57894"/>
              <a:buFont typeface="Arial"/>
              <a:buNone/>
            </a:pPr>
            <a:r>
              <a:rPr lang="en-US" sz="2400" dirty="0">
                <a:latin typeface="Lato"/>
                <a:ea typeface="Lato"/>
                <a:cs typeface="Lato"/>
                <a:sym typeface="Lato"/>
              </a:rPr>
              <a:t>A larger head compared to the rest of the body</a:t>
            </a:r>
          </a:p>
          <a:p>
            <a:pPr marL="273050" indent="-342900">
              <a:lnSpc>
                <a:spcPct val="115000"/>
              </a:lnSpc>
              <a:spcBef>
                <a:spcPts val="0"/>
              </a:spcBef>
              <a:buSzPct val="57894"/>
            </a:pPr>
            <a:r>
              <a:rPr lang="en-US" sz="2400" dirty="0">
                <a:latin typeface="Lato"/>
                <a:ea typeface="Lato"/>
                <a:cs typeface="Lato"/>
                <a:sym typeface="Lato"/>
              </a:rPr>
              <a:t>Watch closely for airway obstruction</a:t>
            </a:r>
          </a:p>
          <a:p>
            <a:pPr marL="273050" indent="-342900">
              <a:lnSpc>
                <a:spcPct val="115000"/>
              </a:lnSpc>
              <a:spcBef>
                <a:spcPts val="0"/>
              </a:spcBef>
              <a:buSzPct val="57894"/>
            </a:pPr>
            <a:r>
              <a:rPr lang="en-US" sz="2400" dirty="0">
                <a:latin typeface="Lato"/>
                <a:ea typeface="Lato"/>
                <a:cs typeface="Lato"/>
                <a:sym typeface="Lato"/>
              </a:rPr>
              <a:t>Use the jaw thrust if airway is not open</a:t>
            </a:r>
          </a:p>
          <a:p>
            <a:pPr marL="273050" indent="-342900">
              <a:lnSpc>
                <a:spcPct val="115000"/>
              </a:lnSpc>
              <a:spcBef>
                <a:spcPts val="0"/>
              </a:spcBef>
              <a:buSzPct val="57894"/>
            </a:pPr>
            <a:r>
              <a:rPr lang="en-US" sz="2400" dirty="0"/>
              <a:t>Position head (using padding under shoulders for very small children) to open airway if no trauma. </a:t>
            </a:r>
            <a:endParaRPr lang="en-US" sz="2800" b="1" dirty="0">
              <a:latin typeface="Lato"/>
              <a:ea typeface="Lato"/>
              <a:cs typeface="Lato"/>
              <a:sym typeface="Lato"/>
            </a:endParaRPr>
          </a:p>
          <a:p>
            <a:pPr marL="0" lvl="0" indent="-69850" rtl="0">
              <a:lnSpc>
                <a:spcPct val="115000"/>
              </a:lnSpc>
              <a:spcBef>
                <a:spcPts val="0"/>
              </a:spcBef>
              <a:buClr>
                <a:schemeClr val="dk1"/>
              </a:buClr>
              <a:buSzPct val="57894"/>
              <a:buFont typeface="Arial"/>
              <a:buNone/>
            </a:pPr>
            <a:endParaRPr lang="en-US" sz="2400" b="1" dirty="0">
              <a:latin typeface="Lato"/>
              <a:ea typeface="Lato"/>
              <a:cs typeface="Lato"/>
              <a:sym typeface="Lato"/>
            </a:endParaRPr>
          </a:p>
          <a:p>
            <a:pPr marL="0" lvl="0" indent="-69850" rtl="0">
              <a:lnSpc>
                <a:spcPct val="115000"/>
              </a:lnSpc>
              <a:spcBef>
                <a:spcPts val="0"/>
              </a:spcBef>
              <a:buClr>
                <a:schemeClr val="dk1"/>
              </a:buClr>
              <a:buSzPct val="57894"/>
              <a:buFont typeface="Arial"/>
              <a:buNone/>
            </a:pPr>
            <a:r>
              <a:rPr lang="en-US" sz="2400" b="1" dirty="0">
                <a:solidFill>
                  <a:srgbClr val="FF0000"/>
                </a:solidFill>
              </a:rPr>
              <a:t>Excessive drooling, stridor, airway swelling and unwillingness to move the neck are all high-risk signs in children. Look carefully in the airway for foreign bodies, burns or obstruction. Allow the child to remain in a position of comfort. Position airway as needed below. </a:t>
            </a:r>
          </a:p>
          <a:p>
            <a:pPr marL="342900" marR="0" lvl="0" indent="-342900" algn="l" defTabSz="914400" rtl="0" eaLnBrk="1" fontAlgn="auto" latinLnBrk="0" hangingPunct="1">
              <a:lnSpc>
                <a:spcPct val="115000"/>
              </a:lnSpc>
              <a:spcBef>
                <a:spcPts val="0"/>
              </a:spcBef>
              <a:spcAft>
                <a:spcPts val="0"/>
              </a:spcAft>
              <a:buClrTx/>
              <a:buSzTx/>
              <a:buFontTx/>
              <a:buNone/>
              <a:tabLst/>
              <a:defRPr/>
            </a:pPr>
            <a:endParaRPr lang="en-US" sz="2400" dirty="0"/>
          </a:p>
          <a:p>
            <a:pPr marL="342900" marR="0" lvl="0" indent="-342900" algn="l" defTabSz="914400" rtl="0" eaLnBrk="1" fontAlgn="auto" latinLnBrk="0" hangingPunct="1">
              <a:lnSpc>
                <a:spcPct val="115000"/>
              </a:lnSpc>
              <a:spcBef>
                <a:spcPts val="0"/>
              </a:spcBef>
              <a:spcAft>
                <a:spcPts val="0"/>
              </a:spcAft>
              <a:buClrTx/>
              <a:buSzTx/>
              <a:buFontTx/>
              <a:buNone/>
              <a:tabLst/>
              <a:defRPr/>
            </a:pPr>
            <a:endParaRPr lang="en-US" sz="2400" dirty="0"/>
          </a:p>
          <a:p>
            <a:pPr marL="342900" marR="0" lvl="0" indent="-342900" algn="l" defTabSz="914400" rtl="0" eaLnBrk="1" fontAlgn="auto" latinLnBrk="0" hangingPunct="1">
              <a:lnSpc>
                <a:spcPct val="115000"/>
              </a:lnSpc>
              <a:spcBef>
                <a:spcPts val="0"/>
              </a:spcBef>
              <a:spcAft>
                <a:spcPts val="0"/>
              </a:spcAft>
              <a:buClrTx/>
              <a:buSzTx/>
              <a:buFontTx/>
              <a:buNone/>
              <a:tabLst/>
              <a:defRPr/>
            </a:pPr>
            <a:r>
              <a:rPr lang="en-US" sz="2400" dirty="0"/>
              <a:t>**For choking, use age-appropriate chest thrusts/abdominal thrusts/back blows. </a:t>
            </a:r>
            <a:endParaRPr lang="en-US" sz="2400" b="0" i="0" u="none" strike="noStrike" cap="none" dirty="0">
              <a:solidFill>
                <a:schemeClr val="dk1"/>
              </a:solidFill>
              <a:latin typeface="Arial"/>
              <a:ea typeface="Arial"/>
              <a:cs typeface="Arial"/>
              <a:sym typeface="Arial"/>
            </a:endParaRPr>
          </a:p>
          <a:p>
            <a:pPr marL="342900" marR="0" lvl="0" indent="-342900" algn="l" defTabSz="914400" rtl="0" eaLnBrk="1" fontAlgn="auto" latinLnBrk="0" hangingPunct="1">
              <a:lnSpc>
                <a:spcPct val="115000"/>
              </a:lnSpc>
              <a:spcBef>
                <a:spcPts val="0"/>
              </a:spcBef>
              <a:spcAft>
                <a:spcPts val="0"/>
              </a:spcAft>
              <a:buClrTx/>
              <a:buSzTx/>
              <a:buFontTx/>
              <a:buNone/>
              <a:tabLst/>
              <a:defRPr/>
            </a:pPr>
            <a:endParaRPr lang="en-US" sz="2400" b="0" i="0" u="none" strike="noStrike" cap="none" dirty="0">
              <a:solidFill>
                <a:schemeClr val="dk1"/>
              </a:solidFill>
              <a:latin typeface="Arial"/>
              <a:ea typeface="Arial"/>
              <a:cs typeface="Arial"/>
              <a:sym typeface="Arial"/>
            </a:endParaRPr>
          </a:p>
          <a:p>
            <a:pPr marL="342900" marR="0" lvl="0" indent="-342900" algn="l" defTabSz="914400" rtl="0" eaLnBrk="1" fontAlgn="auto" latinLnBrk="0" hangingPunct="1">
              <a:lnSpc>
                <a:spcPct val="115000"/>
              </a:lnSpc>
              <a:spcBef>
                <a:spcPts val="0"/>
              </a:spcBef>
              <a:spcAft>
                <a:spcPts val="0"/>
              </a:spcAft>
              <a:buClrTx/>
              <a:buSzTx/>
              <a:buFontTx/>
              <a:buNone/>
              <a:tabLst/>
              <a:defRPr/>
            </a:pPr>
            <a:endParaRPr lang="en-US" sz="2400" b="0" i="0" u="none" strike="noStrike" cap="none" dirty="0">
              <a:solidFill>
                <a:schemeClr val="dk1"/>
              </a:solidFill>
              <a:latin typeface="Arial"/>
              <a:ea typeface="Arial"/>
              <a:cs typeface="Arial"/>
              <a:sym typeface="Arial"/>
            </a:endParaRPr>
          </a:p>
          <a:p>
            <a:pPr marL="342900" marR="0" lvl="0" indent="-342900" algn="l" defTabSz="914400" rtl="0" eaLnBrk="1" fontAlgn="auto" latinLnBrk="0" hangingPunct="1">
              <a:lnSpc>
                <a:spcPct val="115000"/>
              </a:lnSpc>
              <a:spcBef>
                <a:spcPts val="0"/>
              </a:spcBef>
              <a:spcAft>
                <a:spcPts val="0"/>
              </a:spcAft>
              <a:buClrTx/>
              <a:buSzTx/>
              <a:buFontTx/>
              <a:buNone/>
              <a:tabLst/>
              <a:defRPr/>
            </a:pPr>
            <a:r>
              <a:rPr lang="en-US" sz="2400" b="0" i="0" u="none" strike="noStrike" cap="none" dirty="0">
                <a:solidFill>
                  <a:schemeClr val="dk1"/>
                </a:solidFill>
                <a:latin typeface="Arial"/>
                <a:ea typeface="Arial"/>
                <a:cs typeface="Arial"/>
                <a:sym typeface="Arial"/>
              </a:rPr>
              <a:t>Images: Original </a:t>
            </a:r>
            <a:r>
              <a:rPr lang="en-US" sz="2400" b="0" i="0" u="none" strike="noStrike" cap="none" dirty="0" err="1">
                <a:solidFill>
                  <a:schemeClr val="dk1"/>
                </a:solidFill>
                <a:latin typeface="Arial"/>
                <a:ea typeface="Arial"/>
                <a:cs typeface="Arial"/>
                <a:sym typeface="Arial"/>
              </a:rPr>
              <a:t>Tein</a:t>
            </a:r>
            <a:r>
              <a:rPr lang="en-US" sz="2400" b="0" i="0" u="none" strike="noStrike" cap="none" dirty="0">
                <a:solidFill>
                  <a:schemeClr val="dk1"/>
                </a:solidFill>
                <a:latin typeface="Arial"/>
                <a:ea typeface="Arial"/>
                <a:cs typeface="Arial"/>
                <a:sym typeface="Arial"/>
              </a:rPr>
              <a:t> Jung Illustration</a:t>
            </a:r>
            <a:r>
              <a:rPr lang="en-US" sz="2400" b="0" i="0" u="none" strike="noStrike" cap="none" baseline="0" dirty="0">
                <a:solidFill>
                  <a:schemeClr val="dk1"/>
                </a:solidFill>
                <a:latin typeface="Arial"/>
                <a:ea typeface="Arial"/>
                <a:cs typeface="Arial"/>
                <a:sym typeface="Arial"/>
              </a:rPr>
              <a:t> 2017</a:t>
            </a:r>
            <a:endParaRPr lang="en-US" sz="2400" dirty="0">
              <a:latin typeface="Lato"/>
              <a:ea typeface="Lato"/>
              <a:cs typeface="Lato"/>
              <a:sym typeface="Lato"/>
            </a:endParaRPr>
          </a:p>
          <a:p>
            <a:pPr marL="0" lvl="0" indent="0" rtl="0">
              <a:lnSpc>
                <a:spcPct val="115000"/>
              </a:lnSpc>
              <a:spcBef>
                <a:spcPts val="0"/>
              </a:spcBef>
              <a:buNone/>
            </a:pPr>
            <a:endParaRPr lang="en-US" sz="1200" b="1" dirty="0">
              <a:latin typeface="Lato"/>
              <a:ea typeface="Lato"/>
              <a:cs typeface="Lato"/>
              <a:sym typeface="Lato"/>
            </a:endParaRPr>
          </a:p>
          <a:p>
            <a:pPr marL="0" lvl="0" indent="0" rtl="0">
              <a:lnSpc>
                <a:spcPct val="115000"/>
              </a:lnSpc>
              <a:spcBef>
                <a:spcPts val="0"/>
              </a:spcBef>
              <a:buNone/>
            </a:pPr>
            <a:endParaRPr lang="en-US" sz="1000" dirty="0"/>
          </a:p>
          <a:p>
            <a:pPr marL="0" lvl="0" indent="0" rtl="0">
              <a:lnSpc>
                <a:spcPct val="100000"/>
              </a:lnSpc>
              <a:spcBef>
                <a:spcPts val="0"/>
              </a:spcBef>
              <a:buNone/>
            </a:pPr>
            <a:endParaRPr lang="en-US" sz="1000" dirty="0"/>
          </a:p>
          <a:p>
            <a:pPr marL="0" lvl="0" indent="0" rtl="0">
              <a:lnSpc>
                <a:spcPct val="100000"/>
              </a:lnSpc>
              <a:spcBef>
                <a:spcPts val="0"/>
              </a:spcBef>
              <a:buNone/>
            </a:pPr>
            <a:endParaRPr lang="en-US" sz="1000" dirty="0"/>
          </a:p>
          <a:p>
            <a:pPr marL="0" lvl="0" indent="0" rtl="0">
              <a:lnSpc>
                <a:spcPct val="100000"/>
              </a:lnSpc>
              <a:spcBef>
                <a:spcPts val="0"/>
              </a:spcBef>
              <a:buNone/>
            </a:pPr>
            <a:endParaRPr lang="en-US" sz="1000" dirty="0"/>
          </a:p>
        </p:txBody>
      </p:sp>
      <p:sp>
        <p:nvSpPr>
          <p:cNvPr id="4" name="Slide Number Placeholder 3"/>
          <p:cNvSpPr>
            <a:spLocks noGrp="1"/>
          </p:cNvSpPr>
          <p:nvPr>
            <p:ph type="sldNum" sz="quarter" idx="10"/>
          </p:nvPr>
        </p:nvSpPr>
        <p:spPr/>
        <p:txBody>
          <a:bodyPr/>
          <a:lstStyle/>
          <a:p>
            <a:fld id="{FE403372-DB74-7E4B-A0C5-B7F8CBD4FAC5}" type="slidenum">
              <a:rPr lang="en-US" smtClean="0"/>
              <a:t>53</a:t>
            </a:fld>
            <a:endParaRPr lang="en-US"/>
          </a:p>
        </p:txBody>
      </p:sp>
    </p:spTree>
    <p:extLst>
      <p:ext uri="{BB962C8B-B14F-4D97-AF65-F5344CB8AC3E}">
        <p14:creationId xmlns:p14="http://schemas.microsoft.com/office/powerpoint/2010/main" val="1806546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r>
              <a:rPr lang="en-US" dirty="0"/>
              <a:t>The ABCDE should be followed by a rapid history using the SAMPLE approach (Signs and Symptoms, Allergies, Medications, Past medical history, Last oral intake and Events). </a:t>
            </a:r>
          </a:p>
          <a:p>
            <a:pPr marL="0" marR="0" lvl="0" indent="0" algn="l" rtl="0">
              <a:spcBef>
                <a:spcPts val="0"/>
              </a:spcBef>
              <a:buClr>
                <a:schemeClr val="dk1"/>
              </a:buClr>
              <a:buSzPct val="25000"/>
              <a:buFont typeface="Arial"/>
              <a:buNone/>
            </a:pPr>
            <a:endParaRPr lang="en-US" dirty="0"/>
          </a:p>
          <a:p>
            <a:pPr marL="0" marR="0" lvl="0" indent="0" algn="l" rtl="0">
              <a:spcBef>
                <a:spcPts val="0"/>
              </a:spcBef>
              <a:buClr>
                <a:schemeClr val="dk1"/>
              </a:buClr>
              <a:buSzPct val="25000"/>
              <a:buFont typeface="Arial"/>
              <a:buNone/>
            </a:pPr>
            <a:r>
              <a:rPr lang="en-US" dirty="0"/>
              <a:t>The SAMPLE history categories are described in general below, and essential questions for a specific presentation are listed in the relevant module. </a:t>
            </a:r>
          </a:p>
          <a:p>
            <a:pPr marL="0" marR="0" lvl="0" indent="0" algn="l" rtl="0">
              <a:spcBef>
                <a:spcPts val="0"/>
              </a:spcBef>
              <a:buClr>
                <a:schemeClr val="dk1"/>
              </a:buClr>
              <a:buSzPct val="25000"/>
              <a:buFont typeface="Arial"/>
              <a:buNone/>
            </a:pPr>
            <a:endParaRPr lang="en-US" dirty="0"/>
          </a:p>
          <a:p>
            <a:pPr marL="0" marR="0" lvl="0" indent="0" algn="l" rtl="0">
              <a:spcBef>
                <a:spcPts val="0"/>
              </a:spcBef>
              <a:buClr>
                <a:schemeClr val="dk1"/>
              </a:buClr>
              <a:buSzPct val="25000"/>
              <a:buFont typeface="Arial"/>
              <a:buNone/>
            </a:pPr>
            <a:r>
              <a:rPr lang="en-US" dirty="0"/>
              <a:t>Using the standard SAMPLE and ABCDE approach together ensures that different providers can easily communicate about acutely ill patients. </a:t>
            </a:r>
          </a:p>
          <a:p>
            <a:pPr marL="0" marR="0" lvl="0" indent="0" algn="l" rtl="0">
              <a:spcBef>
                <a:spcPts val="0"/>
              </a:spcBef>
              <a:buClr>
                <a:schemeClr val="dk1"/>
              </a:buClr>
              <a:buSzPct val="25000"/>
              <a:buFont typeface="Arial"/>
              <a:buNone/>
            </a:pPr>
            <a:endParaRPr lang="en-US" dirty="0"/>
          </a:p>
          <a:p>
            <a:pPr marL="0" marR="0" lvl="0" indent="0" algn="l" rtl="0">
              <a:spcBef>
                <a:spcPts val="0"/>
              </a:spcBef>
              <a:buClr>
                <a:schemeClr val="dk1"/>
              </a:buClr>
              <a:buSzPct val="25000"/>
              <a:buFont typeface="Arial"/>
              <a:buNone/>
            </a:pPr>
            <a:r>
              <a:rPr lang="en-US" dirty="0"/>
              <a:t>The goal of the SAMPLE approach is to rapidly gather history critical to the management of the acutely ill patient.</a:t>
            </a:r>
            <a:endParaRPr sz="1100" b="0" i="0" u="none" strike="noStrike" cap="none" dirty="0">
              <a:solidFill>
                <a:schemeClr val="dk1"/>
              </a:solidFill>
              <a:latin typeface="Arial"/>
              <a:ea typeface="Arial"/>
              <a:cs typeface="Arial"/>
              <a:sym typeface="Arial"/>
            </a:endParaRPr>
          </a:p>
        </p:txBody>
      </p:sp>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44930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15000"/>
              </a:lnSpc>
              <a:spcBef>
                <a:spcPts val="0"/>
              </a:spcBef>
            </a:pPr>
            <a:r>
              <a:rPr lang="en-US" sz="2400" dirty="0"/>
              <a:t>• Nasal flaring, head bobbing, grunting and chest in drawing OR retractions, are signs of respiratory distress in children. </a:t>
            </a:r>
          </a:p>
          <a:p>
            <a:pPr marL="342900" indent="-342900">
              <a:lnSpc>
                <a:spcPct val="115000"/>
              </a:lnSpc>
              <a:spcBef>
                <a:spcPts val="0"/>
              </a:spcBef>
            </a:pPr>
            <a:r>
              <a:rPr lang="en-US" sz="2400" dirty="0"/>
              <a:t>• CYANOSIS – a blue/grey discoloration around the lips, mouth or fingertips – is the result of a lack of oxygen and is a danger sign. </a:t>
            </a:r>
          </a:p>
          <a:p>
            <a:pPr marL="342900" indent="-342900">
              <a:lnSpc>
                <a:spcPct val="115000"/>
              </a:lnSpc>
              <a:spcBef>
                <a:spcPts val="0"/>
              </a:spcBef>
            </a:pPr>
            <a:r>
              <a:rPr lang="en-US" sz="2400" dirty="0"/>
              <a:t>• CHEST INDRAWING is a common presentation of </a:t>
            </a:r>
            <a:r>
              <a:rPr lang="en-US" sz="2400" dirty="0" err="1"/>
              <a:t>paediatric</a:t>
            </a:r>
            <a:r>
              <a:rPr lang="en-US" sz="2400" dirty="0"/>
              <a:t> accessory muscle use. – Look at the lower chest wall (lower ribs). The child has chest in drawing if the lower chest wall goes IN when the child breathes IN. – In normal breathing, the whole chest wall (upper and lower) and the abdomen move OUT when the child breathes IN.</a:t>
            </a:r>
            <a:endParaRPr lang="en-US" sz="2400" b="1" dirty="0">
              <a:latin typeface="Lato"/>
              <a:ea typeface="Lato"/>
              <a:cs typeface="Lato"/>
              <a:sym typeface="Lato"/>
            </a:endParaRPr>
          </a:p>
          <a:p>
            <a:pPr marL="342900" indent="-342900">
              <a:lnSpc>
                <a:spcPct val="115000"/>
              </a:lnSpc>
              <a:spcBef>
                <a:spcPts val="0"/>
              </a:spcBef>
            </a:pPr>
            <a:endParaRPr lang="en-US" sz="2400" b="1" dirty="0">
              <a:latin typeface="Lato"/>
              <a:ea typeface="Lato"/>
              <a:cs typeface="Lato"/>
              <a:sym typeface="Lato"/>
            </a:endParaRPr>
          </a:p>
          <a:p>
            <a:pPr marL="342900" marR="0" lvl="0" indent="-342900" algn="l" defTabSz="914400" rtl="0" eaLnBrk="1" fontAlgn="auto" latinLnBrk="0" hangingPunct="1">
              <a:lnSpc>
                <a:spcPct val="115000"/>
              </a:lnSpc>
              <a:spcBef>
                <a:spcPts val="0"/>
              </a:spcBef>
              <a:spcAft>
                <a:spcPts val="0"/>
              </a:spcAft>
              <a:buClrTx/>
              <a:buSzTx/>
              <a:buFontTx/>
              <a:buNone/>
              <a:tabLst/>
              <a:defRPr/>
            </a:pPr>
            <a:r>
              <a:rPr lang="en-US" sz="2000" b="0" i="0" u="none" strike="noStrike" cap="none" dirty="0">
                <a:solidFill>
                  <a:schemeClr val="dk1"/>
                </a:solidFill>
                <a:latin typeface="Arial"/>
                <a:ea typeface="Arial"/>
                <a:cs typeface="Arial"/>
                <a:sym typeface="Arial"/>
              </a:rPr>
              <a:t>Images: Original </a:t>
            </a:r>
            <a:r>
              <a:rPr lang="en-US" sz="2000" b="0" i="0" u="none" strike="noStrike" cap="none" dirty="0" err="1">
                <a:solidFill>
                  <a:schemeClr val="dk1"/>
                </a:solidFill>
                <a:latin typeface="Arial"/>
                <a:ea typeface="Arial"/>
                <a:cs typeface="Arial"/>
                <a:sym typeface="Arial"/>
              </a:rPr>
              <a:t>Tein</a:t>
            </a:r>
            <a:r>
              <a:rPr lang="en-US" sz="2000" b="0" i="0" u="none" strike="noStrike" cap="none" dirty="0">
                <a:solidFill>
                  <a:schemeClr val="dk1"/>
                </a:solidFill>
                <a:latin typeface="Arial"/>
                <a:ea typeface="Arial"/>
                <a:cs typeface="Arial"/>
                <a:sym typeface="Arial"/>
              </a:rPr>
              <a:t> Jung Illustration</a:t>
            </a:r>
            <a:r>
              <a:rPr lang="en-US" sz="2000" b="0" i="0" u="none" strike="noStrike" cap="none" baseline="0" dirty="0">
                <a:solidFill>
                  <a:schemeClr val="dk1"/>
                </a:solidFill>
                <a:latin typeface="Arial"/>
                <a:ea typeface="Arial"/>
                <a:cs typeface="Arial"/>
                <a:sym typeface="Arial"/>
              </a:rPr>
              <a:t> 2017</a:t>
            </a:r>
            <a:endParaRPr lang="en-US" sz="2000" dirty="0">
              <a:latin typeface="Lato"/>
              <a:ea typeface="Lato"/>
              <a:cs typeface="Lato"/>
              <a:sym typeface="Lato"/>
            </a:endParaRPr>
          </a:p>
          <a:p>
            <a:pPr marL="0" lvl="0" indent="0" rtl="0">
              <a:lnSpc>
                <a:spcPct val="150000"/>
              </a:lnSpc>
              <a:spcBef>
                <a:spcPts val="0"/>
              </a:spcBef>
              <a:spcAft>
                <a:spcPts val="500"/>
              </a:spcAft>
              <a:buNone/>
            </a:pPr>
            <a:endParaRPr lang="en-US" sz="2000" dirty="0">
              <a:latin typeface="Lato"/>
              <a:ea typeface="Lato"/>
              <a:cs typeface="Lato"/>
              <a:sym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54</a:t>
            </a:fld>
            <a:endParaRPr lang="en-US"/>
          </a:p>
        </p:txBody>
      </p:sp>
    </p:spTree>
    <p:extLst>
      <p:ext uri="{BB962C8B-B14F-4D97-AF65-F5344CB8AC3E}">
        <p14:creationId xmlns:p14="http://schemas.microsoft.com/office/powerpoint/2010/main" val="969988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15000"/>
              </a:lnSpc>
              <a:spcBef>
                <a:spcPts val="0"/>
              </a:spcBef>
            </a:pPr>
            <a:endParaRPr lang="en-US" sz="2400" b="1" dirty="0">
              <a:latin typeface="Lato"/>
              <a:ea typeface="Lato"/>
              <a:cs typeface="Lato"/>
              <a:sym typeface="Lato"/>
            </a:endParaRPr>
          </a:p>
          <a:p>
            <a:pPr marL="342900" indent="-342900">
              <a:lnSpc>
                <a:spcPct val="115000"/>
              </a:lnSpc>
              <a:spcBef>
                <a:spcPts val="0"/>
              </a:spcBef>
            </a:pPr>
            <a:r>
              <a:rPr lang="en-US" sz="2400" dirty="0"/>
              <a:t>• A SILENT CHEST (no breath sounds when you listen to the chest) is a sign of severe respiratory distress in a child. With severe spasm and narrowing of the airways, there may be limited air movement and few breath sounds on exam. Give salbutamol and oxygen and re-assess frequently. </a:t>
            </a:r>
          </a:p>
          <a:p>
            <a:pPr marL="342900" indent="-342900">
              <a:lnSpc>
                <a:spcPct val="115000"/>
              </a:lnSpc>
              <a:spcBef>
                <a:spcPts val="0"/>
              </a:spcBef>
            </a:pPr>
            <a:endParaRPr lang="en-US" sz="2400" dirty="0"/>
          </a:p>
          <a:p>
            <a:pPr marL="342900" indent="-342900">
              <a:lnSpc>
                <a:spcPct val="115000"/>
              </a:lnSpc>
              <a:spcBef>
                <a:spcPts val="0"/>
              </a:spcBef>
            </a:pPr>
            <a:r>
              <a:rPr lang="en-US" sz="2400" dirty="0"/>
              <a:t>• STRIDOR signals severe airway compromise, and there are many possible causes. Children with stridor should be allowed to stay in a position of comfort and transferred immediately to an advanced provider. Further treatment will often include nebulized adrenaline. If immediate transfer is not possible, consider intramuscular adrenaline as per severe allergic reaction treatment. </a:t>
            </a:r>
            <a:endParaRPr lang="en-US" sz="2400" b="1" dirty="0">
              <a:latin typeface="Lato"/>
              <a:ea typeface="Lato"/>
              <a:cs typeface="Lato"/>
              <a:sym typeface="Lato"/>
            </a:endParaRPr>
          </a:p>
          <a:p>
            <a:pPr marL="342900" indent="-342900">
              <a:lnSpc>
                <a:spcPct val="115000"/>
              </a:lnSpc>
              <a:spcBef>
                <a:spcPts val="0"/>
              </a:spcBef>
            </a:pPr>
            <a:endParaRPr lang="en-US" sz="2400" b="1" dirty="0">
              <a:latin typeface="Lato"/>
              <a:ea typeface="Lato"/>
              <a:cs typeface="Lato"/>
              <a:sym typeface="Lato"/>
            </a:endParaRPr>
          </a:p>
          <a:p>
            <a:pPr marL="342900" marR="0" lvl="0" indent="-342900" algn="l" defTabSz="914400" rtl="0" eaLnBrk="1" fontAlgn="auto" latinLnBrk="0" hangingPunct="1">
              <a:lnSpc>
                <a:spcPct val="115000"/>
              </a:lnSpc>
              <a:spcBef>
                <a:spcPts val="0"/>
              </a:spcBef>
              <a:spcAft>
                <a:spcPts val="0"/>
              </a:spcAft>
              <a:buClrTx/>
              <a:buSzTx/>
              <a:buFontTx/>
              <a:buNone/>
              <a:tabLst/>
              <a:defRPr/>
            </a:pPr>
            <a:r>
              <a:rPr lang="en-US" sz="2000" b="0" i="0" u="none" strike="noStrike" cap="none" dirty="0">
                <a:solidFill>
                  <a:schemeClr val="dk1"/>
                </a:solidFill>
                <a:latin typeface="Arial"/>
                <a:ea typeface="Arial"/>
                <a:cs typeface="Arial"/>
                <a:sym typeface="Arial"/>
              </a:rPr>
              <a:t>Images: Original </a:t>
            </a:r>
            <a:r>
              <a:rPr lang="en-US" sz="2000" b="0" i="0" u="none" strike="noStrike" cap="none" dirty="0" err="1">
                <a:solidFill>
                  <a:schemeClr val="dk1"/>
                </a:solidFill>
                <a:latin typeface="Arial"/>
                <a:ea typeface="Arial"/>
                <a:cs typeface="Arial"/>
                <a:sym typeface="Arial"/>
              </a:rPr>
              <a:t>Tein</a:t>
            </a:r>
            <a:r>
              <a:rPr lang="en-US" sz="2000" b="0" i="0" u="none" strike="noStrike" cap="none" dirty="0">
                <a:solidFill>
                  <a:schemeClr val="dk1"/>
                </a:solidFill>
                <a:latin typeface="Arial"/>
                <a:ea typeface="Arial"/>
                <a:cs typeface="Arial"/>
                <a:sym typeface="Arial"/>
              </a:rPr>
              <a:t> Jung Illustration</a:t>
            </a:r>
            <a:r>
              <a:rPr lang="en-US" sz="2000" b="0" i="0" u="none" strike="noStrike" cap="none" baseline="0" dirty="0">
                <a:solidFill>
                  <a:schemeClr val="dk1"/>
                </a:solidFill>
                <a:latin typeface="Arial"/>
                <a:ea typeface="Arial"/>
                <a:cs typeface="Arial"/>
                <a:sym typeface="Arial"/>
              </a:rPr>
              <a:t> 2017</a:t>
            </a:r>
            <a:endParaRPr lang="en-US" sz="2000" dirty="0">
              <a:latin typeface="Lato"/>
              <a:ea typeface="Lato"/>
              <a:cs typeface="Lato"/>
              <a:sym typeface="Lato"/>
            </a:endParaRPr>
          </a:p>
          <a:p>
            <a:pPr marL="0" lvl="0" indent="0" rtl="0">
              <a:lnSpc>
                <a:spcPct val="150000"/>
              </a:lnSpc>
              <a:spcBef>
                <a:spcPts val="0"/>
              </a:spcBef>
              <a:spcAft>
                <a:spcPts val="500"/>
              </a:spcAft>
              <a:buNone/>
            </a:pPr>
            <a:endParaRPr lang="en-US" sz="2000" dirty="0">
              <a:latin typeface="Lato"/>
              <a:ea typeface="Lato"/>
              <a:cs typeface="Lato"/>
              <a:sym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55</a:t>
            </a:fld>
            <a:endParaRPr lang="en-US"/>
          </a:p>
        </p:txBody>
      </p:sp>
    </p:spTree>
    <p:extLst>
      <p:ext uri="{BB962C8B-B14F-4D97-AF65-F5344CB8AC3E}">
        <p14:creationId xmlns:p14="http://schemas.microsoft.com/office/powerpoint/2010/main" val="246558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lnSpc>
                <a:spcPct val="115000"/>
              </a:lnSpc>
              <a:spcBef>
                <a:spcPts val="0"/>
              </a:spcBef>
              <a:spcAft>
                <a:spcPts val="1000"/>
              </a:spcAft>
              <a:buNone/>
            </a:pPr>
            <a:r>
              <a:rPr lang="en-US" sz="2000" dirty="0"/>
              <a:t>MANAGEMENT OF POOR PERFUSION IN CHILDREN MAY CHANGE based on the cause and on the condition of the child</a:t>
            </a:r>
          </a:p>
          <a:p>
            <a:pPr marL="0" lvl="0" indent="0" rtl="0">
              <a:lnSpc>
                <a:spcPct val="115000"/>
              </a:lnSpc>
              <a:spcBef>
                <a:spcPts val="0"/>
              </a:spcBef>
              <a:spcAft>
                <a:spcPts val="1000"/>
              </a:spcAft>
              <a:buNone/>
            </a:pPr>
            <a:endParaRPr lang="en-US" sz="2000" dirty="0"/>
          </a:p>
          <a:p>
            <a:pPr marL="0" lvl="0" indent="0" rtl="0">
              <a:lnSpc>
                <a:spcPct val="115000"/>
              </a:lnSpc>
              <a:spcBef>
                <a:spcPts val="0"/>
              </a:spcBef>
              <a:spcAft>
                <a:spcPts val="1000"/>
              </a:spcAft>
              <a:buNone/>
            </a:pPr>
            <a:r>
              <a:rPr lang="en-US" sz="2000" dirty="0"/>
              <a:t> • LOW BLOOD PRESSURE IN A CHILD IS A SIGN OF SEVERE SHOCK. Children are able to maintain normal blood pressure for longer than adults when in shock. Closely monitor other signs of poor perfusion, such as decreased urine output and altered mental status. </a:t>
            </a:r>
          </a:p>
          <a:p>
            <a:pPr marL="0" lvl="0" indent="0" rtl="0">
              <a:lnSpc>
                <a:spcPct val="115000"/>
              </a:lnSpc>
              <a:spcBef>
                <a:spcPts val="0"/>
              </a:spcBef>
              <a:spcAft>
                <a:spcPts val="1000"/>
              </a:spcAft>
              <a:buNone/>
            </a:pPr>
            <a:endParaRPr lang="en-US" sz="2000" dirty="0"/>
          </a:p>
          <a:p>
            <a:pPr marL="0" lvl="0" indent="0" rtl="0">
              <a:lnSpc>
                <a:spcPct val="115000"/>
              </a:lnSpc>
              <a:spcBef>
                <a:spcPts val="0"/>
              </a:spcBef>
              <a:spcAft>
                <a:spcPts val="1000"/>
              </a:spcAft>
              <a:buNone/>
            </a:pPr>
            <a:r>
              <a:rPr lang="en-US" sz="2000" dirty="0"/>
              <a:t>• THE AMOUNT OF INTRAVENOUS FLUID GIVEN TO CHILDREN IS DIFFERENT FROM ADULTS.</a:t>
            </a:r>
          </a:p>
          <a:p>
            <a:pPr marL="0" lvl="0" indent="0" rtl="0">
              <a:lnSpc>
                <a:spcPct val="115000"/>
              </a:lnSpc>
              <a:spcBef>
                <a:spcPts val="0"/>
              </a:spcBef>
              <a:spcAft>
                <a:spcPts val="1000"/>
              </a:spcAft>
              <a:buNone/>
            </a:pPr>
            <a:endParaRPr lang="en-US" sz="2000" dirty="0"/>
          </a:p>
          <a:p>
            <a:pPr marL="0" lvl="0" indent="0" rtl="0">
              <a:lnSpc>
                <a:spcPct val="115000"/>
              </a:lnSpc>
              <a:spcBef>
                <a:spcPts val="0"/>
              </a:spcBef>
              <a:spcAft>
                <a:spcPts val="1000"/>
              </a:spcAft>
              <a:buNone/>
            </a:pPr>
            <a:r>
              <a:rPr lang="en-US" sz="2000" dirty="0"/>
              <a:t>• IN MALNOURISHED CHILDREN, both the rate of fluid administration and the type of fluid are different. </a:t>
            </a:r>
          </a:p>
          <a:p>
            <a:pPr marL="0" lvl="0" indent="0" rtl="0">
              <a:lnSpc>
                <a:spcPct val="115000"/>
              </a:lnSpc>
              <a:spcBef>
                <a:spcPts val="0"/>
              </a:spcBef>
              <a:spcAft>
                <a:spcPts val="1000"/>
              </a:spcAft>
              <a:buNone/>
            </a:pPr>
            <a:endParaRPr lang="en-US" sz="2000" dirty="0"/>
          </a:p>
          <a:p>
            <a:pPr marL="0" lvl="0" indent="0" rtl="0">
              <a:lnSpc>
                <a:spcPct val="115000"/>
              </a:lnSpc>
              <a:spcBef>
                <a:spcPts val="0"/>
              </a:spcBef>
              <a:spcAft>
                <a:spcPts val="1000"/>
              </a:spcAft>
              <a:buNone/>
            </a:pPr>
            <a:r>
              <a:rPr lang="en-US" sz="2000" dirty="0"/>
              <a:t>• SEVERE SIGNS: Sunken fontanelle, poor skin pinch</a:t>
            </a:r>
            <a:r>
              <a:rPr lang="en-US" sz="2000" baseline="0" dirty="0"/>
              <a:t> lethargy</a:t>
            </a:r>
            <a:r>
              <a:rPr lang="en-US" sz="2000" dirty="0"/>
              <a:t>, altered mental status.</a:t>
            </a:r>
            <a:endParaRPr lang="en-US" sz="1900" b="1" dirty="0">
              <a:latin typeface="Lato"/>
              <a:ea typeface="Lato"/>
              <a:cs typeface="Lato"/>
              <a:sym typeface="Lato"/>
            </a:endParaRPr>
          </a:p>
          <a:p>
            <a:pPr marL="0" lvl="0" indent="0" rtl="0">
              <a:lnSpc>
                <a:spcPct val="115000"/>
              </a:lnSpc>
              <a:spcBef>
                <a:spcPts val="0"/>
              </a:spcBef>
              <a:spcAft>
                <a:spcPts val="1000"/>
              </a:spcAft>
              <a:buNone/>
            </a:pPr>
            <a:endParaRPr lang="en-US" sz="1900" b="1" dirty="0">
              <a:latin typeface="Lato"/>
              <a:ea typeface="Lato"/>
              <a:cs typeface="Lato"/>
              <a:sym typeface="Lato"/>
            </a:endParaRPr>
          </a:p>
          <a:p>
            <a:pPr marL="0" lvl="0" indent="0" rtl="0">
              <a:lnSpc>
                <a:spcPct val="115000"/>
              </a:lnSpc>
              <a:spcBef>
                <a:spcPts val="0"/>
              </a:spcBef>
              <a:spcAft>
                <a:spcPts val="1000"/>
              </a:spcAft>
              <a:buNone/>
            </a:pPr>
            <a:endParaRPr lang="en-US" sz="1900" b="1" dirty="0">
              <a:latin typeface="Lato"/>
              <a:ea typeface="Lato"/>
              <a:cs typeface="Lato"/>
              <a:sym typeface="Lato"/>
            </a:endParaRPr>
          </a:p>
          <a:p>
            <a:pPr marL="0" lvl="0" indent="0" rtl="0">
              <a:lnSpc>
                <a:spcPct val="115000"/>
              </a:lnSpc>
              <a:spcBef>
                <a:spcPts val="0"/>
              </a:spcBef>
              <a:spcAft>
                <a:spcPts val="1000"/>
              </a:spcAft>
              <a:buNone/>
            </a:pPr>
            <a:endParaRPr lang="en-US" sz="1900" b="1" dirty="0">
              <a:latin typeface="Lato"/>
              <a:ea typeface="Lato"/>
              <a:cs typeface="Lato"/>
              <a:sym typeface="Lato"/>
            </a:endParaRPr>
          </a:p>
          <a:p>
            <a:pPr marL="0" lvl="0" indent="0" rtl="0">
              <a:lnSpc>
                <a:spcPct val="115000"/>
              </a:lnSpc>
              <a:spcBef>
                <a:spcPts val="0"/>
              </a:spcBef>
              <a:spcAft>
                <a:spcPts val="1000"/>
              </a:spcAft>
              <a:buNone/>
            </a:pPr>
            <a:r>
              <a:rPr lang="en-US" sz="1900" b="1" dirty="0">
                <a:latin typeface="Lato"/>
                <a:ea typeface="Lato"/>
                <a:cs typeface="Lato"/>
                <a:sym typeface="Lato"/>
              </a:rPr>
              <a:t>LOW</a:t>
            </a:r>
            <a:r>
              <a:rPr lang="en-US" sz="1900" dirty="0">
                <a:latin typeface="Lato"/>
                <a:ea typeface="Lato"/>
                <a:cs typeface="Lato"/>
                <a:sym typeface="Lato"/>
              </a:rPr>
              <a:t> </a:t>
            </a:r>
            <a:r>
              <a:rPr lang="en-US" sz="1900" b="1" dirty="0">
                <a:latin typeface="Lato"/>
                <a:ea typeface="Lato"/>
                <a:cs typeface="Lato"/>
                <a:sym typeface="Lato"/>
              </a:rPr>
              <a:t>BLOOD PRESSURE IN A CHILD IS A SIGN OF </a:t>
            </a:r>
            <a:r>
              <a:rPr lang="en-US" sz="1900" b="1" u="sng" dirty="0">
                <a:latin typeface="Lato"/>
                <a:ea typeface="Lato"/>
                <a:cs typeface="Lato"/>
                <a:sym typeface="Lato"/>
              </a:rPr>
              <a:t>SEVERE</a:t>
            </a:r>
            <a:r>
              <a:rPr lang="en-US" sz="1900" b="1" dirty="0">
                <a:latin typeface="Lato"/>
                <a:ea typeface="Lato"/>
                <a:cs typeface="Lato"/>
                <a:sym typeface="Lato"/>
              </a:rPr>
              <a:t> SHOCK</a:t>
            </a:r>
          </a:p>
          <a:p>
            <a:pPr marL="342900" lvl="0" indent="-342900" rtl="0">
              <a:lnSpc>
                <a:spcPct val="115000"/>
              </a:lnSpc>
              <a:spcBef>
                <a:spcPts val="0"/>
              </a:spcBef>
              <a:spcAft>
                <a:spcPts val="1000"/>
              </a:spcAft>
            </a:pPr>
            <a:r>
              <a:rPr lang="en-US" sz="1900" dirty="0">
                <a:latin typeface="Lato"/>
                <a:ea typeface="Lato"/>
                <a:cs typeface="Lato"/>
                <a:sym typeface="Lato"/>
              </a:rPr>
              <a:t>Children are able to keep a normal blood pressure for longer than adults when in shock</a:t>
            </a:r>
          </a:p>
          <a:p>
            <a:pPr marL="342900" lvl="0" indent="-342900" rtl="0">
              <a:lnSpc>
                <a:spcPct val="115000"/>
              </a:lnSpc>
              <a:spcBef>
                <a:spcPts val="0"/>
              </a:spcBef>
              <a:spcAft>
                <a:spcPts val="1000"/>
              </a:spcAft>
            </a:pPr>
            <a:r>
              <a:rPr lang="en-US" sz="1900" dirty="0">
                <a:latin typeface="Lato"/>
                <a:ea typeface="Lato"/>
                <a:cs typeface="Lato"/>
                <a:sym typeface="Lato"/>
              </a:rPr>
              <a:t>Always also monitor other signs of poor perfusion</a:t>
            </a:r>
          </a:p>
          <a:p>
            <a:pPr marL="800100" lvl="1" indent="-342900">
              <a:lnSpc>
                <a:spcPct val="115000"/>
              </a:lnSpc>
              <a:spcBef>
                <a:spcPts val="0"/>
              </a:spcBef>
              <a:spcAft>
                <a:spcPts val="1000"/>
              </a:spcAft>
            </a:pPr>
            <a:r>
              <a:rPr lang="en-US" sz="1900" i="1" dirty="0">
                <a:latin typeface="Lato"/>
                <a:ea typeface="Lato"/>
                <a:cs typeface="Lato"/>
                <a:sym typeface="Lato"/>
              </a:rPr>
              <a:t>Decreased urine output </a:t>
            </a:r>
            <a:r>
              <a:rPr lang="en-US" sz="1900" dirty="0">
                <a:latin typeface="Lato"/>
                <a:ea typeface="Lato"/>
                <a:cs typeface="Lato"/>
                <a:sym typeface="Lato"/>
              </a:rPr>
              <a:t>and </a:t>
            </a:r>
            <a:r>
              <a:rPr lang="en-US" sz="1900" i="1" dirty="0">
                <a:latin typeface="Lato"/>
                <a:ea typeface="Lato"/>
                <a:cs typeface="Lato"/>
                <a:sym typeface="Lato"/>
              </a:rPr>
              <a:t>Altered Mental Status</a:t>
            </a:r>
            <a:endParaRPr lang="en-US" sz="1900" b="1" i="1" dirty="0">
              <a:latin typeface="Lato"/>
              <a:ea typeface="Lato"/>
              <a:cs typeface="Lato"/>
              <a:sym typeface="Lato"/>
            </a:endParaRPr>
          </a:p>
          <a:p>
            <a:pPr marL="457200" lvl="1" indent="0">
              <a:lnSpc>
                <a:spcPct val="115000"/>
              </a:lnSpc>
              <a:spcBef>
                <a:spcPts val="0"/>
              </a:spcBef>
              <a:spcAft>
                <a:spcPts val="1000"/>
              </a:spcAft>
              <a:buNone/>
            </a:pPr>
            <a:endParaRPr lang="en-US" sz="1900" b="1" dirty="0">
              <a:latin typeface="Lato"/>
              <a:ea typeface="Lato"/>
              <a:cs typeface="Lato"/>
              <a:sym typeface="Lato"/>
            </a:endParaRPr>
          </a:p>
          <a:p>
            <a:pPr marL="800100" lvl="1" indent="-342900">
              <a:lnSpc>
                <a:spcPct val="115000"/>
              </a:lnSpc>
              <a:spcBef>
                <a:spcPts val="0"/>
              </a:spcBef>
              <a:spcAft>
                <a:spcPts val="1000"/>
              </a:spcAft>
            </a:pPr>
            <a:endParaRPr lang="en-US" sz="1900" b="1" i="1" dirty="0">
              <a:latin typeface="Lato"/>
              <a:ea typeface="Lato"/>
              <a:cs typeface="Lato"/>
              <a:sym typeface="Lato"/>
            </a:endParaRPr>
          </a:p>
          <a:p>
            <a:pPr marL="800100" lvl="1" indent="-342900">
              <a:lnSpc>
                <a:spcPct val="115000"/>
              </a:lnSpc>
              <a:spcBef>
                <a:spcPts val="0"/>
              </a:spcBef>
              <a:spcAft>
                <a:spcPts val="1000"/>
              </a:spcAft>
            </a:pPr>
            <a:r>
              <a:rPr lang="en-US" sz="1900" b="1" i="1" dirty="0">
                <a:latin typeface="Lato"/>
                <a:ea typeface="Lato"/>
                <a:cs typeface="Lato"/>
                <a:sym typeface="Lato"/>
              </a:rPr>
              <a:t>REMEMBER: </a:t>
            </a:r>
            <a:r>
              <a:rPr lang="en-US" sz="1900" b="1" dirty="0">
                <a:latin typeface="Lato"/>
                <a:ea typeface="Lato"/>
                <a:cs typeface="Lato"/>
                <a:sym typeface="Lato"/>
              </a:rPr>
              <a:t>Both the </a:t>
            </a:r>
            <a:r>
              <a:rPr lang="en-US" sz="1900" b="1" u="sng" dirty="0">
                <a:latin typeface="Lato"/>
                <a:ea typeface="Lato"/>
                <a:cs typeface="Lato"/>
                <a:sym typeface="Lato"/>
              </a:rPr>
              <a:t>rate</a:t>
            </a:r>
            <a:r>
              <a:rPr lang="en-US" sz="1900" b="1" dirty="0">
                <a:latin typeface="Lato"/>
                <a:ea typeface="Lato"/>
                <a:cs typeface="Lato"/>
                <a:sym typeface="Lato"/>
              </a:rPr>
              <a:t> of fluid administration and the </a:t>
            </a:r>
            <a:r>
              <a:rPr lang="en-US" sz="1900" b="1" u="sng" dirty="0">
                <a:latin typeface="Lato"/>
                <a:ea typeface="Lato"/>
                <a:cs typeface="Lato"/>
                <a:sym typeface="Lato"/>
              </a:rPr>
              <a:t>type</a:t>
            </a:r>
            <a:r>
              <a:rPr lang="en-US" sz="1900" b="1" dirty="0">
                <a:latin typeface="Lato"/>
                <a:ea typeface="Lato"/>
                <a:cs typeface="Lato"/>
                <a:sym typeface="Lato"/>
              </a:rPr>
              <a:t> of fluid may different from adults depending on the reason for shock and the child’s nutritional status</a:t>
            </a:r>
          </a:p>
          <a:p>
            <a:pPr marL="800100" lvl="1" indent="-342900">
              <a:lnSpc>
                <a:spcPct val="115000"/>
              </a:lnSpc>
              <a:spcBef>
                <a:spcPts val="0"/>
              </a:spcBef>
              <a:spcAft>
                <a:spcPts val="1000"/>
              </a:spcAft>
            </a:pPr>
            <a:endParaRPr lang="en-US" sz="1900" b="1" dirty="0">
              <a:latin typeface="Lato"/>
              <a:ea typeface="Lato"/>
              <a:cs typeface="Lato"/>
              <a:sym typeface="Lato"/>
            </a:endParaRPr>
          </a:p>
          <a:p>
            <a:pPr marL="800100" marR="0" lvl="1" indent="-342900" algn="l" defTabSz="914400" rtl="0" eaLnBrk="1" fontAlgn="auto" latinLnBrk="0" hangingPunct="1">
              <a:lnSpc>
                <a:spcPct val="115000"/>
              </a:lnSpc>
              <a:spcBef>
                <a:spcPts val="0"/>
              </a:spcBef>
              <a:spcAft>
                <a:spcPts val="1000"/>
              </a:spcAft>
              <a:buClrTx/>
              <a:buSzTx/>
              <a:buFontTx/>
              <a:buNone/>
              <a:tabLst/>
              <a:defRPr/>
            </a:pPr>
            <a:r>
              <a:rPr lang="en-US" sz="2000" dirty="0"/>
              <a:t>In malnourished</a:t>
            </a:r>
            <a:r>
              <a:rPr lang="en-US" sz="2000" baseline="0" dirty="0"/>
              <a:t> children, both rate of fluid administration and types of fluid are different</a:t>
            </a:r>
          </a:p>
          <a:p>
            <a:pPr marL="800100" lvl="1" indent="-342900">
              <a:lnSpc>
                <a:spcPct val="115000"/>
              </a:lnSpc>
              <a:spcBef>
                <a:spcPts val="0"/>
              </a:spcBef>
              <a:spcAft>
                <a:spcPts val="1000"/>
              </a:spcAft>
            </a:pPr>
            <a:endParaRPr lang="en-US" sz="1900" b="1" dirty="0">
              <a:latin typeface="Lato"/>
              <a:ea typeface="Lato"/>
              <a:cs typeface="Lato"/>
              <a:sym typeface="Lato"/>
            </a:endParaRPr>
          </a:p>
          <a:p>
            <a:pPr marL="457200" lvl="0" indent="0" rtl="0">
              <a:lnSpc>
                <a:spcPct val="115000"/>
              </a:lnSpc>
              <a:spcBef>
                <a:spcPts val="0"/>
              </a:spcBef>
              <a:buNone/>
            </a:pPr>
            <a:r>
              <a:rPr lang="en-US" sz="1800" b="1" dirty="0">
                <a:latin typeface="Lato"/>
                <a:ea typeface="Lato"/>
                <a:cs typeface="Lato"/>
                <a:sym typeface="Lato"/>
              </a:rPr>
              <a:t> </a:t>
            </a:r>
            <a:endParaRPr lang="en-US" sz="2000" b="1" dirty="0">
              <a:latin typeface="Lato"/>
              <a:ea typeface="Lato"/>
              <a:cs typeface="Lato"/>
              <a:sym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56</a:t>
            </a:fld>
            <a:endParaRPr lang="en-US"/>
          </a:p>
        </p:txBody>
      </p:sp>
    </p:spTree>
    <p:extLst>
      <p:ext uri="{BB962C8B-B14F-4D97-AF65-F5344CB8AC3E}">
        <p14:creationId xmlns:p14="http://schemas.microsoft.com/office/powerpoint/2010/main" val="11513904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lnSpc>
                <a:spcPct val="138000"/>
              </a:lnSpc>
              <a:spcBef>
                <a:spcPts val="0"/>
              </a:spcBef>
              <a:buNone/>
            </a:pPr>
            <a:r>
              <a:rPr lang="en-US" sz="2000" dirty="0"/>
              <a:t>• LOW BLOOD GLUCOSE is a very common cause of altered mental status in sick children. – If possible, check blood glucose in children with altered mental status. – When it is not possible to check the blood glucose level, administer glucose. </a:t>
            </a:r>
          </a:p>
          <a:p>
            <a:pPr marL="0" lvl="0" indent="0" rtl="0">
              <a:lnSpc>
                <a:spcPct val="138000"/>
              </a:lnSpc>
              <a:spcBef>
                <a:spcPts val="0"/>
              </a:spcBef>
              <a:buNone/>
            </a:pPr>
            <a:endParaRPr lang="en-US" sz="2000" dirty="0"/>
          </a:p>
          <a:p>
            <a:pPr marL="0" lvl="0" indent="0" rtl="0">
              <a:lnSpc>
                <a:spcPct val="138000"/>
              </a:lnSpc>
              <a:spcBef>
                <a:spcPts val="0"/>
              </a:spcBef>
              <a:buNone/>
            </a:pPr>
            <a:r>
              <a:rPr lang="en-US" sz="2000" dirty="0"/>
              <a:t>• Always check for seizure/convulsions. </a:t>
            </a:r>
          </a:p>
          <a:p>
            <a:pPr marL="0" lvl="0" indent="0" rtl="0">
              <a:lnSpc>
                <a:spcPct val="138000"/>
              </a:lnSpc>
              <a:spcBef>
                <a:spcPts val="0"/>
              </a:spcBef>
              <a:buNone/>
            </a:pPr>
            <a:endParaRPr lang="en-US" sz="2000" dirty="0"/>
          </a:p>
          <a:p>
            <a:pPr marL="0" lvl="0" indent="0" rtl="0">
              <a:lnSpc>
                <a:spcPct val="138000"/>
              </a:lnSpc>
              <a:spcBef>
                <a:spcPts val="0"/>
              </a:spcBef>
              <a:buNone/>
            </a:pPr>
            <a:r>
              <a:rPr lang="en-US" sz="2000" dirty="0"/>
              <a:t>• It is sometimes difficult to determine if infants are acting normally. Always ask the person caring for the child.</a:t>
            </a:r>
            <a:endParaRPr lang="en-US" sz="1900" dirty="0">
              <a:latin typeface="Lato"/>
              <a:ea typeface="Lato"/>
              <a:cs typeface="Lato"/>
              <a:sym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57</a:t>
            </a:fld>
            <a:endParaRPr lang="en-US"/>
          </a:p>
        </p:txBody>
      </p:sp>
    </p:spTree>
    <p:extLst>
      <p:ext uri="{BB962C8B-B14F-4D97-AF65-F5344CB8AC3E}">
        <p14:creationId xmlns:p14="http://schemas.microsoft.com/office/powerpoint/2010/main" val="6325182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lnSpc>
                <a:spcPct val="138000"/>
              </a:lnSpc>
              <a:spcBef>
                <a:spcPts val="0"/>
              </a:spcBef>
              <a:buNone/>
            </a:pPr>
            <a:r>
              <a:rPr lang="en-US" sz="2000" dirty="0"/>
              <a:t>• INFANTS AND CHILDREN HAVE DIFFICULTY MAINTAINING TEMPERATURE and can very quickly become hypothermic (low body temperature) or </a:t>
            </a:r>
            <a:r>
              <a:rPr lang="en-US" sz="2000" dirty="0" err="1"/>
              <a:t>hyperthermic</a:t>
            </a:r>
            <a:r>
              <a:rPr lang="en-US" sz="2000" dirty="0"/>
              <a:t> (high body temperature). </a:t>
            </a:r>
          </a:p>
          <a:p>
            <a:pPr marL="0" lvl="0" indent="0" rtl="0">
              <a:lnSpc>
                <a:spcPct val="138000"/>
              </a:lnSpc>
              <a:spcBef>
                <a:spcPts val="0"/>
              </a:spcBef>
              <a:buNone/>
            </a:pPr>
            <a:r>
              <a:rPr lang="en-US" sz="2000" dirty="0"/>
              <a:t>– Remove wet clothing and dry skin thoroughly. Place infants skin-to-skin when possible. </a:t>
            </a:r>
          </a:p>
          <a:p>
            <a:pPr marL="0" lvl="0" indent="0" rtl="0">
              <a:lnSpc>
                <a:spcPct val="138000"/>
              </a:lnSpc>
              <a:spcBef>
                <a:spcPts val="0"/>
              </a:spcBef>
              <a:buNone/>
            </a:pPr>
            <a:r>
              <a:rPr lang="en-US" sz="2000" dirty="0"/>
              <a:t>– For hypothermia, be sure to cover infants’ heads (but do not obstruct face). </a:t>
            </a:r>
          </a:p>
          <a:p>
            <a:pPr marL="0" lvl="0" indent="0" rtl="0">
              <a:lnSpc>
                <a:spcPct val="138000"/>
              </a:lnSpc>
              <a:spcBef>
                <a:spcPts val="0"/>
              </a:spcBef>
              <a:buNone/>
            </a:pPr>
            <a:r>
              <a:rPr lang="en-US" sz="2000" dirty="0"/>
              <a:t>– For hyperthermia, unbundle tightly wrapped infants.</a:t>
            </a:r>
            <a:endParaRPr lang="en-US" sz="1900" dirty="0">
              <a:latin typeface="Lato"/>
              <a:ea typeface="Lato"/>
              <a:cs typeface="Lato"/>
              <a:sym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58</a:t>
            </a:fld>
            <a:endParaRPr lang="en-US"/>
          </a:p>
        </p:txBody>
      </p:sp>
    </p:spTree>
    <p:extLst>
      <p:ext uri="{BB962C8B-B14F-4D97-AF65-F5344CB8AC3E}">
        <p14:creationId xmlns:p14="http://schemas.microsoft.com/office/powerpoint/2010/main" val="2704731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90000"/>
              </a:lnSpc>
              <a:spcBef>
                <a:spcPts val="0"/>
              </a:spcBef>
              <a:spcAft>
                <a:spcPts val="0"/>
              </a:spcAft>
              <a:buClr>
                <a:schemeClr val="dk1"/>
              </a:buClr>
              <a:buSzPct val="25000"/>
              <a:buFont typeface="Arial"/>
              <a:buNone/>
            </a:pPr>
            <a:endParaRPr lang="en-US" sz="1200" b="1" i="0" u="none" strike="noStrike" cap="none" dirty="0">
              <a:solidFill>
                <a:schemeClr val="dk1"/>
              </a:solidFill>
              <a:latin typeface="+mn-lt"/>
              <a:ea typeface="Calibri"/>
              <a:cs typeface="Calibri"/>
              <a:sym typeface="Calibri"/>
            </a:endParaRPr>
          </a:p>
          <a:p>
            <a:pPr marL="0" marR="0" lvl="0" indent="0" algn="l" rtl="0">
              <a:lnSpc>
                <a:spcPct val="90000"/>
              </a:lnSpc>
              <a:spcBef>
                <a:spcPts val="0"/>
              </a:spcBef>
              <a:spcAft>
                <a:spcPts val="0"/>
              </a:spcAft>
              <a:buClr>
                <a:schemeClr val="dk1"/>
              </a:buClr>
              <a:buSzPct val="25000"/>
              <a:buFont typeface="Arial"/>
              <a:buNone/>
            </a:pPr>
            <a:r>
              <a:rPr lang="en-US" dirty="0"/>
              <a:t>In addition to performing a thorough ABCDE approach, all </a:t>
            </a:r>
            <a:r>
              <a:rPr lang="en-US" dirty="0" err="1"/>
              <a:t>paediatric</a:t>
            </a:r>
            <a:r>
              <a:rPr lang="en-US" dirty="0"/>
              <a:t> patients should be evaluated for the presence of danger signs. </a:t>
            </a:r>
          </a:p>
          <a:p>
            <a:pPr marL="0" marR="0" lvl="0" indent="0" algn="l" rtl="0">
              <a:lnSpc>
                <a:spcPct val="90000"/>
              </a:lnSpc>
              <a:spcBef>
                <a:spcPts val="0"/>
              </a:spcBef>
              <a:spcAft>
                <a:spcPts val="0"/>
              </a:spcAft>
              <a:buClr>
                <a:schemeClr val="dk1"/>
              </a:buClr>
              <a:buSzPct val="25000"/>
              <a:buFont typeface="Arial"/>
              <a:buNone/>
            </a:pPr>
            <a:r>
              <a:rPr lang="en-US" dirty="0"/>
              <a:t>Children with danger signs need URGENT attention and referral/ handover to a provider able to provide advanced </a:t>
            </a:r>
            <a:r>
              <a:rPr lang="en-US" dirty="0" err="1"/>
              <a:t>paediatric</a:t>
            </a:r>
            <a:r>
              <a:rPr lang="en-US" dirty="0"/>
              <a:t> care. </a:t>
            </a:r>
          </a:p>
          <a:p>
            <a:pPr marL="0" marR="0" lvl="0" indent="0" algn="l" rtl="0">
              <a:lnSpc>
                <a:spcPct val="90000"/>
              </a:lnSpc>
              <a:spcBef>
                <a:spcPts val="0"/>
              </a:spcBef>
              <a:spcAft>
                <a:spcPts val="0"/>
              </a:spcAft>
              <a:buClr>
                <a:schemeClr val="dk1"/>
              </a:buClr>
              <a:buSzPct val="25000"/>
              <a:buFont typeface="Arial"/>
              <a:buNone/>
            </a:pPr>
            <a:endParaRPr lang="en-US" dirty="0"/>
          </a:p>
          <a:p>
            <a:pPr marL="0" marR="0" lvl="0" indent="0" algn="l" rtl="0">
              <a:lnSpc>
                <a:spcPct val="90000"/>
              </a:lnSpc>
              <a:spcBef>
                <a:spcPts val="0"/>
              </a:spcBef>
              <a:spcAft>
                <a:spcPts val="0"/>
              </a:spcAft>
              <a:buClr>
                <a:schemeClr val="dk1"/>
              </a:buClr>
              <a:buSzPct val="25000"/>
              <a:buFont typeface="Arial"/>
              <a:buNone/>
            </a:pPr>
            <a:r>
              <a:rPr lang="en-US" dirty="0" err="1"/>
              <a:t>Paediatric</a:t>
            </a:r>
            <a:r>
              <a:rPr lang="en-US" dirty="0"/>
              <a:t> danger signs include: </a:t>
            </a:r>
          </a:p>
          <a:p>
            <a:pPr marL="0" marR="0" lvl="0" indent="0" algn="l" rtl="0">
              <a:lnSpc>
                <a:spcPct val="90000"/>
              </a:lnSpc>
              <a:spcBef>
                <a:spcPts val="0"/>
              </a:spcBef>
              <a:spcAft>
                <a:spcPts val="0"/>
              </a:spcAft>
              <a:buClr>
                <a:schemeClr val="dk1"/>
              </a:buClr>
              <a:buSzPct val="25000"/>
              <a:buFont typeface="Arial"/>
              <a:buNone/>
            </a:pPr>
            <a:r>
              <a:rPr lang="en-US" dirty="0"/>
              <a:t>• Signs of airway obstruction (stridor or drooling/unable to swallow saliva) </a:t>
            </a:r>
          </a:p>
          <a:p>
            <a:pPr marL="0" marR="0" lvl="0" indent="0" algn="l" rtl="0">
              <a:lnSpc>
                <a:spcPct val="90000"/>
              </a:lnSpc>
              <a:spcBef>
                <a:spcPts val="0"/>
              </a:spcBef>
              <a:spcAft>
                <a:spcPts val="0"/>
              </a:spcAft>
              <a:buClr>
                <a:schemeClr val="dk1"/>
              </a:buClr>
              <a:buSzPct val="25000"/>
              <a:buFont typeface="Arial"/>
              <a:buNone/>
            </a:pPr>
            <a:r>
              <a:rPr lang="en-US" dirty="0"/>
              <a:t>• Increased breathing effort (fast breathing, nasal faring, grunting, chest </a:t>
            </a:r>
            <a:r>
              <a:rPr lang="en-US" dirty="0" err="1"/>
              <a:t>indrawing</a:t>
            </a:r>
            <a:r>
              <a:rPr lang="en-US" dirty="0"/>
              <a:t> or retractions) </a:t>
            </a:r>
          </a:p>
          <a:p>
            <a:pPr marL="0" marR="0" lvl="0" indent="0" algn="l" rtl="0">
              <a:lnSpc>
                <a:spcPct val="90000"/>
              </a:lnSpc>
              <a:spcBef>
                <a:spcPts val="0"/>
              </a:spcBef>
              <a:spcAft>
                <a:spcPts val="0"/>
              </a:spcAft>
              <a:buClr>
                <a:schemeClr val="dk1"/>
              </a:buClr>
              <a:buSzPct val="25000"/>
              <a:buFont typeface="Arial"/>
              <a:buNone/>
            </a:pPr>
            <a:r>
              <a:rPr lang="en-US" dirty="0"/>
              <a:t>• Cyanosis (blue </a:t>
            </a:r>
            <a:r>
              <a:rPr lang="en-US" dirty="0" err="1"/>
              <a:t>colour</a:t>
            </a:r>
            <a:r>
              <a:rPr lang="en-US" dirty="0"/>
              <a:t> of the skin, especially at the lips and fingertips) </a:t>
            </a:r>
          </a:p>
          <a:p>
            <a:pPr marL="0" marR="0" lvl="0" indent="0" algn="l" rtl="0">
              <a:lnSpc>
                <a:spcPct val="90000"/>
              </a:lnSpc>
              <a:spcBef>
                <a:spcPts val="0"/>
              </a:spcBef>
              <a:spcAft>
                <a:spcPts val="0"/>
              </a:spcAft>
              <a:buClr>
                <a:schemeClr val="dk1"/>
              </a:buClr>
              <a:buSzPct val="25000"/>
              <a:buFont typeface="Arial"/>
              <a:buNone/>
            </a:pPr>
            <a:r>
              <a:rPr lang="en-US" dirty="0"/>
              <a:t>• Altered mental status (including lethargy or unusual sleepiness, confusion, disorientation) </a:t>
            </a:r>
          </a:p>
          <a:p>
            <a:pPr marL="0" marR="0" lvl="0" indent="0" algn="l" rtl="0">
              <a:lnSpc>
                <a:spcPct val="90000"/>
              </a:lnSpc>
              <a:spcBef>
                <a:spcPts val="0"/>
              </a:spcBef>
              <a:spcAft>
                <a:spcPts val="0"/>
              </a:spcAft>
              <a:buClr>
                <a:schemeClr val="dk1"/>
              </a:buClr>
              <a:buSzPct val="25000"/>
              <a:buFont typeface="Arial"/>
              <a:buNone/>
            </a:pPr>
            <a:r>
              <a:rPr lang="en-US" dirty="0"/>
              <a:t>• Moves only when stimulated or no movement at all (AVPU other than “A”) </a:t>
            </a:r>
          </a:p>
          <a:p>
            <a:pPr marL="0" marR="0" lvl="0" indent="0" algn="l" rtl="0">
              <a:lnSpc>
                <a:spcPct val="90000"/>
              </a:lnSpc>
              <a:spcBef>
                <a:spcPts val="0"/>
              </a:spcBef>
              <a:spcAft>
                <a:spcPts val="0"/>
              </a:spcAft>
              <a:buClr>
                <a:schemeClr val="dk1"/>
              </a:buClr>
              <a:buSzPct val="25000"/>
              <a:buFont typeface="Arial"/>
              <a:buNone/>
            </a:pPr>
            <a:r>
              <a:rPr lang="en-US" dirty="0"/>
              <a:t>• Not feeding well or cannot drink or breastfeed </a:t>
            </a:r>
          </a:p>
          <a:p>
            <a:pPr marL="0" marR="0" lvl="0" indent="0" algn="l" rtl="0">
              <a:lnSpc>
                <a:spcPct val="90000"/>
              </a:lnSpc>
              <a:spcBef>
                <a:spcPts val="0"/>
              </a:spcBef>
              <a:spcAft>
                <a:spcPts val="0"/>
              </a:spcAft>
              <a:buClr>
                <a:schemeClr val="dk1"/>
              </a:buClr>
              <a:buSzPct val="25000"/>
              <a:buFont typeface="Arial"/>
              <a:buNone/>
            </a:pPr>
            <a:r>
              <a:rPr lang="en-US" dirty="0"/>
              <a:t>• Vomiting everything </a:t>
            </a:r>
          </a:p>
          <a:p>
            <a:pPr marL="0" marR="0" lvl="0" indent="0" algn="l" rtl="0">
              <a:lnSpc>
                <a:spcPct val="90000"/>
              </a:lnSpc>
              <a:spcBef>
                <a:spcPts val="0"/>
              </a:spcBef>
              <a:spcAft>
                <a:spcPts val="0"/>
              </a:spcAft>
              <a:buClr>
                <a:schemeClr val="dk1"/>
              </a:buClr>
              <a:buSzPct val="25000"/>
              <a:buFont typeface="Arial"/>
              <a:buNone/>
            </a:pPr>
            <a:r>
              <a:rPr lang="en-US" dirty="0"/>
              <a:t>• Seizures/convulsions </a:t>
            </a:r>
          </a:p>
          <a:p>
            <a:pPr marL="0" marR="0" lvl="0" indent="0" algn="l" rtl="0">
              <a:lnSpc>
                <a:spcPct val="90000"/>
              </a:lnSpc>
              <a:spcBef>
                <a:spcPts val="0"/>
              </a:spcBef>
              <a:spcAft>
                <a:spcPts val="0"/>
              </a:spcAft>
              <a:buClr>
                <a:schemeClr val="dk1"/>
              </a:buClr>
              <a:buSzPct val="25000"/>
              <a:buFont typeface="Arial"/>
              <a:buNone/>
            </a:pPr>
            <a:r>
              <a:rPr lang="en-US" dirty="0"/>
              <a:t>• Low body temperature (hypothermia)</a:t>
            </a:r>
            <a:endParaRPr lang="en-US" baseline="0" dirty="0"/>
          </a:p>
        </p:txBody>
      </p:sp>
      <p:sp>
        <p:nvSpPr>
          <p:cNvPr id="4" name="Slide Number Placeholder 3"/>
          <p:cNvSpPr>
            <a:spLocks noGrp="1"/>
          </p:cNvSpPr>
          <p:nvPr>
            <p:ph type="sldNum" sz="quarter" idx="10"/>
          </p:nvPr>
        </p:nvSpPr>
        <p:spPr/>
        <p:txBody>
          <a:bodyPr/>
          <a:lstStyle/>
          <a:p>
            <a:fld id="{FE403372-DB74-7E4B-A0C5-B7F8CBD4FAC5}" type="slidenum">
              <a:rPr lang="en-US" smtClean="0"/>
              <a:t>59</a:t>
            </a:fld>
            <a:endParaRPr lang="en-US"/>
          </a:p>
        </p:txBody>
      </p:sp>
    </p:spTree>
    <p:extLst>
      <p:ext uri="{BB962C8B-B14F-4D97-AF65-F5344CB8AC3E}">
        <p14:creationId xmlns:p14="http://schemas.microsoft.com/office/powerpoint/2010/main" val="8902322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lnSpc>
                <a:spcPct val="100000"/>
              </a:lnSpc>
              <a:spcBef>
                <a:spcPts val="0"/>
              </a:spcBef>
              <a:buNone/>
            </a:pPr>
            <a:r>
              <a:rPr lang="en-US" sz="1200" b="1" dirty="0">
                <a:latin typeface="Economica"/>
                <a:ea typeface="Economica"/>
                <a:cs typeface="Economica"/>
                <a:sym typeface="Economica"/>
              </a:rPr>
              <a:t>Using the workbook section:</a:t>
            </a:r>
          </a:p>
          <a:p>
            <a:pPr marL="0" lvl="0" indent="-69850" rtl="0">
              <a:lnSpc>
                <a:spcPct val="100000"/>
              </a:lnSpc>
              <a:spcBef>
                <a:spcPts val="0"/>
              </a:spcBef>
              <a:buClr>
                <a:schemeClr val="dk1"/>
              </a:buClr>
              <a:buSzPct val="39285"/>
              <a:buFont typeface="Arial"/>
              <a:buNone/>
            </a:pPr>
            <a:endParaRPr lang="en-US" sz="1200" b="1" dirty="0">
              <a:latin typeface="Economica"/>
              <a:ea typeface="Economica"/>
              <a:cs typeface="Economica"/>
              <a:sym typeface="Economica"/>
            </a:endParaRPr>
          </a:p>
          <a:p>
            <a:pPr marL="0" lvl="0" indent="0" rtl="0">
              <a:lnSpc>
                <a:spcPct val="100000"/>
              </a:lnSpc>
              <a:spcBef>
                <a:spcPts val="0"/>
              </a:spcBef>
              <a:buNone/>
            </a:pPr>
            <a:r>
              <a:rPr lang="en-US" sz="1200" b="1" dirty="0">
                <a:latin typeface="Economica"/>
                <a:ea typeface="Economica"/>
                <a:cs typeface="Economica"/>
                <a:sym typeface="Economica"/>
              </a:rPr>
              <a:t>One </a:t>
            </a:r>
            <a:r>
              <a:rPr lang="en-US" sz="1200" b="1" dirty="0" err="1">
                <a:latin typeface="Economica"/>
                <a:ea typeface="Economica"/>
                <a:cs typeface="Economica"/>
                <a:sym typeface="Economica"/>
              </a:rPr>
              <a:t>paediatric</a:t>
            </a:r>
            <a:r>
              <a:rPr lang="en-US" sz="1200" b="1" dirty="0">
                <a:latin typeface="Economica"/>
                <a:ea typeface="Economica"/>
                <a:cs typeface="Economica"/>
                <a:sym typeface="Economica"/>
              </a:rPr>
              <a:t> AIRWAY consideration___________________________</a:t>
            </a:r>
          </a:p>
          <a:p>
            <a:pPr marL="0" lvl="0" indent="0" rtl="0">
              <a:lnSpc>
                <a:spcPct val="100000"/>
              </a:lnSpc>
              <a:spcBef>
                <a:spcPts val="0"/>
              </a:spcBef>
              <a:buNone/>
            </a:pPr>
            <a:endParaRPr lang="en-US" sz="1200" b="1" dirty="0">
              <a:latin typeface="Economica"/>
              <a:ea typeface="Economica"/>
              <a:cs typeface="Economica"/>
              <a:sym typeface="Economica"/>
            </a:endParaRPr>
          </a:p>
          <a:p>
            <a:pPr marL="0" lvl="0" indent="0" rtl="0">
              <a:lnSpc>
                <a:spcPct val="100000"/>
              </a:lnSpc>
              <a:spcBef>
                <a:spcPts val="0"/>
              </a:spcBef>
              <a:buNone/>
            </a:pPr>
            <a:r>
              <a:rPr lang="en-US" sz="1200" b="1" dirty="0">
                <a:latin typeface="Economica"/>
                <a:ea typeface="Economica"/>
                <a:cs typeface="Economica"/>
                <a:sym typeface="Economica"/>
              </a:rPr>
              <a:t>One </a:t>
            </a:r>
            <a:r>
              <a:rPr lang="en-US" sz="1200" b="1" dirty="0" err="1">
                <a:latin typeface="Economica"/>
                <a:ea typeface="Economica"/>
                <a:cs typeface="Economica"/>
                <a:sym typeface="Economica"/>
              </a:rPr>
              <a:t>paediatric</a:t>
            </a:r>
            <a:r>
              <a:rPr lang="en-US" sz="1200" b="1" dirty="0">
                <a:latin typeface="Economica"/>
                <a:ea typeface="Economica"/>
                <a:cs typeface="Economica"/>
                <a:sym typeface="Economica"/>
              </a:rPr>
              <a:t> BREATHING consideration _______________________</a:t>
            </a:r>
          </a:p>
          <a:p>
            <a:pPr marL="0" lvl="0" indent="0" rtl="0">
              <a:lnSpc>
                <a:spcPct val="100000"/>
              </a:lnSpc>
              <a:spcBef>
                <a:spcPts val="0"/>
              </a:spcBef>
              <a:buNone/>
            </a:pPr>
            <a:endParaRPr lang="en-US" sz="1200" b="1" dirty="0">
              <a:latin typeface="Economica"/>
              <a:ea typeface="Economica"/>
              <a:cs typeface="Economica"/>
              <a:sym typeface="Economica"/>
            </a:endParaRPr>
          </a:p>
          <a:p>
            <a:pPr marL="0" lvl="0" indent="0" rtl="0">
              <a:lnSpc>
                <a:spcPct val="100000"/>
              </a:lnSpc>
              <a:spcBef>
                <a:spcPts val="0"/>
              </a:spcBef>
              <a:buNone/>
            </a:pPr>
            <a:r>
              <a:rPr lang="en-US" sz="1200" b="1" dirty="0">
                <a:latin typeface="Economica"/>
                <a:ea typeface="Economica"/>
                <a:cs typeface="Economica"/>
                <a:sym typeface="Economica"/>
              </a:rPr>
              <a:t>One </a:t>
            </a:r>
            <a:r>
              <a:rPr lang="en-US" sz="1200" b="1" dirty="0" err="1">
                <a:latin typeface="Economica"/>
                <a:ea typeface="Economica"/>
                <a:cs typeface="Economica"/>
                <a:sym typeface="Economica"/>
              </a:rPr>
              <a:t>paediatric</a:t>
            </a:r>
            <a:r>
              <a:rPr lang="en-US" sz="1200" b="1" dirty="0">
                <a:latin typeface="Economica"/>
                <a:ea typeface="Economica"/>
                <a:cs typeface="Economica"/>
                <a:sym typeface="Economica"/>
              </a:rPr>
              <a:t> CIRCULATION consideration _____________________</a:t>
            </a:r>
          </a:p>
          <a:p>
            <a:pPr marL="0" lvl="0" indent="0" rtl="0">
              <a:lnSpc>
                <a:spcPct val="100000"/>
              </a:lnSpc>
              <a:spcBef>
                <a:spcPts val="0"/>
              </a:spcBef>
              <a:buNone/>
            </a:pPr>
            <a:endParaRPr lang="en-US" sz="1200" b="1" dirty="0">
              <a:latin typeface="Economica"/>
              <a:ea typeface="Economica"/>
              <a:cs typeface="Economica"/>
              <a:sym typeface="Economica"/>
            </a:endParaRPr>
          </a:p>
          <a:p>
            <a:pPr marL="0" lvl="0" indent="0" rtl="0">
              <a:lnSpc>
                <a:spcPct val="100000"/>
              </a:lnSpc>
              <a:spcBef>
                <a:spcPts val="0"/>
              </a:spcBef>
              <a:buNone/>
            </a:pPr>
            <a:r>
              <a:rPr lang="en-US" sz="1200" b="1" dirty="0">
                <a:latin typeface="Economica"/>
                <a:ea typeface="Economica"/>
                <a:cs typeface="Economica"/>
                <a:sym typeface="Economica"/>
              </a:rPr>
              <a:t>One </a:t>
            </a:r>
            <a:r>
              <a:rPr lang="en-US" sz="1200" b="1" dirty="0" err="1">
                <a:latin typeface="Economica"/>
                <a:ea typeface="Economica"/>
                <a:cs typeface="Economica"/>
                <a:sym typeface="Economica"/>
              </a:rPr>
              <a:t>paediatric</a:t>
            </a:r>
            <a:r>
              <a:rPr lang="en-US" sz="1200" b="1" dirty="0">
                <a:latin typeface="Economica"/>
                <a:ea typeface="Economica"/>
                <a:cs typeface="Economica"/>
                <a:sym typeface="Economica"/>
              </a:rPr>
              <a:t> DISABILITY consideration ________________________</a:t>
            </a:r>
          </a:p>
          <a:p>
            <a:pPr marL="0" lvl="0" indent="0" rtl="0">
              <a:lnSpc>
                <a:spcPct val="100000"/>
              </a:lnSpc>
              <a:spcBef>
                <a:spcPts val="0"/>
              </a:spcBef>
              <a:buNone/>
            </a:pPr>
            <a:endParaRPr lang="en-US" sz="1200" b="1" dirty="0">
              <a:latin typeface="Economica"/>
              <a:ea typeface="Economica"/>
              <a:cs typeface="Economica"/>
              <a:sym typeface="Economica"/>
            </a:endParaRPr>
          </a:p>
          <a:p>
            <a:pPr marL="0" lvl="0" indent="-69850">
              <a:lnSpc>
                <a:spcPct val="100000"/>
              </a:lnSpc>
              <a:spcBef>
                <a:spcPts val="0"/>
              </a:spcBef>
              <a:buClr>
                <a:schemeClr val="dk1"/>
              </a:buClr>
              <a:buSzPct val="39285"/>
              <a:buFont typeface="Arial"/>
              <a:buNone/>
            </a:pPr>
            <a:r>
              <a:rPr lang="en-US" sz="1200" b="1" dirty="0">
                <a:latin typeface="Economica"/>
                <a:ea typeface="Economica"/>
                <a:cs typeface="Economica"/>
                <a:sym typeface="Economica"/>
              </a:rPr>
              <a:t>One </a:t>
            </a:r>
            <a:r>
              <a:rPr lang="en-US" sz="1200" b="1" dirty="0" err="1">
                <a:latin typeface="Economica"/>
                <a:ea typeface="Economica"/>
                <a:cs typeface="Economica"/>
                <a:sym typeface="Economica"/>
              </a:rPr>
              <a:t>paediatric</a:t>
            </a:r>
            <a:r>
              <a:rPr lang="en-US" sz="1200" b="1" dirty="0">
                <a:latin typeface="Economica"/>
                <a:ea typeface="Economica"/>
                <a:cs typeface="Economica"/>
                <a:sym typeface="Economica"/>
              </a:rPr>
              <a:t> EXPOSURE consideration ________________________</a:t>
            </a:r>
          </a:p>
          <a:p>
            <a:endParaRPr lang="en-US" baseline="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Title: </a:t>
            </a:r>
            <a:r>
              <a:rPr lang="en-US" sz="900" b="0" i="0" kern="1200" dirty="0">
                <a:solidFill>
                  <a:schemeClr val="tx1"/>
                </a:solidFill>
                <a:effectLst/>
                <a:latin typeface="+mn-lt"/>
                <a:ea typeface="+mn-ea"/>
                <a:cs typeface="+mn-cs"/>
              </a:rPr>
              <a:t>Deep thought</a:t>
            </a:r>
            <a:r>
              <a:rPr lang="en-US" sz="900" b="0" i="0" kern="1200" baseline="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Creator:GDL</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Source: https://</a:t>
            </a:r>
            <a:r>
              <a:rPr lang="en-US" sz="1200" b="0" i="0" kern="1200" dirty="0" err="1">
                <a:solidFill>
                  <a:schemeClr val="tx1"/>
                </a:solidFill>
                <a:effectLst/>
                <a:latin typeface="+mn-lt"/>
                <a:ea typeface="+mn-ea"/>
                <a:cs typeface="+mn-cs"/>
              </a:rPr>
              <a:t>openclipart.org</a:t>
            </a:r>
            <a:r>
              <a:rPr lang="en-US" sz="1200" b="0" i="0" kern="1200" dirty="0">
                <a:solidFill>
                  <a:schemeClr val="tx1"/>
                </a:solidFill>
                <a:effectLst/>
                <a:latin typeface="+mn-lt"/>
                <a:ea typeface="+mn-ea"/>
                <a:cs typeface="+mn-cs"/>
              </a:rPr>
              <a:t>/detail/221707/deep-thought</a:t>
            </a:r>
          </a:p>
          <a:p>
            <a:r>
              <a:rPr lang="en-US" sz="1200" b="0" i="0" kern="1200" dirty="0">
                <a:solidFill>
                  <a:schemeClr val="tx1"/>
                </a:solidFill>
                <a:effectLst/>
                <a:latin typeface="+mn-lt"/>
                <a:ea typeface="+mn-ea"/>
                <a:cs typeface="+mn-cs"/>
              </a:rPr>
              <a:t>Copyright information: Creative </a:t>
            </a:r>
            <a:r>
              <a:rPr lang="en-US" sz="1200" b="0" i="0" kern="1200" dirty="0" err="1">
                <a:solidFill>
                  <a:schemeClr val="tx1"/>
                </a:solidFill>
                <a:effectLst/>
                <a:latin typeface="+mn-lt"/>
                <a:ea typeface="+mn-ea"/>
                <a:cs typeface="+mn-cs"/>
              </a:rPr>
              <a:t>Commonz</a:t>
            </a:r>
            <a:r>
              <a:rPr lang="en-US" sz="1200" b="0" i="0" kern="1200" dirty="0">
                <a:solidFill>
                  <a:schemeClr val="tx1"/>
                </a:solidFill>
                <a:effectLst/>
                <a:latin typeface="+mn-lt"/>
                <a:ea typeface="+mn-ea"/>
                <a:cs typeface="+mn-cs"/>
              </a:rPr>
              <a:t> Zero</a:t>
            </a:r>
            <a:r>
              <a:rPr lang="en-US" sz="1200" b="0" i="0" kern="1200" baseline="0" dirty="0">
                <a:solidFill>
                  <a:schemeClr val="tx1"/>
                </a:solidFill>
                <a:effectLst/>
                <a:latin typeface="+mn-lt"/>
                <a:ea typeface="+mn-ea"/>
                <a:cs typeface="+mn-cs"/>
              </a:rPr>
              <a:t> 1.0 Public Domain License </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60</a:t>
            </a:fld>
            <a:endParaRPr lang="en-US"/>
          </a:p>
        </p:txBody>
      </p:sp>
    </p:spTree>
    <p:extLst>
      <p:ext uri="{BB962C8B-B14F-4D97-AF65-F5344CB8AC3E}">
        <p14:creationId xmlns:p14="http://schemas.microsoft.com/office/powerpoint/2010/main" val="192614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61</a:t>
            </a:fld>
            <a:endParaRPr lang="en-US"/>
          </a:p>
        </p:txBody>
      </p:sp>
    </p:spTree>
    <p:extLst>
      <p:ext uri="{BB962C8B-B14F-4D97-AF65-F5344CB8AC3E}">
        <p14:creationId xmlns:p14="http://schemas.microsoft.com/office/powerpoint/2010/main" val="2534914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00" marR="0" lvl="0" indent="0" algn="l" rtl="0">
              <a:lnSpc>
                <a:spcPct val="90000"/>
              </a:lnSpc>
              <a:spcBef>
                <a:spcPts val="0"/>
              </a:spcBef>
              <a:spcAft>
                <a:spcPts val="0"/>
              </a:spcAft>
              <a:buClr>
                <a:schemeClr val="dk1"/>
              </a:buClr>
              <a:buSzPct val="25000"/>
              <a:buFont typeface="Arial"/>
              <a:buNone/>
            </a:pPr>
            <a:r>
              <a:rPr lang="en-US" sz="1200" b="0" i="0" u="none" strike="noStrike" cap="none" dirty="0">
                <a:solidFill>
                  <a:schemeClr val="dk1"/>
                </a:solidFill>
                <a:latin typeface="Lato"/>
                <a:ea typeface="Lato"/>
                <a:cs typeface="Lato"/>
                <a:sym typeface="Lato"/>
              </a:rPr>
              <a:t>If you find a problem with any of the ABCDE</a:t>
            </a:r>
          </a:p>
          <a:p>
            <a:pPr marL="177800" marR="0" lvl="0" indent="0" algn="l" rtl="0">
              <a:lnSpc>
                <a:spcPct val="9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Lato"/>
              <a:ea typeface="Lato"/>
              <a:cs typeface="Lato"/>
              <a:sym typeface="Lato"/>
            </a:endParaRPr>
          </a:p>
          <a:p>
            <a:pPr marL="177800" marR="0" lvl="0" indent="0" algn="l" rtl="0">
              <a:lnSpc>
                <a:spcPct val="90000"/>
              </a:lnSpc>
              <a:spcBef>
                <a:spcPts val="0"/>
              </a:spcBef>
              <a:spcAft>
                <a:spcPts val="0"/>
              </a:spcAft>
              <a:buClr>
                <a:schemeClr val="dk1"/>
              </a:buClr>
              <a:buSzPct val="25000"/>
              <a:buFont typeface="Arial"/>
              <a:buNone/>
            </a:pPr>
            <a:r>
              <a:rPr lang="en-US" sz="1200" b="1" i="0" u="none" strike="noStrike" cap="none" dirty="0">
                <a:solidFill>
                  <a:schemeClr val="dk1"/>
                </a:solidFill>
                <a:latin typeface="Lato"/>
                <a:ea typeface="Lato"/>
                <a:cs typeface="Lato"/>
                <a:sym typeface="Lato"/>
              </a:rPr>
              <a:t>STOP</a:t>
            </a:r>
          </a:p>
          <a:p>
            <a:pPr marL="177800" marR="0" lvl="0" indent="0" algn="l" rtl="0">
              <a:lnSpc>
                <a:spcPct val="90000"/>
              </a:lnSpc>
              <a:spcBef>
                <a:spcPts val="0"/>
              </a:spcBef>
              <a:spcAft>
                <a:spcPts val="0"/>
              </a:spcAft>
              <a:buClr>
                <a:schemeClr val="dk1"/>
              </a:buClr>
              <a:buSzPct val="25000"/>
              <a:buFont typeface="Arial"/>
              <a:buNone/>
            </a:pPr>
            <a:endParaRPr lang="en-US" sz="1200" b="1" dirty="0">
              <a:latin typeface="Lato"/>
              <a:ea typeface="Lato"/>
              <a:cs typeface="Lato"/>
              <a:sym typeface="Lato"/>
            </a:endParaRPr>
          </a:p>
          <a:p>
            <a:pPr marL="177800" marR="0" lvl="0" indent="0" algn="l" rtl="0">
              <a:lnSpc>
                <a:spcPct val="90000"/>
              </a:lnSpc>
              <a:spcBef>
                <a:spcPts val="0"/>
              </a:spcBef>
              <a:spcAft>
                <a:spcPts val="0"/>
              </a:spcAft>
              <a:buClr>
                <a:schemeClr val="dk1"/>
              </a:buClr>
              <a:buSzPct val="25000"/>
              <a:buFont typeface="Arial"/>
              <a:buNone/>
            </a:pPr>
            <a:r>
              <a:rPr lang="en-US" sz="1200" b="1" i="0" u="none" strike="noStrike" cap="none" dirty="0">
                <a:solidFill>
                  <a:schemeClr val="dk1"/>
                </a:solidFill>
                <a:latin typeface="Lato"/>
                <a:ea typeface="Lato"/>
                <a:cs typeface="Lato"/>
                <a:sym typeface="Lato"/>
              </a:rPr>
              <a:t>CORRECT</a:t>
            </a:r>
            <a:r>
              <a:rPr lang="en-US" sz="1200" b="0" i="0" u="none" strike="noStrike" cap="none" dirty="0">
                <a:solidFill>
                  <a:schemeClr val="dk1"/>
                </a:solidFill>
                <a:latin typeface="Lato"/>
                <a:ea typeface="Lato"/>
                <a:cs typeface="Lato"/>
                <a:sym typeface="Lato"/>
              </a:rPr>
              <a:t> the problem, then</a:t>
            </a:r>
          </a:p>
          <a:p>
            <a:pPr marL="177800" marR="0" lvl="0" indent="0" algn="l" rtl="0">
              <a:lnSpc>
                <a:spcPct val="90000"/>
              </a:lnSpc>
              <a:spcBef>
                <a:spcPts val="0"/>
              </a:spcBef>
              <a:spcAft>
                <a:spcPts val="0"/>
              </a:spcAft>
              <a:buClr>
                <a:schemeClr val="dk1"/>
              </a:buClr>
              <a:buSzPct val="25000"/>
              <a:buFont typeface="Arial"/>
              <a:buNone/>
            </a:pPr>
            <a:endParaRPr lang="en-US" sz="1200" dirty="0">
              <a:latin typeface="Lato"/>
              <a:ea typeface="Lato"/>
              <a:cs typeface="Lato"/>
              <a:sym typeface="Lato"/>
            </a:endParaRPr>
          </a:p>
          <a:p>
            <a:pPr marL="177800" marR="0" lvl="0" indent="0" algn="l" rtl="0">
              <a:lnSpc>
                <a:spcPct val="90000"/>
              </a:lnSpc>
              <a:spcBef>
                <a:spcPts val="0"/>
              </a:spcBef>
              <a:spcAft>
                <a:spcPts val="0"/>
              </a:spcAft>
              <a:buClr>
                <a:schemeClr val="dk1"/>
              </a:buClr>
              <a:buSzPct val="25000"/>
              <a:buFont typeface="Arial"/>
              <a:buNone/>
            </a:pPr>
            <a:r>
              <a:rPr lang="en-US" sz="1200" b="1" i="0" u="none" strike="noStrike" cap="none" dirty="0">
                <a:solidFill>
                  <a:schemeClr val="dk1"/>
                </a:solidFill>
                <a:latin typeface="Lato"/>
                <a:ea typeface="Lato"/>
                <a:cs typeface="Lato"/>
                <a:sym typeface="Lato"/>
              </a:rPr>
              <a:t>GO BACK </a:t>
            </a:r>
            <a:r>
              <a:rPr lang="en-US" sz="1200" b="0" i="0" u="none" strike="noStrike" cap="none" dirty="0">
                <a:solidFill>
                  <a:schemeClr val="dk1"/>
                </a:solidFill>
                <a:latin typeface="Lato"/>
                <a:ea typeface="Lato"/>
                <a:cs typeface="Lato"/>
                <a:sym typeface="Lato"/>
              </a:rPr>
              <a:t>to the beginning and </a:t>
            </a:r>
            <a:r>
              <a:rPr lang="en-US" sz="1200" b="1" i="0" u="none" strike="noStrike" cap="none" dirty="0">
                <a:solidFill>
                  <a:schemeClr val="dk1"/>
                </a:solidFill>
                <a:latin typeface="Lato"/>
                <a:ea typeface="Lato"/>
                <a:cs typeface="Lato"/>
                <a:sym typeface="Lato"/>
              </a:rPr>
              <a:t>RE-ASSESS </a:t>
            </a:r>
            <a:r>
              <a:rPr lang="en-US" sz="1200" i="0" u="none" strike="noStrike" cap="none" dirty="0">
                <a:solidFill>
                  <a:schemeClr val="dk1"/>
                </a:solidFill>
                <a:latin typeface="Lato"/>
                <a:ea typeface="Lato"/>
                <a:cs typeface="Lato"/>
                <a:sym typeface="Lato"/>
              </a:rPr>
              <a:t>the</a:t>
            </a:r>
            <a:r>
              <a:rPr lang="en-US" sz="1200" b="1" i="0" u="none" strike="noStrike" cap="none" dirty="0">
                <a:solidFill>
                  <a:schemeClr val="dk1"/>
                </a:solidFill>
                <a:latin typeface="Lato"/>
                <a:ea typeface="Lato"/>
                <a:cs typeface="Lato"/>
                <a:sym typeface="Lato"/>
              </a:rPr>
              <a:t> ABCDE </a:t>
            </a:r>
            <a:r>
              <a:rPr lang="en-US" sz="1200" b="0" i="0" u="none" strike="noStrike" cap="none" dirty="0">
                <a:solidFill>
                  <a:schemeClr val="dk1"/>
                </a:solidFill>
                <a:latin typeface="Lato"/>
                <a:ea typeface="Lato"/>
                <a:cs typeface="Lato"/>
                <a:sym typeface="Lato"/>
              </a:rPr>
              <a:t>again</a:t>
            </a:r>
          </a:p>
          <a:p>
            <a:endParaRPr lang="en-US" baseline="0" dirty="0"/>
          </a:p>
        </p:txBody>
      </p:sp>
      <p:sp>
        <p:nvSpPr>
          <p:cNvPr id="4" name="Slide Number Placeholder 3"/>
          <p:cNvSpPr>
            <a:spLocks noGrp="1"/>
          </p:cNvSpPr>
          <p:nvPr>
            <p:ph type="sldNum" sz="quarter" idx="10"/>
          </p:nvPr>
        </p:nvSpPr>
        <p:spPr/>
        <p:txBody>
          <a:bodyPr/>
          <a:lstStyle/>
          <a:p>
            <a:fld id="{FE403372-DB74-7E4B-A0C5-B7F8CBD4FAC5}" type="slidenum">
              <a:rPr lang="en-US" smtClean="0"/>
              <a:t>62</a:t>
            </a:fld>
            <a:endParaRPr lang="en-US"/>
          </a:p>
        </p:txBody>
      </p:sp>
    </p:spTree>
    <p:extLst>
      <p:ext uri="{BB962C8B-B14F-4D97-AF65-F5344CB8AC3E}">
        <p14:creationId xmlns:p14="http://schemas.microsoft.com/office/powerpoint/2010/main" val="11396694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r>
              <a:rPr lang="en-US" sz="1100" b="1" dirty="0"/>
              <a:t>The SAMPLE approach is a standard way of gathering the key history related to an illness or injury. Sources of information include: the ill/injured person, family members, friends, bystanders, or prior providers. </a:t>
            </a:r>
          </a:p>
          <a:p>
            <a:pPr marL="0" marR="0" lvl="0" indent="0" algn="l" rtl="0">
              <a:spcBef>
                <a:spcPts val="0"/>
              </a:spcBef>
              <a:buClr>
                <a:schemeClr val="dk1"/>
              </a:buClr>
              <a:buSzPct val="25000"/>
              <a:buFont typeface="Arial"/>
              <a:buNone/>
            </a:pPr>
            <a:endParaRPr lang="en-US" sz="1100" dirty="0"/>
          </a:p>
          <a:p>
            <a:pPr marL="0" marR="0" lvl="0" indent="0" algn="l" rtl="0">
              <a:spcBef>
                <a:spcPts val="0"/>
              </a:spcBef>
              <a:buClr>
                <a:schemeClr val="dk1"/>
              </a:buClr>
              <a:buSzPct val="25000"/>
              <a:buFont typeface="Arial"/>
              <a:buNone/>
            </a:pPr>
            <a:r>
              <a:rPr lang="en-US" sz="1100" dirty="0"/>
              <a:t>SAMPLE stands for: </a:t>
            </a:r>
          </a:p>
          <a:p>
            <a:pPr marL="0" marR="0" lvl="0" indent="0" algn="l" rtl="0">
              <a:spcBef>
                <a:spcPts val="0"/>
              </a:spcBef>
              <a:buClr>
                <a:schemeClr val="dk1"/>
              </a:buClr>
              <a:buSzPct val="25000"/>
              <a:buFont typeface="Arial"/>
              <a:buNone/>
            </a:pPr>
            <a:r>
              <a:rPr lang="en-US" sz="1100" dirty="0"/>
              <a:t>S: Signs and symptoms The patient/family’s report of signs and symptoms is essential to assessment and management. </a:t>
            </a:r>
          </a:p>
          <a:p>
            <a:pPr marL="0" marR="0" lvl="0" indent="0" algn="l" rtl="0">
              <a:spcBef>
                <a:spcPts val="0"/>
              </a:spcBef>
              <a:buClr>
                <a:schemeClr val="dk1"/>
              </a:buClr>
              <a:buSzPct val="25000"/>
              <a:buFont typeface="Arial"/>
              <a:buNone/>
            </a:pPr>
            <a:r>
              <a:rPr lang="en-US" sz="1100" dirty="0"/>
              <a:t>A: Allergies It is important to be aware of medication allergies so that treatments do not cause harm. Allergies may also suggest anaphylaxis as the cause of acute symptoms. </a:t>
            </a:r>
          </a:p>
          <a:p>
            <a:pPr marL="0" marR="0" lvl="0" indent="0" algn="l" rtl="0">
              <a:spcBef>
                <a:spcPts val="0"/>
              </a:spcBef>
              <a:buClr>
                <a:schemeClr val="dk1"/>
              </a:buClr>
              <a:buSzPct val="25000"/>
              <a:buFont typeface="Arial"/>
              <a:buNone/>
            </a:pPr>
            <a:r>
              <a:rPr lang="en-US" sz="1100" dirty="0"/>
              <a:t>M: Medications Obtain a full list of medications that the person currently takes and ask about recent medication or dose changes. These may affect treatment decisions and are important to understanding the person’s chronic conditions. </a:t>
            </a:r>
          </a:p>
          <a:p>
            <a:pPr marL="0" marR="0" lvl="0" indent="0" algn="l" rtl="0">
              <a:spcBef>
                <a:spcPts val="0"/>
              </a:spcBef>
              <a:buClr>
                <a:schemeClr val="dk1"/>
              </a:buClr>
              <a:buSzPct val="25000"/>
              <a:buFont typeface="Arial"/>
              <a:buNone/>
            </a:pPr>
            <a:r>
              <a:rPr lang="en-US" sz="1100" dirty="0"/>
              <a:t>P: Past medical history:</a:t>
            </a:r>
            <a:r>
              <a:rPr lang="en-US" sz="1100" baseline="0" dirty="0"/>
              <a:t> </a:t>
            </a:r>
            <a:r>
              <a:rPr lang="en-US" sz="1100" dirty="0"/>
              <a:t>Knowing prior medical conditions may help in understanding the current illness and may change management choices.</a:t>
            </a:r>
          </a:p>
          <a:p>
            <a:pPr marL="0" marR="0" lvl="0" indent="0" algn="l" rtl="0">
              <a:spcBef>
                <a:spcPts val="0"/>
              </a:spcBef>
              <a:buClr>
                <a:schemeClr val="dk1"/>
              </a:buClr>
              <a:buSzPct val="25000"/>
              <a:buFont typeface="Arial"/>
              <a:buNone/>
            </a:pPr>
            <a:r>
              <a:rPr lang="en-US" sz="1100" dirty="0"/>
              <a:t>L: Last oral intake Record the time of last oral intake and whether solid or liquid. A full stomach increases the risk of vomiting and subsequent choking, especially with sedation or intubation that might be required for surgical procedures. </a:t>
            </a:r>
          </a:p>
          <a:p>
            <a:pPr marL="0" marR="0" lvl="0" indent="0" algn="l" rtl="0">
              <a:spcBef>
                <a:spcPts val="0"/>
              </a:spcBef>
              <a:buClr>
                <a:schemeClr val="dk1"/>
              </a:buClr>
              <a:buSzPct val="25000"/>
              <a:buFont typeface="Arial"/>
              <a:buNone/>
            </a:pPr>
            <a:r>
              <a:rPr lang="en-US" sz="1100" dirty="0"/>
              <a:t>E: Events surrounding the injury or illness:  Knowing the circumstances around the injury or illness may be helpful in understanding the cause, progression and severity</a:t>
            </a:r>
            <a:endParaRPr sz="1100" b="0" i="0" u="none" strike="noStrike" cap="none" dirty="0">
              <a:solidFill>
                <a:schemeClr val="dk1"/>
              </a:solidFill>
              <a:latin typeface="Arial"/>
              <a:ea typeface="Arial"/>
              <a:cs typeface="Arial"/>
              <a:sym typeface="Arial"/>
            </a:endParaRPr>
          </a:p>
        </p:txBody>
      </p:sp>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04997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SzPct val="25000"/>
              <a:buNone/>
            </a:pPr>
            <a:r>
              <a:rPr lang="en-US" sz="2000" b="1" dirty="0">
                <a:latin typeface="Lato"/>
                <a:ea typeface="Lato"/>
                <a:cs typeface="Lato"/>
                <a:sym typeface="Lato"/>
              </a:rPr>
              <a:t>The most important step is to stay safe! </a:t>
            </a:r>
          </a:p>
          <a:p>
            <a:pPr marL="0" lvl="0" indent="0">
              <a:spcBef>
                <a:spcPts val="0"/>
              </a:spcBef>
              <a:buSzPct val="25000"/>
              <a:buNone/>
            </a:pPr>
            <a:endParaRPr lang="en-US" sz="2000" dirty="0">
              <a:latin typeface="Lato"/>
              <a:ea typeface="Lato"/>
              <a:cs typeface="Lato"/>
              <a:sym typeface="Lato"/>
            </a:endParaRPr>
          </a:p>
          <a:p>
            <a:pPr marL="0" lvl="0" indent="0">
              <a:spcBef>
                <a:spcPts val="0"/>
              </a:spcBef>
              <a:buSzPct val="25000"/>
              <a:buNone/>
            </a:pPr>
            <a:r>
              <a:rPr lang="en-US" sz="2000" dirty="0">
                <a:latin typeface="Lato"/>
                <a:ea typeface="Lato"/>
                <a:cs typeface="Lato"/>
                <a:sym typeface="Lato"/>
              </a:rPr>
              <a:t>Consider scene safety first</a:t>
            </a:r>
          </a:p>
          <a:p>
            <a:pPr marL="0" lvl="0" indent="0">
              <a:spcBef>
                <a:spcPts val="0"/>
              </a:spcBef>
              <a:buNone/>
            </a:pPr>
            <a:endParaRPr lang="en-US" sz="2000" dirty="0">
              <a:latin typeface="Lato"/>
              <a:ea typeface="Lato"/>
              <a:cs typeface="Lato"/>
              <a:sym typeface="Lato"/>
            </a:endParaRPr>
          </a:p>
          <a:p>
            <a:pPr marL="742950" lvl="1" indent="-285750">
              <a:spcBef>
                <a:spcPts val="0"/>
              </a:spcBef>
            </a:pPr>
            <a:r>
              <a:rPr lang="en-US" sz="2000" dirty="0">
                <a:latin typeface="Lato"/>
                <a:ea typeface="Lato"/>
                <a:cs typeface="Lato"/>
                <a:sym typeface="Lato"/>
              </a:rPr>
              <a:t>Fire, motor vehicle crash, building collapse or chemical spill,</a:t>
            </a:r>
            <a:r>
              <a:rPr lang="en-US" sz="2000" baseline="0" dirty="0">
                <a:latin typeface="Lato"/>
                <a:ea typeface="Lato"/>
                <a:cs typeface="Lato"/>
                <a:sym typeface="Lato"/>
              </a:rPr>
              <a:t> </a:t>
            </a:r>
            <a:r>
              <a:rPr lang="en-US" sz="2000" dirty="0">
                <a:latin typeface="Lato"/>
                <a:ea typeface="Lato"/>
                <a:cs typeface="Lato"/>
                <a:sym typeface="Lato"/>
              </a:rPr>
              <a:t>Violence,</a:t>
            </a:r>
            <a:r>
              <a:rPr lang="en-US" sz="2000" baseline="0" dirty="0">
                <a:latin typeface="Lato"/>
                <a:ea typeface="Lato"/>
                <a:cs typeface="Lato"/>
                <a:sym typeface="Lato"/>
              </a:rPr>
              <a:t> </a:t>
            </a:r>
            <a:r>
              <a:rPr lang="en-US" sz="2000" dirty="0">
                <a:latin typeface="Lato"/>
                <a:ea typeface="Lato"/>
                <a:cs typeface="Lato"/>
                <a:sym typeface="Lato"/>
              </a:rPr>
              <a:t>Infectious disease can all affect your personal safety</a:t>
            </a:r>
            <a:r>
              <a:rPr lang="en-US" sz="2000" baseline="0" dirty="0">
                <a:latin typeface="Lato"/>
                <a:ea typeface="Lato"/>
                <a:cs typeface="Lato"/>
                <a:sym typeface="Lato"/>
              </a:rPr>
              <a:t> and your ability to care for the patient.  </a:t>
            </a:r>
            <a:endParaRPr lang="en-US" sz="2000" dirty="0">
              <a:latin typeface="Lato"/>
              <a:ea typeface="Lato"/>
              <a:cs typeface="Lato"/>
              <a:sym typeface="Lato"/>
            </a:endParaRPr>
          </a:p>
          <a:p>
            <a:pPr marL="0" lvl="0" indent="0">
              <a:spcBef>
                <a:spcPts val="0"/>
              </a:spcBef>
              <a:buNone/>
            </a:pPr>
            <a:endParaRPr lang="en-US" sz="2000" dirty="0">
              <a:latin typeface="Lato"/>
              <a:ea typeface="Lato"/>
              <a:cs typeface="Lato"/>
              <a:sym typeface="Lato"/>
            </a:endParaRPr>
          </a:p>
          <a:p>
            <a:pPr marL="0" lvl="0" indent="0">
              <a:spcBef>
                <a:spcPts val="0"/>
              </a:spcBef>
              <a:buNone/>
            </a:pPr>
            <a:endParaRPr lang="en-US" sz="2000" dirty="0">
              <a:latin typeface="Lato"/>
              <a:ea typeface="Lato"/>
              <a:cs typeface="Lato"/>
              <a:sym typeface="Lato"/>
            </a:endParaRPr>
          </a:p>
          <a:p>
            <a:pPr marL="0" lvl="0" indent="0">
              <a:spcBef>
                <a:spcPts val="0"/>
              </a:spcBef>
              <a:buSzPct val="25000"/>
              <a:buNone/>
            </a:pPr>
            <a:r>
              <a:rPr lang="en-US" sz="2000" dirty="0">
                <a:latin typeface="Lato"/>
                <a:ea typeface="Lato"/>
                <a:cs typeface="Lato"/>
                <a:sym typeface="Lato"/>
              </a:rPr>
              <a:t>Personal Protective Equipment</a:t>
            </a:r>
          </a:p>
          <a:p>
            <a:pPr marL="0" lvl="0" indent="0">
              <a:spcBef>
                <a:spcPts val="0"/>
              </a:spcBef>
              <a:buSzPct val="25000"/>
              <a:buNone/>
            </a:pPr>
            <a:endParaRPr lang="en-US" sz="2000" dirty="0">
              <a:latin typeface="Lato"/>
              <a:ea typeface="Lato"/>
              <a:cs typeface="Lato"/>
              <a:sym typeface="Lato"/>
            </a:endParaRPr>
          </a:p>
          <a:p>
            <a:pPr marL="742950" lvl="1" indent="-285750">
              <a:spcBef>
                <a:spcPts val="0"/>
              </a:spcBef>
            </a:pPr>
            <a:r>
              <a:rPr lang="en-US" sz="2000" dirty="0">
                <a:latin typeface="Lato"/>
                <a:ea typeface="Lato"/>
                <a:cs typeface="Lato"/>
                <a:sym typeface="Lato"/>
              </a:rPr>
              <a:t>Gloves, gown, mask, goggles, wash hands  </a:t>
            </a:r>
          </a:p>
          <a:p>
            <a:pPr marL="0" lvl="0" indent="0">
              <a:spcBef>
                <a:spcPts val="0"/>
              </a:spcBef>
              <a:buNone/>
            </a:pPr>
            <a:endParaRPr lang="en-US" sz="2000" dirty="0">
              <a:latin typeface="Lato"/>
              <a:ea typeface="Lato"/>
              <a:cs typeface="Lato"/>
              <a:sym typeface="Lato"/>
            </a:endParaRPr>
          </a:p>
          <a:p>
            <a:pPr marL="0" lvl="0" indent="0">
              <a:spcBef>
                <a:spcPts val="0"/>
              </a:spcBef>
              <a:buSzPct val="25000"/>
              <a:buNone/>
            </a:pPr>
            <a:r>
              <a:rPr lang="en-US" sz="2000" dirty="0">
                <a:latin typeface="Lato"/>
                <a:ea typeface="Lato"/>
                <a:cs typeface="Lato"/>
                <a:sym typeface="Lato"/>
              </a:rPr>
              <a:t>Do you need more help?</a:t>
            </a:r>
          </a:p>
          <a:p>
            <a:pPr marL="0" lvl="0" indent="0">
              <a:spcBef>
                <a:spcPts val="0"/>
              </a:spcBef>
              <a:buSzPct val="25000"/>
              <a:buNone/>
            </a:pPr>
            <a:endParaRPr lang="en-US" sz="2000" dirty="0">
              <a:latin typeface="Lato"/>
              <a:ea typeface="Lato"/>
              <a:cs typeface="Lato"/>
              <a:sym typeface="Lato"/>
            </a:endParaRPr>
          </a:p>
          <a:p>
            <a:pPr marL="742950" lvl="1" indent="-285750">
              <a:spcBef>
                <a:spcPts val="0"/>
              </a:spcBef>
            </a:pPr>
            <a:r>
              <a:rPr lang="en-US" sz="2000" dirty="0">
                <a:latin typeface="Lato"/>
                <a:ea typeface="Lato"/>
                <a:cs typeface="Lato"/>
                <a:sym typeface="Lato"/>
              </a:rPr>
              <a:t>Call early</a:t>
            </a:r>
          </a:p>
          <a:p>
            <a:pPr marL="0" lvl="0" indent="0">
              <a:spcBef>
                <a:spcPts val="0"/>
              </a:spcBef>
              <a:buSzPct val="25000"/>
              <a:buNone/>
            </a:pPr>
            <a:endParaRPr lang="en-US" sz="2000" dirty="0">
              <a:latin typeface="Lato"/>
              <a:ea typeface="Arial"/>
              <a:cs typeface="Lato"/>
              <a:sym typeface="Arial"/>
            </a:endParaRPr>
          </a:p>
          <a:p>
            <a:endParaRPr lang="en-US" sz="2000" dirty="0">
              <a:latin typeface="Lato"/>
              <a:cs typeface="Lato"/>
            </a:endParaRPr>
          </a:p>
          <a:p>
            <a:endParaRPr lang="en-US" baseline="0" dirty="0"/>
          </a:p>
        </p:txBody>
      </p:sp>
      <p:sp>
        <p:nvSpPr>
          <p:cNvPr id="4" name="Slide Number Placeholder 3"/>
          <p:cNvSpPr>
            <a:spLocks noGrp="1"/>
          </p:cNvSpPr>
          <p:nvPr>
            <p:ph type="sldNum" sz="quarter" idx="10"/>
          </p:nvPr>
        </p:nvSpPr>
        <p:spPr/>
        <p:txBody>
          <a:bodyPr/>
          <a:lstStyle/>
          <a:p>
            <a:fld id="{FE403372-DB74-7E4B-A0C5-B7F8CBD4FAC5}" type="slidenum">
              <a:rPr lang="en-US" smtClean="0"/>
              <a:t>6</a:t>
            </a:fld>
            <a:endParaRPr lang="en-US"/>
          </a:p>
        </p:txBody>
      </p:sp>
    </p:spTree>
    <p:extLst>
      <p:ext uri="{BB962C8B-B14F-4D97-AF65-F5344CB8AC3E}">
        <p14:creationId xmlns:p14="http://schemas.microsoft.com/office/powerpoint/2010/main" val="2315511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Title: </a:t>
            </a:r>
            <a:r>
              <a:rPr lang="en-US" sz="900" b="0" i="0" kern="1200" dirty="0">
                <a:solidFill>
                  <a:schemeClr val="tx1"/>
                </a:solidFill>
                <a:effectLst/>
                <a:latin typeface="+mn-lt"/>
                <a:ea typeface="+mn-ea"/>
                <a:cs typeface="+mn-cs"/>
              </a:rPr>
              <a:t>Deep thought</a:t>
            </a:r>
            <a:r>
              <a:rPr lang="en-US" sz="900" b="0" i="0" kern="1200" baseline="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Creator:GDL</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Source: https://</a:t>
            </a:r>
            <a:r>
              <a:rPr lang="en-US" sz="1200" b="0" i="0" kern="1200" dirty="0" err="1">
                <a:solidFill>
                  <a:schemeClr val="tx1"/>
                </a:solidFill>
                <a:effectLst/>
                <a:latin typeface="+mn-lt"/>
                <a:ea typeface="+mn-ea"/>
                <a:cs typeface="+mn-cs"/>
              </a:rPr>
              <a:t>openclipart.org</a:t>
            </a:r>
            <a:r>
              <a:rPr lang="en-US" sz="1200" b="0" i="0" kern="1200" dirty="0">
                <a:solidFill>
                  <a:schemeClr val="tx1"/>
                </a:solidFill>
                <a:effectLst/>
                <a:latin typeface="+mn-lt"/>
                <a:ea typeface="+mn-ea"/>
                <a:cs typeface="+mn-cs"/>
              </a:rPr>
              <a:t>/detail/221707/deep-thought</a:t>
            </a:r>
          </a:p>
          <a:p>
            <a:r>
              <a:rPr lang="en-US" sz="1200" b="0" i="0" kern="1200" dirty="0">
                <a:solidFill>
                  <a:schemeClr val="tx1"/>
                </a:solidFill>
                <a:effectLst/>
                <a:latin typeface="+mn-lt"/>
                <a:ea typeface="+mn-ea"/>
                <a:cs typeface="+mn-cs"/>
              </a:rPr>
              <a:t>Copyright information: Creative </a:t>
            </a:r>
            <a:r>
              <a:rPr lang="en-US" sz="1200" b="0" i="0" kern="1200" dirty="0" err="1">
                <a:solidFill>
                  <a:schemeClr val="tx1"/>
                </a:solidFill>
                <a:effectLst/>
                <a:latin typeface="+mn-lt"/>
                <a:ea typeface="+mn-ea"/>
                <a:cs typeface="+mn-cs"/>
              </a:rPr>
              <a:t>Commonz</a:t>
            </a:r>
            <a:r>
              <a:rPr lang="en-US" sz="1200" b="0" i="0" kern="1200" dirty="0">
                <a:solidFill>
                  <a:schemeClr val="tx1"/>
                </a:solidFill>
                <a:effectLst/>
                <a:latin typeface="+mn-lt"/>
                <a:ea typeface="+mn-ea"/>
                <a:cs typeface="+mn-cs"/>
              </a:rPr>
              <a:t> Zero</a:t>
            </a:r>
            <a:r>
              <a:rPr lang="en-US" sz="1200" b="0" i="0" kern="1200" baseline="0" dirty="0">
                <a:solidFill>
                  <a:schemeClr val="tx1"/>
                </a:solidFill>
                <a:effectLst/>
                <a:latin typeface="+mn-lt"/>
                <a:ea typeface="+mn-ea"/>
                <a:cs typeface="+mn-cs"/>
              </a:rPr>
              <a:t> 1.0 Public Domain License </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64</a:t>
            </a:fld>
            <a:endParaRPr lang="en-US"/>
          </a:p>
        </p:txBody>
      </p:sp>
    </p:spTree>
    <p:extLst>
      <p:ext uri="{BB962C8B-B14F-4D97-AF65-F5344CB8AC3E}">
        <p14:creationId xmlns:p14="http://schemas.microsoft.com/office/powerpoint/2010/main" val="668390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If you have to intervene in any of the ABCDE categories, immediately plan for handover/ transfer to a higher level of care. </a:t>
            </a:r>
          </a:p>
          <a:p>
            <a:r>
              <a:rPr lang="en-US" dirty="0"/>
              <a:t> Once you have completed the ABCDE approach, take a SAMPLE history and complete a physical examination based on the specific condition (secondary examination). </a:t>
            </a:r>
          </a:p>
          <a:p>
            <a:r>
              <a:rPr lang="en-US" dirty="0"/>
              <a:t> A good handover summary to the next provider requires: – brief identification of the patient; – relevant elements of the SAMPLE history; – physical examination findings; – record of interventions given; – plans for care needed next and other concerns you may have.</a:t>
            </a:r>
            <a:endParaRPr lang="en-US" baseline="0" dirty="0"/>
          </a:p>
        </p:txBody>
      </p:sp>
      <p:sp>
        <p:nvSpPr>
          <p:cNvPr id="4" name="Slide Number Placeholder 3"/>
          <p:cNvSpPr>
            <a:spLocks noGrp="1"/>
          </p:cNvSpPr>
          <p:nvPr>
            <p:ph type="sldNum" sz="quarter" idx="10"/>
          </p:nvPr>
        </p:nvSpPr>
        <p:spPr/>
        <p:txBody>
          <a:bodyPr/>
          <a:lstStyle/>
          <a:p>
            <a:fld id="{FE403372-DB74-7E4B-A0C5-B7F8CBD4FAC5}" type="slidenum">
              <a:rPr lang="en-US" smtClean="0"/>
              <a:t>65</a:t>
            </a:fld>
            <a:endParaRPr lang="en-US"/>
          </a:p>
        </p:txBody>
      </p:sp>
    </p:spTree>
    <p:extLst>
      <p:ext uri="{BB962C8B-B14F-4D97-AF65-F5344CB8AC3E}">
        <p14:creationId xmlns:p14="http://schemas.microsoft.com/office/powerpoint/2010/main" val="37639184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66</a:t>
            </a:fld>
            <a:endParaRPr lang="en-US"/>
          </a:p>
        </p:txBody>
      </p:sp>
    </p:spTree>
    <p:extLst>
      <p:ext uri="{BB962C8B-B14F-4D97-AF65-F5344CB8AC3E}">
        <p14:creationId xmlns:p14="http://schemas.microsoft.com/office/powerpoint/2010/main" val="20761544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67</a:t>
            </a:fld>
            <a:endParaRPr lang="en-US"/>
          </a:p>
        </p:txBody>
      </p:sp>
    </p:spTree>
    <p:extLst>
      <p:ext uri="{BB962C8B-B14F-4D97-AF65-F5344CB8AC3E}">
        <p14:creationId xmlns:p14="http://schemas.microsoft.com/office/powerpoint/2010/main" val="13683338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68</a:t>
            </a:fld>
            <a:endParaRPr lang="en-US"/>
          </a:p>
        </p:txBody>
      </p:sp>
    </p:spTree>
    <p:extLst>
      <p:ext uri="{BB962C8B-B14F-4D97-AF65-F5344CB8AC3E}">
        <p14:creationId xmlns:p14="http://schemas.microsoft.com/office/powerpoint/2010/main" val="742439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r>
              <a:rPr lang="en-US" dirty="0"/>
              <a:t>A critical part of the approach to any ill or injured patient is keeping providers and others safe. An ill or injured provider will be unable to help anyone, and instead becomes an extra patient for other responders to treat. Safety consideration involves checking for:</a:t>
            </a:r>
          </a:p>
          <a:p>
            <a:pPr marL="0" marR="0" lvl="0" indent="0" algn="l" rtl="0">
              <a:spcBef>
                <a:spcPts val="0"/>
              </a:spcBef>
              <a:buClr>
                <a:schemeClr val="dk1"/>
              </a:buClr>
              <a:buSzPct val="25000"/>
              <a:buFont typeface="Arial"/>
              <a:buNone/>
            </a:pPr>
            <a:endParaRPr lang="en-US" sz="1100" b="0" i="0" u="none" strike="noStrike" cap="none"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b="1" dirty="0"/>
              <a:t>scene hazards. </a:t>
            </a:r>
            <a:r>
              <a:rPr lang="en-US" dirty="0"/>
              <a:t>Is there a fire, electrical wire or chemical spill that could injure providers or bystanders? At a road traffic crash, is the scene closed to oncoming traffic? If a building has collapsed, is it safe to enter? At the scene of an explosion, always consider the possibility of further explosions. Remember that delayed building collapse may follow explosions, fires and earthquakes.  </a:t>
            </a:r>
          </a:p>
          <a:p>
            <a:pPr marL="0" marR="0" lvl="0" indent="0" algn="l" rtl="0">
              <a:spcBef>
                <a:spcPts val="0"/>
              </a:spcBef>
              <a:buClr>
                <a:schemeClr val="dk1"/>
              </a:buClr>
              <a:buSzPct val="25000"/>
              <a:buFont typeface="Arial"/>
              <a:buNone/>
            </a:pPr>
            <a:endParaRPr lang="en-US" dirty="0"/>
          </a:p>
          <a:p>
            <a:pPr marL="0" marR="0" lvl="0" indent="0" algn="l" rtl="0">
              <a:spcBef>
                <a:spcPts val="0"/>
              </a:spcBef>
              <a:buClr>
                <a:schemeClr val="dk1"/>
              </a:buClr>
              <a:buSzPct val="25000"/>
              <a:buFont typeface="Arial"/>
              <a:buNone/>
            </a:pPr>
            <a:r>
              <a:rPr lang="en-US" b="1" dirty="0"/>
              <a:t>violence.</a:t>
            </a:r>
            <a:r>
              <a:rPr lang="en-US" dirty="0"/>
              <a:t> Is there a chance that providers may be harmed by the patient or by others? For patients who are aggressive or agitated, request help as needed from security personnel or police before beginning your assessment. </a:t>
            </a:r>
          </a:p>
          <a:p>
            <a:pPr marL="0" marR="0" lvl="0" indent="0" algn="l" rtl="0">
              <a:spcBef>
                <a:spcPts val="0"/>
              </a:spcBef>
              <a:buClr>
                <a:schemeClr val="dk1"/>
              </a:buClr>
              <a:buSzPct val="25000"/>
              <a:buFont typeface="Arial"/>
              <a:buNone/>
            </a:pPr>
            <a:endParaRPr lang="en-US" dirty="0"/>
          </a:p>
          <a:p>
            <a:pPr marL="0" marR="0" lvl="0" indent="0" algn="l" rtl="0">
              <a:spcBef>
                <a:spcPts val="0"/>
              </a:spcBef>
              <a:buClr>
                <a:schemeClr val="dk1"/>
              </a:buClr>
              <a:buSzPct val="25000"/>
              <a:buFont typeface="Arial"/>
              <a:buNone/>
            </a:pPr>
            <a:r>
              <a:rPr lang="en-US" b="1" dirty="0"/>
              <a:t>infectious disease risk</a:t>
            </a:r>
            <a:r>
              <a:rPr lang="en-US" dirty="0"/>
              <a:t>. Is there a possibility for disease exposure (such as flu or haemorrhagic fever)?</a:t>
            </a:r>
          </a:p>
          <a:p>
            <a:pPr marL="0" marR="0" lvl="0" indent="0" algn="l" rtl="0">
              <a:spcBef>
                <a:spcPts val="0"/>
              </a:spcBef>
              <a:buClr>
                <a:schemeClr val="dk1"/>
              </a:buClr>
              <a:buSzPct val="25000"/>
              <a:buFont typeface="Arial"/>
              <a:buNone/>
            </a:pPr>
            <a:endParaRPr lang="en-US" sz="1100" b="0" i="0" u="none" strike="noStrike" cap="none"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b="1" dirty="0"/>
              <a:t>Always protect yourself from any exposure to bodily fluids.</a:t>
            </a:r>
            <a:r>
              <a:rPr lang="en-US" dirty="0"/>
              <a:t> This will almost always require gloves and eye protection, and may require a gown and mask. Some circumstances, such as suspected or confirmed haemorrhagic fever outbreaks, require specific protective practices. Always be sure that you are up-to-date on current local recommendations.</a:t>
            </a:r>
          </a:p>
          <a:p>
            <a:pPr marL="0" marR="0" lvl="0" indent="0" algn="l" rtl="0">
              <a:spcBef>
                <a:spcPts val="0"/>
              </a:spcBef>
              <a:buClr>
                <a:schemeClr val="dk1"/>
              </a:buClr>
              <a:buSzPct val="25000"/>
              <a:buFont typeface="Arial"/>
              <a:buNone/>
            </a:pPr>
            <a:endParaRPr lang="en-US" dirty="0"/>
          </a:p>
          <a:p>
            <a:pPr marL="0" marR="0" lvl="0" indent="0" algn="l" rtl="0">
              <a:spcBef>
                <a:spcPts val="0"/>
              </a:spcBef>
              <a:buClr>
                <a:schemeClr val="dk1"/>
              </a:buClr>
              <a:buSzPct val="25000"/>
              <a:buFont typeface="Arial"/>
              <a:buNone/>
            </a:pPr>
            <a:r>
              <a:rPr lang="en-US" b="1" dirty="0"/>
              <a:t>ASK FOR MORE HELP IF NEEDED </a:t>
            </a:r>
            <a:r>
              <a:rPr lang="en-US" dirty="0"/>
              <a:t> If multiple people are injured or ill, call for help or send someone to call.  If advanced care is needed, begin making arrangements as early as possible for consultations or transfers.  Know the relevant local agencies to contact for suspected outbreaks or hazardous exposures, such as chemical spills or radiation. There is often support and guidance available for containment and decontamination.</a:t>
            </a:r>
          </a:p>
          <a:p>
            <a:pPr marL="0" marR="0" lvl="0" indent="0" algn="l" rtl="0">
              <a:spcBef>
                <a:spcPts val="0"/>
              </a:spcBef>
              <a:buClr>
                <a:schemeClr val="dk1"/>
              </a:buClr>
              <a:buSzPct val="25000"/>
              <a:buFont typeface="Arial"/>
              <a:buNone/>
            </a:pPr>
            <a:endParaRPr lang="en-US" sz="1100" b="0" i="0" u="none" strike="noStrike" cap="none"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lang="en-US" sz="1100" b="0" i="0" u="none" strike="noStrike" cap="none"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lang="en-US" sz="1100" b="0" i="0" u="none" strike="noStrike" cap="none"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b="1" dirty="0"/>
              <a:t>CLEANING AND DECONTAMINATION </a:t>
            </a:r>
            <a:r>
              <a:rPr lang="en-US" dirty="0"/>
              <a:t>Infectious disease exposure is a significant risk. Use PPE and wash your hands before and after every patient contact. At the scene, hand washing may not be immediately possible; carry an alcohol gel cleanser if possible. Between patients, clean and disinfect all facility and vehicle surfaces and all reusable equipment. Decontamination may be required after exposure to pesticides or other chemicals (dry or wet) and, depending on the chemical, may include washing or brushing to remove the substance. Not all chemicals can be safely washed away, and some must be removed in specific ways to avoid further injury. You must wear appropriate PPE for this. Refer to local decontamination protocols for people and equipment.</a:t>
            </a:r>
            <a:endParaRPr sz="1100" b="0" i="0" u="none" strike="noStrike" cap="none" dirty="0">
              <a:solidFill>
                <a:schemeClr val="dk1"/>
              </a:solidFill>
              <a:latin typeface="Arial"/>
              <a:ea typeface="Arial"/>
              <a:cs typeface="Arial"/>
              <a:sym typeface="Arial"/>
            </a:endParaRPr>
          </a:p>
        </p:txBody>
      </p:sp>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57152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25272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69850" rtl="0">
              <a:lnSpc>
                <a:spcPct val="115000"/>
              </a:lnSpc>
              <a:spcBef>
                <a:spcPts val="0"/>
              </a:spcBef>
              <a:buClr>
                <a:schemeClr val="dk1"/>
              </a:buClr>
              <a:buSzPct val="36666"/>
              <a:buFont typeface="Arial"/>
              <a:buNone/>
            </a:pPr>
            <a:r>
              <a:rPr lang="en-US" sz="1800" b="1" dirty="0">
                <a:latin typeface="Lato"/>
                <a:ea typeface="Lato"/>
                <a:cs typeface="Lato"/>
                <a:sym typeface="Lato"/>
              </a:rPr>
              <a:t>A</a:t>
            </a:r>
            <a:r>
              <a:rPr lang="en-US" sz="1800" dirty="0">
                <a:latin typeface="Lato"/>
                <a:ea typeface="Lato"/>
                <a:cs typeface="Lato"/>
                <a:sym typeface="Lato"/>
              </a:rPr>
              <a:t> - </a:t>
            </a:r>
            <a:r>
              <a:rPr lang="en-US" sz="1800" b="1" dirty="0">
                <a:latin typeface="Lato"/>
                <a:ea typeface="Lato"/>
                <a:cs typeface="Lato"/>
                <a:sym typeface="Lato"/>
              </a:rPr>
              <a:t>Airway: </a:t>
            </a:r>
            <a:r>
              <a:rPr lang="en-US" sz="1200" dirty="0">
                <a:latin typeface="Lato"/>
                <a:ea typeface="Lato"/>
                <a:cs typeface="Lato"/>
                <a:sym typeface="Lato"/>
              </a:rPr>
              <a:t>check for any obstruction to movement of air to the lungs; if trauma--immobilize cervical spine</a:t>
            </a:r>
          </a:p>
          <a:p>
            <a:pPr marL="457200" lvl="0" indent="-69850" rtl="0">
              <a:lnSpc>
                <a:spcPct val="115000"/>
              </a:lnSpc>
              <a:spcBef>
                <a:spcPts val="0"/>
              </a:spcBef>
              <a:buClr>
                <a:schemeClr val="dk1"/>
              </a:buClr>
              <a:buSzPct val="36666"/>
              <a:buFont typeface="Arial"/>
              <a:buNone/>
            </a:pPr>
            <a:r>
              <a:rPr lang="en-US" sz="1800" b="1" dirty="0">
                <a:latin typeface="Lato"/>
                <a:ea typeface="Lato"/>
                <a:cs typeface="Lato"/>
                <a:sym typeface="Lato"/>
              </a:rPr>
              <a:t>B</a:t>
            </a:r>
            <a:r>
              <a:rPr lang="en-US" sz="1800" dirty="0">
                <a:latin typeface="Lato"/>
                <a:ea typeface="Lato"/>
                <a:cs typeface="Lato"/>
                <a:sym typeface="Lato"/>
              </a:rPr>
              <a:t> - </a:t>
            </a:r>
            <a:r>
              <a:rPr lang="en-US" sz="1800" b="1" dirty="0">
                <a:latin typeface="Lato"/>
                <a:ea typeface="Lato"/>
                <a:cs typeface="Lato"/>
                <a:sym typeface="Lato"/>
              </a:rPr>
              <a:t>Breathing: </a:t>
            </a:r>
            <a:r>
              <a:rPr lang="en-US" sz="1200" dirty="0">
                <a:latin typeface="Lato"/>
                <a:ea typeface="Lato"/>
                <a:cs typeface="Lato"/>
                <a:sym typeface="Lato"/>
              </a:rPr>
              <a:t>ensure adequate movement of air into the lungs </a:t>
            </a:r>
          </a:p>
          <a:p>
            <a:pPr marL="457200" lvl="0" indent="-69850" rtl="0">
              <a:lnSpc>
                <a:spcPct val="115000"/>
              </a:lnSpc>
              <a:spcBef>
                <a:spcPts val="0"/>
              </a:spcBef>
              <a:buClr>
                <a:schemeClr val="dk1"/>
              </a:buClr>
              <a:buSzPct val="36666"/>
              <a:buFont typeface="Arial"/>
              <a:buNone/>
            </a:pPr>
            <a:r>
              <a:rPr lang="en-US" sz="1800" b="1" dirty="0">
                <a:latin typeface="Lato"/>
                <a:ea typeface="Lato"/>
                <a:cs typeface="Lato"/>
                <a:sym typeface="Lato"/>
              </a:rPr>
              <a:t>C</a:t>
            </a:r>
            <a:r>
              <a:rPr lang="en-US" sz="1800" dirty="0">
                <a:latin typeface="Lato"/>
                <a:ea typeface="Lato"/>
                <a:cs typeface="Lato"/>
                <a:sym typeface="Lato"/>
              </a:rPr>
              <a:t> - </a:t>
            </a:r>
            <a:r>
              <a:rPr lang="en-US" sz="1800" b="1" dirty="0">
                <a:latin typeface="Lato"/>
                <a:ea typeface="Lato"/>
                <a:cs typeface="Lato"/>
                <a:sym typeface="Lato"/>
              </a:rPr>
              <a:t>Circulation: </a:t>
            </a:r>
            <a:r>
              <a:rPr lang="en-US" sz="1200" dirty="0">
                <a:latin typeface="Lato"/>
                <a:ea typeface="Lato"/>
                <a:cs typeface="Lato"/>
                <a:sym typeface="Lato"/>
              </a:rPr>
              <a:t>evaluate whether there is adequate perfusion to deliver oxygen to the organs; check for signs of life-threatening bleeding</a:t>
            </a:r>
          </a:p>
        </p:txBody>
      </p:sp>
      <p:sp>
        <p:nvSpPr>
          <p:cNvPr id="4" name="Slide Number Placeholder 3"/>
          <p:cNvSpPr>
            <a:spLocks noGrp="1"/>
          </p:cNvSpPr>
          <p:nvPr>
            <p:ph type="sldNum" sz="quarter" idx="10"/>
          </p:nvPr>
        </p:nvSpPr>
        <p:spPr/>
        <p:txBody>
          <a:bodyPr/>
          <a:lstStyle/>
          <a:p>
            <a:fld id="{FE403372-DB74-7E4B-A0C5-B7F8CBD4FAC5}" type="slidenum">
              <a:rPr lang="en-US" smtClean="0"/>
              <a:t>9</a:t>
            </a:fld>
            <a:endParaRPr lang="en-US"/>
          </a:p>
        </p:txBody>
      </p:sp>
    </p:spTree>
    <p:extLst>
      <p:ext uri="{BB962C8B-B14F-4D97-AF65-F5344CB8AC3E}">
        <p14:creationId xmlns:p14="http://schemas.microsoft.com/office/powerpoint/2010/main" val="1459913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31283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EE23E11-C36B-A441-BA03-6C5D760D5D51}" type="datetimeFigureOut">
              <a:rPr lang="en-US" smtClean="0"/>
              <a:t>31-May-19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506625D-1CD2-EE43-9B67-4A0D2FDDB220}" type="slidenum">
              <a:rPr lang="en-US" smtClean="0"/>
              <a:t>‹#›</a:t>
            </a:fld>
            <a:endParaRPr lang="en-US"/>
          </a:p>
        </p:txBody>
      </p:sp>
    </p:spTree>
    <p:extLst>
      <p:ext uri="{BB962C8B-B14F-4D97-AF65-F5344CB8AC3E}">
        <p14:creationId xmlns:p14="http://schemas.microsoft.com/office/powerpoint/2010/main" val="1741800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EE23E11-C36B-A441-BA03-6C5D760D5D51}" type="datetimeFigureOut">
              <a:rPr lang="en-US" smtClean="0"/>
              <a:t>31-May-19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506625D-1CD2-EE43-9B67-4A0D2FDDB220}" type="slidenum">
              <a:rPr lang="en-US" smtClean="0"/>
              <a:t>‹#›</a:t>
            </a:fld>
            <a:endParaRPr lang="en-US"/>
          </a:p>
        </p:txBody>
      </p:sp>
    </p:spTree>
    <p:extLst>
      <p:ext uri="{BB962C8B-B14F-4D97-AF65-F5344CB8AC3E}">
        <p14:creationId xmlns:p14="http://schemas.microsoft.com/office/powerpoint/2010/main" val="2087949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150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609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7875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769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98618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EE23E11-C36B-A441-BA03-6C5D760D5D51}" type="datetimeFigureOut">
              <a:rPr lang="en-US" smtClean="0"/>
              <a:t>31-May-19</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5506625D-1CD2-EE43-9B67-4A0D2FDDB220}" type="slidenum">
              <a:rPr lang="en-US" smtClean="0"/>
              <a:t>‹#›</a:t>
            </a:fld>
            <a:endParaRPr lang="en-US"/>
          </a:p>
        </p:txBody>
      </p:sp>
    </p:spTree>
    <p:extLst>
      <p:ext uri="{BB962C8B-B14F-4D97-AF65-F5344CB8AC3E}">
        <p14:creationId xmlns:p14="http://schemas.microsoft.com/office/powerpoint/2010/main" val="1595119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EE23E11-C36B-A441-BA03-6C5D760D5D51}" type="datetimeFigureOut">
              <a:rPr lang="en-US" smtClean="0"/>
              <a:t>31-May-19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506625D-1CD2-EE43-9B67-4A0D2FDDB220}" type="slidenum">
              <a:rPr lang="en-US" smtClean="0"/>
              <a:t>‹#›</a:t>
            </a:fld>
            <a:endParaRPr lang="en-US"/>
          </a:p>
        </p:txBody>
      </p:sp>
    </p:spTree>
    <p:extLst>
      <p:ext uri="{BB962C8B-B14F-4D97-AF65-F5344CB8AC3E}">
        <p14:creationId xmlns:p14="http://schemas.microsoft.com/office/powerpoint/2010/main" val="2130045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EE23E11-C36B-A441-BA03-6C5D760D5D51}" type="datetimeFigureOut">
              <a:rPr lang="en-US" smtClean="0"/>
              <a:t>31-May-19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506625D-1CD2-EE43-9B67-4A0D2FDDB220}" type="slidenum">
              <a:rPr lang="en-US" smtClean="0"/>
              <a:t>‹#›</a:t>
            </a:fld>
            <a:endParaRPr lang="en-US"/>
          </a:p>
        </p:txBody>
      </p:sp>
    </p:spTree>
    <p:extLst>
      <p:ext uri="{BB962C8B-B14F-4D97-AF65-F5344CB8AC3E}">
        <p14:creationId xmlns:p14="http://schemas.microsoft.com/office/powerpoint/2010/main" val="1125785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Shape 86"/>
          <p:cNvPicPr preferRelativeResize="0"/>
          <p:nvPr userDrawn="1"/>
        </p:nvPicPr>
        <p:blipFill rotWithShape="1">
          <a:blip r:embed="rId13" cstate="email">
            <a:alphaModFix/>
            <a:extLst>
              <a:ext uri="{28A0092B-C50C-407E-A947-70E740481C1C}">
                <a14:useLocalDpi xmlns:a14="http://schemas.microsoft.com/office/drawing/2010/main"/>
              </a:ext>
            </a:extLst>
          </a:blip>
          <a:srcRect/>
          <a:stretch/>
        </p:blipFill>
        <p:spPr>
          <a:xfrm>
            <a:off x="9859852" y="6143626"/>
            <a:ext cx="2200275" cy="714374"/>
          </a:xfrm>
          <a:prstGeom prst="rect">
            <a:avLst/>
          </a:prstGeom>
          <a:noFill/>
          <a:ln>
            <a:noFill/>
          </a:ln>
        </p:spPr>
      </p:pic>
    </p:spTree>
    <p:extLst>
      <p:ext uri="{BB962C8B-B14F-4D97-AF65-F5344CB8AC3E}">
        <p14:creationId xmlns:p14="http://schemas.microsoft.com/office/powerpoint/2010/main" val="430243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13.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14.xml.rels><?xml version="1.0" encoding="UTF-8" standalone="yes"?>
<Relationships xmlns="http://schemas.openxmlformats.org/package/2006/relationships"><Relationship Id="rId3" Type="http://schemas.openxmlformats.org/officeDocument/2006/relationships/image" Target="../media/image12.tiff"/><Relationship Id="rId7" Type="http://schemas.openxmlformats.org/officeDocument/2006/relationships/image" Target="../media/image4.tif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tiff"/><Relationship Id="rId5" Type="http://schemas.openxmlformats.org/officeDocument/2006/relationships/image" Target="../media/image14.tiff"/><Relationship Id="rId4" Type="http://schemas.openxmlformats.org/officeDocument/2006/relationships/image" Target="../media/image13.tiff"/></Relationships>
</file>

<file path=ppt/slides/_rels/slide1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2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tiff"/><Relationship Id="rId7" Type="http://schemas.openxmlformats.org/officeDocument/2006/relationships/image" Target="../media/image4.tif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tiff"/><Relationship Id="rId5" Type="http://schemas.openxmlformats.org/officeDocument/2006/relationships/image" Target="../media/image6.tiff"/><Relationship Id="rId4" Type="http://schemas.openxmlformats.org/officeDocument/2006/relationships/image" Target="../media/image7.tiff"/></Relationships>
</file>

<file path=ppt/slides/_rels/slide3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3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4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54.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5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tiff"/><Relationship Id="rId7" Type="http://schemas.openxmlformats.org/officeDocument/2006/relationships/image" Target="../media/image8.tiff"/><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tif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tiff"/><Relationship Id="rId4"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ctrTitle"/>
          </p:nvPr>
        </p:nvSpPr>
        <p:spPr>
          <a:xfrm>
            <a:off x="376518" y="1122362"/>
            <a:ext cx="11241741" cy="23876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5000" u="none" strike="noStrike" cap="none" dirty="0">
                <a:solidFill>
                  <a:schemeClr val="dk1"/>
                </a:solidFill>
                <a:latin typeface="Calibri Light" charset="0"/>
                <a:ea typeface="Calibri Light" charset="0"/>
                <a:cs typeface="Calibri Light" charset="0"/>
                <a:sym typeface="Calibri"/>
              </a:rPr>
              <a:t>The ABCDE and SAMPLE History Approach</a:t>
            </a:r>
          </a:p>
        </p:txBody>
      </p:sp>
      <p:sp>
        <p:nvSpPr>
          <p:cNvPr id="92" name="Shape 92"/>
          <p:cNvSpPr txBox="1">
            <a:spLocks noGrp="1"/>
          </p:cNvSpPr>
          <p:nvPr>
            <p:ph type="subTitle" idx="1"/>
          </p:nvPr>
        </p:nvSpPr>
        <p:spPr>
          <a:xfrm>
            <a:off x="376518" y="3509962"/>
            <a:ext cx="9144000" cy="1655761"/>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3000" b="0" i="0" u="none" strike="noStrike" cap="none" dirty="0">
                <a:solidFill>
                  <a:schemeClr val="dk1"/>
                </a:solidFill>
                <a:latin typeface="Calibri"/>
                <a:ea typeface="Calibri"/>
                <a:cs typeface="Calibri"/>
                <a:sym typeface="Calibri"/>
              </a:rPr>
              <a:t>Basic Emergency Care Course</a:t>
            </a:r>
          </a:p>
        </p:txBody>
      </p:sp>
    </p:spTree>
    <p:extLst>
      <p:ext uri="{BB962C8B-B14F-4D97-AF65-F5344CB8AC3E}">
        <p14:creationId xmlns:p14="http://schemas.microsoft.com/office/powerpoint/2010/main" val="1507964496"/>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ABCDE Approach: Elements </a:t>
            </a:r>
          </a:p>
        </p:txBody>
      </p:sp>
      <p:sp>
        <p:nvSpPr>
          <p:cNvPr id="11" name="Content Placeholder 2"/>
          <p:cNvSpPr txBox="1">
            <a:spLocks/>
          </p:cNvSpPr>
          <p:nvPr/>
        </p:nvSpPr>
        <p:spPr>
          <a:xfrm>
            <a:off x="2971800" y="1978025"/>
            <a:ext cx="8534400" cy="2003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u="sng" dirty="0"/>
              <a:t>Disability: AVPU/GCS, pupils and glucose</a:t>
            </a:r>
            <a:endParaRPr lang="en-US" dirty="0"/>
          </a:p>
          <a:p>
            <a:pPr lvl="1"/>
            <a:r>
              <a:rPr lang="en-US" dirty="0"/>
              <a:t>Assess and protect brain and spinal functions</a:t>
            </a:r>
          </a:p>
        </p:txBody>
      </p:sp>
      <p:sp>
        <p:nvSpPr>
          <p:cNvPr id="16" name="Content Placeholder 2"/>
          <p:cNvSpPr txBox="1">
            <a:spLocks/>
          </p:cNvSpPr>
          <p:nvPr/>
        </p:nvSpPr>
        <p:spPr>
          <a:xfrm>
            <a:off x="2819400" y="3474510"/>
            <a:ext cx="8534400" cy="2003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u="sng" dirty="0"/>
              <a:t>Exposure and keep warm</a:t>
            </a:r>
            <a:endParaRPr lang="en-US" dirty="0"/>
          </a:p>
          <a:p>
            <a:pPr lvl="1"/>
            <a:r>
              <a:rPr lang="en-US" dirty="0"/>
              <a:t>Identify all injuries and environmental threats</a:t>
            </a:r>
          </a:p>
          <a:p>
            <a:pPr lvl="1"/>
            <a:r>
              <a:rPr lang="en-US" dirty="0"/>
              <a:t>Avoid hypothermia</a:t>
            </a:r>
          </a:p>
        </p:txBody>
      </p:sp>
      <p:sp>
        <p:nvSpPr>
          <p:cNvPr id="6" name="Rectangle 5"/>
          <p:cNvSpPr/>
          <p:nvPr/>
        </p:nvSpPr>
        <p:spPr>
          <a:xfrm>
            <a:off x="1143000" y="4920852"/>
            <a:ext cx="10363200" cy="1785104"/>
          </a:xfrm>
          <a:prstGeom prst="rect">
            <a:avLst/>
          </a:prstGeom>
        </p:spPr>
        <p:txBody>
          <a:bodyPr wrap="square">
            <a:spAutoFit/>
          </a:bodyPr>
          <a:lstStyle/>
          <a:p>
            <a:pPr indent="-50800">
              <a:spcBef>
                <a:spcPts val="0"/>
              </a:spcBef>
              <a:buSzPct val="25000"/>
              <a:buNone/>
            </a:pPr>
            <a:r>
              <a:rPr lang="en-US" sz="2200" dirty="0"/>
              <a:t>This stepwise approach is designed to ensure that </a:t>
            </a:r>
            <a:r>
              <a:rPr lang="en-US" sz="2200" dirty="0">
                <a:solidFill>
                  <a:srgbClr val="FF0000"/>
                </a:solidFill>
              </a:rPr>
              <a:t>life-threatening conditions </a:t>
            </a:r>
            <a:r>
              <a:rPr lang="en-US" sz="2200" dirty="0"/>
              <a:t>are </a:t>
            </a:r>
            <a:r>
              <a:rPr lang="en-US" sz="2200" dirty="0">
                <a:solidFill>
                  <a:srgbClr val="FF0000"/>
                </a:solidFill>
              </a:rPr>
              <a:t>identified</a:t>
            </a:r>
            <a:r>
              <a:rPr lang="en-US" sz="2200" dirty="0"/>
              <a:t> and </a:t>
            </a:r>
            <a:r>
              <a:rPr lang="en-US" sz="2200" dirty="0">
                <a:solidFill>
                  <a:srgbClr val="FF0000"/>
                </a:solidFill>
              </a:rPr>
              <a:t>treated</a:t>
            </a:r>
            <a:r>
              <a:rPr lang="en-US" sz="2200" dirty="0"/>
              <a:t> early, in order of priority. </a:t>
            </a:r>
          </a:p>
          <a:p>
            <a:pPr indent="-50800">
              <a:spcBef>
                <a:spcPts val="0"/>
              </a:spcBef>
              <a:buSzPct val="25000"/>
              <a:buNone/>
            </a:pPr>
            <a:endParaRPr lang="en-US" sz="2200" dirty="0"/>
          </a:p>
          <a:p>
            <a:pPr indent="-50800">
              <a:spcBef>
                <a:spcPts val="0"/>
              </a:spcBef>
              <a:buSzPct val="25000"/>
              <a:buNone/>
            </a:pPr>
            <a:r>
              <a:rPr lang="en-US" sz="2200" dirty="0"/>
              <a:t>A problem discovered (A-B-C-D-E) must be addressed </a:t>
            </a:r>
            <a:r>
              <a:rPr lang="en-US" sz="2200" dirty="0">
                <a:solidFill>
                  <a:srgbClr val="FF0000"/>
                </a:solidFill>
              </a:rPr>
              <a:t>immediately</a:t>
            </a:r>
            <a:r>
              <a:rPr lang="en-US" sz="2200" dirty="0"/>
              <a:t> </a:t>
            </a:r>
          </a:p>
          <a:p>
            <a:pPr indent="-50800">
              <a:spcBef>
                <a:spcPts val="0"/>
              </a:spcBef>
              <a:buSzPct val="25000"/>
              <a:buNone/>
            </a:pPr>
            <a:r>
              <a:rPr lang="en-US" sz="2200" dirty="0"/>
              <a:t>before moving on to the next step. </a:t>
            </a:r>
          </a:p>
        </p:txBody>
      </p:sp>
      <p:sp>
        <p:nvSpPr>
          <p:cNvPr id="18" name="Rectangle 17"/>
          <p:cNvSpPr/>
          <p:nvPr/>
        </p:nvSpPr>
        <p:spPr>
          <a:xfrm>
            <a:off x="-228152" y="4495271"/>
            <a:ext cx="1554480" cy="2400657"/>
          </a:xfrm>
          <a:prstGeom prst="rect">
            <a:avLst/>
          </a:prstGeom>
          <a:noFill/>
        </p:spPr>
        <p:txBody>
          <a:bodyPr wrap="square" lIns="91440" tIns="45720" rIns="91440" bIns="45720">
            <a:spAutoFit/>
          </a:bodyPr>
          <a:lstStyle/>
          <a:p>
            <a:pPr algn="ctr"/>
            <a:r>
              <a:rPr lang="en-US" sz="150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p>
        </p:txBody>
      </p:sp>
      <p:pic>
        <p:nvPicPr>
          <p:cNvPr id="9" name="Picture 8"/>
          <p:cNvPicPr>
            <a:picLocks noChangeAspect="1"/>
          </p:cNvPicPr>
          <p:nvPr/>
        </p:nvPicPr>
        <p:blipFill>
          <a:blip r:embed="rId3"/>
          <a:stretch>
            <a:fillRect/>
          </a:stretch>
        </p:blipFill>
        <p:spPr>
          <a:xfrm>
            <a:off x="838200" y="1945687"/>
            <a:ext cx="1899276" cy="1034050"/>
          </a:xfrm>
          <a:prstGeom prst="rect">
            <a:avLst/>
          </a:prstGeom>
        </p:spPr>
      </p:pic>
      <p:pic>
        <p:nvPicPr>
          <p:cNvPr id="10" name="Picture 9"/>
          <p:cNvPicPr>
            <a:picLocks noChangeAspect="1"/>
          </p:cNvPicPr>
          <p:nvPr/>
        </p:nvPicPr>
        <p:blipFill>
          <a:blip r:embed="rId4"/>
          <a:stretch>
            <a:fillRect/>
          </a:stretch>
        </p:blipFill>
        <p:spPr>
          <a:xfrm>
            <a:off x="821099" y="3495723"/>
            <a:ext cx="1933477" cy="1009705"/>
          </a:xfrm>
          <a:prstGeom prst="rect">
            <a:avLst/>
          </a:prstGeom>
        </p:spPr>
      </p:pic>
    </p:spTree>
    <p:extLst>
      <p:ext uri="{BB962C8B-B14F-4D97-AF65-F5344CB8AC3E}">
        <p14:creationId xmlns:p14="http://schemas.microsoft.com/office/powerpoint/2010/main" val="1748907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Shape 495"/>
          <p:cNvSpPr txBox="1">
            <a:spLocks noGrp="1"/>
          </p:cNvSpPr>
          <p:nvPr>
            <p:ph type="title"/>
          </p:nvPr>
        </p:nvSpPr>
        <p:spPr>
          <a:xfrm>
            <a:off x="838200" y="365125"/>
            <a:ext cx="10515599" cy="1033197"/>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400" b="0" i="0" u="none" strike="noStrike" cap="none" dirty="0">
                <a:solidFill>
                  <a:schemeClr val="dk1"/>
                </a:solidFill>
                <a:latin typeface="Calibri"/>
                <a:ea typeface="Calibri"/>
                <a:cs typeface="Calibri"/>
                <a:sym typeface="Calibri"/>
              </a:rPr>
              <a:t>																</a:t>
            </a:r>
          </a:p>
          <a:p>
            <a:pPr marL="0" marR="0" lvl="0" indent="0" algn="l" rtl="0">
              <a:lnSpc>
                <a:spcPct val="90000"/>
              </a:lnSpc>
              <a:spcBef>
                <a:spcPts val="0"/>
              </a:spcBef>
              <a:spcAft>
                <a:spcPts val="0"/>
              </a:spcAft>
              <a:buClr>
                <a:schemeClr val="dk1"/>
              </a:buClr>
              <a:buSzPct val="25000"/>
              <a:buFont typeface="Calibri"/>
              <a:buNone/>
            </a:pPr>
            <a:r>
              <a:rPr lang="en-US" sz="4400" b="0" i="0" u="none" strike="noStrike" cap="none" dirty="0">
                <a:solidFill>
                  <a:schemeClr val="dk1"/>
                </a:solidFill>
                <a:latin typeface="Calibri"/>
                <a:ea typeface="Calibri"/>
                <a:cs typeface="Calibri"/>
                <a:sym typeface="Calibri"/>
              </a:rPr>
              <a:t>REMEMBER</a:t>
            </a:r>
            <a:r>
              <a:rPr lang="mr-IN" sz="4400" b="0" i="0" u="none" strike="noStrike" cap="none" dirty="0">
                <a:solidFill>
                  <a:schemeClr val="dk1"/>
                </a:solidFill>
                <a:latin typeface="Calibri"/>
                <a:ea typeface="Calibri"/>
                <a:cs typeface="Calibri"/>
                <a:sym typeface="Calibri"/>
              </a:rPr>
              <a:t>…</a:t>
            </a:r>
            <a:endParaRPr lang="en-US" dirty="0"/>
          </a:p>
          <a:p>
            <a:pPr marL="0" marR="0" lvl="0" indent="0" algn="l" rtl="0">
              <a:lnSpc>
                <a:spcPct val="90000"/>
              </a:lnSpc>
              <a:spcBef>
                <a:spcPts val="0"/>
              </a:spcBef>
              <a:spcAft>
                <a:spcPts val="0"/>
              </a:spcAft>
              <a:buClr>
                <a:schemeClr val="dk1"/>
              </a:buClr>
              <a:buSzPct val="25000"/>
              <a:buFont typeface="Calibri"/>
              <a:buNone/>
            </a:pPr>
            <a:endParaRPr sz="4400" b="0" i="0" u="none" strike="noStrike" cap="none" dirty="0">
              <a:solidFill>
                <a:schemeClr val="dk1"/>
              </a:solidFill>
              <a:latin typeface="Calibri"/>
              <a:ea typeface="Calibri"/>
              <a:cs typeface="Calibri"/>
              <a:sym typeface="Calibri"/>
            </a:endParaRPr>
          </a:p>
        </p:txBody>
      </p:sp>
      <p:sp>
        <p:nvSpPr>
          <p:cNvPr id="496" name="Shape 496"/>
          <p:cNvSpPr txBox="1">
            <a:spLocks noGrp="1"/>
          </p:cNvSpPr>
          <p:nvPr>
            <p:ph type="body" idx="1"/>
          </p:nvPr>
        </p:nvSpPr>
        <p:spPr>
          <a:xfrm>
            <a:off x="838201" y="1398325"/>
            <a:ext cx="8804724" cy="53478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endParaRPr lang="en-US" sz="2800" b="1"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ct val="25000"/>
              <a:buFont typeface="Arial"/>
              <a:buNone/>
            </a:pPr>
            <a:endParaRPr lang="en-US" b="1" dirty="0"/>
          </a:p>
          <a:p>
            <a:pPr marL="0" marR="0" lvl="0" indent="0" algn="l" rtl="0">
              <a:lnSpc>
                <a:spcPct val="90000"/>
              </a:lnSpc>
              <a:spcBef>
                <a:spcPts val="0"/>
              </a:spcBef>
              <a:spcAft>
                <a:spcPts val="0"/>
              </a:spcAft>
              <a:buClr>
                <a:schemeClr val="dk1"/>
              </a:buClr>
              <a:buSzPct val="25000"/>
              <a:buFont typeface="Arial"/>
              <a:buNone/>
            </a:pPr>
            <a:endParaRPr sz="3600" b="1" i="0" u="none" strike="noStrike" cap="none" dirty="0">
              <a:solidFill>
                <a:schemeClr val="dk1"/>
              </a:solidFill>
              <a:sym typeface="Calibri"/>
            </a:endParaRPr>
          </a:p>
          <a:p>
            <a:pPr marL="0" lvl="0" indent="0">
              <a:spcBef>
                <a:spcPts val="0"/>
              </a:spcBef>
              <a:buSzPct val="25000"/>
              <a:buNone/>
            </a:pPr>
            <a:r>
              <a:rPr lang="en-US" sz="3600" dirty="0"/>
              <a:t>Always check for signs of trauma in each of the ABCDE sections, and reference the trauma module as needed. </a:t>
            </a:r>
          </a:p>
        </p:txBody>
      </p:sp>
      <p:pic>
        <p:nvPicPr>
          <p:cNvPr id="497" name="Shape 497"/>
          <p:cNvPicPr preferRelativeResize="0"/>
          <p:nvPr/>
        </p:nvPicPr>
        <p:blipFill rotWithShape="1">
          <a:blip r:embed="rId3">
            <a:alphaModFix/>
          </a:blip>
          <a:srcRect/>
          <a:stretch/>
        </p:blipFill>
        <p:spPr>
          <a:xfrm>
            <a:off x="9642925" y="1953859"/>
            <a:ext cx="2295600" cy="1990800"/>
          </a:xfrm>
          <a:prstGeom prst="rect">
            <a:avLst/>
          </a:prstGeom>
          <a:noFill/>
          <a:ln>
            <a:noFill/>
          </a:ln>
        </p:spPr>
      </p:pic>
    </p:spTree>
    <p:extLst>
      <p:ext uri="{BB962C8B-B14F-4D97-AF65-F5344CB8AC3E}">
        <p14:creationId xmlns:p14="http://schemas.microsoft.com/office/powerpoint/2010/main" val="71149179"/>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65125"/>
            <a:ext cx="8991600" cy="1325563"/>
          </a:xfrm>
        </p:spPr>
        <p:txBody>
          <a:bodyPr/>
          <a:lstStyle/>
          <a:p>
            <a:r>
              <a:rPr lang="en-US" dirty="0"/>
              <a:t>Airway Assessment</a:t>
            </a:r>
          </a:p>
        </p:txBody>
      </p:sp>
      <p:pic>
        <p:nvPicPr>
          <p:cNvPr id="7" name="Picture 6"/>
          <p:cNvPicPr>
            <a:picLocks noChangeAspect="1"/>
          </p:cNvPicPr>
          <p:nvPr/>
        </p:nvPicPr>
        <p:blipFill>
          <a:blip r:embed="rId3"/>
          <a:stretch>
            <a:fillRect/>
          </a:stretch>
        </p:blipFill>
        <p:spPr>
          <a:xfrm>
            <a:off x="152400" y="1562100"/>
            <a:ext cx="9512300" cy="5295900"/>
          </a:xfrm>
          <a:prstGeom prst="rect">
            <a:avLst/>
          </a:prstGeom>
        </p:spPr>
      </p:pic>
      <p:pic>
        <p:nvPicPr>
          <p:cNvPr id="5" name="Picture 4"/>
          <p:cNvPicPr>
            <a:picLocks noChangeAspect="1"/>
          </p:cNvPicPr>
          <p:nvPr/>
        </p:nvPicPr>
        <p:blipFill>
          <a:blip r:embed="rId4"/>
          <a:stretch>
            <a:fillRect/>
          </a:stretch>
        </p:blipFill>
        <p:spPr>
          <a:xfrm>
            <a:off x="324762" y="466259"/>
            <a:ext cx="1865077" cy="994708"/>
          </a:xfrm>
          <a:prstGeom prst="rect">
            <a:avLst/>
          </a:prstGeom>
        </p:spPr>
      </p:pic>
    </p:spTree>
    <p:extLst>
      <p:ext uri="{BB962C8B-B14F-4D97-AF65-F5344CB8AC3E}">
        <p14:creationId xmlns:p14="http://schemas.microsoft.com/office/powerpoint/2010/main" val="916567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65125"/>
            <a:ext cx="8991600" cy="1325563"/>
          </a:xfrm>
        </p:spPr>
        <p:txBody>
          <a:bodyPr/>
          <a:lstStyle/>
          <a:p>
            <a:r>
              <a:rPr lang="en-US" dirty="0"/>
              <a:t>Airway Management</a:t>
            </a:r>
          </a:p>
        </p:txBody>
      </p:sp>
      <p:sp>
        <p:nvSpPr>
          <p:cNvPr id="5" name="Content Placeholder 2"/>
          <p:cNvSpPr>
            <a:spLocks noGrp="1"/>
          </p:cNvSpPr>
          <p:nvPr>
            <p:ph idx="1"/>
          </p:nvPr>
        </p:nvSpPr>
        <p:spPr>
          <a:xfrm>
            <a:off x="838200" y="1825625"/>
            <a:ext cx="8610600" cy="4237245"/>
          </a:xfrm>
        </p:spPr>
        <p:txBody>
          <a:bodyPr>
            <a:noAutofit/>
          </a:bodyPr>
          <a:lstStyle/>
          <a:p>
            <a:r>
              <a:rPr lang="en-US" sz="2600" dirty="0"/>
              <a:t>If the patient is unconscious and not breathing normally: </a:t>
            </a:r>
          </a:p>
          <a:p>
            <a:pPr lvl="1"/>
            <a:r>
              <a:rPr lang="en-US" sz="2600" dirty="0"/>
              <a:t>If </a:t>
            </a:r>
            <a:r>
              <a:rPr lang="en-US" sz="2600" u="sng" dirty="0"/>
              <a:t>no concern</a:t>
            </a:r>
            <a:r>
              <a:rPr lang="en-US" sz="2600" dirty="0"/>
              <a:t> for </a:t>
            </a:r>
            <a:r>
              <a:rPr lang="en-US" sz="2600" i="1" dirty="0"/>
              <a:t>trauma</a:t>
            </a:r>
            <a:r>
              <a:rPr lang="en-US" sz="2600" dirty="0"/>
              <a:t>: open airway using HEAD-TILT/CHIN-LIFT </a:t>
            </a:r>
            <a:r>
              <a:rPr lang="en-US" sz="2600" dirty="0" err="1"/>
              <a:t>manoeuvre</a:t>
            </a:r>
            <a:endParaRPr lang="en-US" sz="2600" dirty="0"/>
          </a:p>
          <a:p>
            <a:pPr lvl="1"/>
            <a:r>
              <a:rPr lang="en-US" sz="2600" dirty="0"/>
              <a:t>If </a:t>
            </a:r>
            <a:r>
              <a:rPr lang="en-US" sz="2600" i="1" dirty="0"/>
              <a:t>trauma</a:t>
            </a:r>
            <a:r>
              <a:rPr lang="en-US" sz="2600" dirty="0"/>
              <a:t> suspected: maintain c-spine immobilization and use JAW-THRUST </a:t>
            </a:r>
            <a:r>
              <a:rPr lang="en-US" sz="2600" dirty="0" err="1"/>
              <a:t>manoeuvre</a:t>
            </a:r>
            <a:endParaRPr lang="en-US" sz="2600" dirty="0"/>
          </a:p>
          <a:p>
            <a:r>
              <a:rPr lang="en-US" sz="2600" dirty="0"/>
              <a:t>Consider placing an AIRWAY DEVICE to keep the airway open</a:t>
            </a:r>
          </a:p>
          <a:p>
            <a:pPr lvl="1"/>
            <a:r>
              <a:rPr lang="en-US" sz="2600" dirty="0"/>
              <a:t>Oropharyngeal airway</a:t>
            </a:r>
          </a:p>
          <a:p>
            <a:pPr lvl="1"/>
            <a:r>
              <a:rPr lang="en-US" sz="2600" dirty="0"/>
              <a:t>Nasopharyngeal airway</a:t>
            </a:r>
            <a:endParaRPr lang="en-US" sz="3000" dirty="0"/>
          </a:p>
          <a:p>
            <a:pPr lvl="1"/>
            <a:endParaRPr lang="en-US" sz="2600"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61257" y="1484312"/>
            <a:ext cx="2164202" cy="2438400"/>
          </a:xfrm>
          <a:prstGeom prst="rect">
            <a:avLst/>
          </a:prstGeom>
        </p:spPr>
      </p:pic>
      <p:sp>
        <p:nvSpPr>
          <p:cNvPr id="7" name="TextBox 6"/>
          <p:cNvSpPr txBox="1"/>
          <p:nvPr/>
        </p:nvSpPr>
        <p:spPr>
          <a:xfrm>
            <a:off x="9854664" y="3922712"/>
            <a:ext cx="2340243" cy="369332"/>
          </a:xfrm>
          <a:prstGeom prst="rect">
            <a:avLst/>
          </a:prstGeom>
          <a:noFill/>
        </p:spPr>
        <p:txBody>
          <a:bodyPr wrap="square" rtlCol="0">
            <a:spAutoFit/>
          </a:bodyPr>
          <a:lstStyle/>
          <a:p>
            <a:pPr algn="ctr"/>
            <a:r>
              <a:rPr lang="en-US"/>
              <a:t>Adult jaw thrust</a:t>
            </a:r>
          </a:p>
        </p:txBody>
      </p:sp>
      <p:pic>
        <p:nvPicPr>
          <p:cNvPr id="8" name="Picture 7"/>
          <p:cNvPicPr>
            <a:picLocks noChangeAspect="1"/>
          </p:cNvPicPr>
          <p:nvPr/>
        </p:nvPicPr>
        <p:blipFill>
          <a:blip r:embed="rId4"/>
          <a:stretch>
            <a:fillRect/>
          </a:stretch>
        </p:blipFill>
        <p:spPr>
          <a:xfrm>
            <a:off x="497123" y="489604"/>
            <a:ext cx="1865077" cy="994708"/>
          </a:xfrm>
          <a:prstGeom prst="rect">
            <a:avLst/>
          </a:prstGeom>
        </p:spPr>
      </p:pic>
    </p:spTree>
    <p:extLst>
      <p:ext uri="{BB962C8B-B14F-4D97-AF65-F5344CB8AC3E}">
        <p14:creationId xmlns:p14="http://schemas.microsoft.com/office/powerpoint/2010/main" val="904060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65125"/>
            <a:ext cx="8991600" cy="1325563"/>
          </a:xfrm>
        </p:spPr>
        <p:txBody>
          <a:bodyPr/>
          <a:lstStyle/>
          <a:p>
            <a:r>
              <a:rPr lang="en-US" dirty="0"/>
              <a:t>Airway Management: Choking</a:t>
            </a:r>
          </a:p>
        </p:txBody>
      </p:sp>
      <p:sp>
        <p:nvSpPr>
          <p:cNvPr id="5" name="Content Placeholder 2"/>
          <p:cNvSpPr>
            <a:spLocks noGrp="1"/>
          </p:cNvSpPr>
          <p:nvPr>
            <p:ph idx="1"/>
          </p:nvPr>
        </p:nvSpPr>
        <p:spPr>
          <a:xfrm>
            <a:off x="838199" y="1825625"/>
            <a:ext cx="11073503" cy="4194175"/>
          </a:xfrm>
        </p:spPr>
        <p:txBody>
          <a:bodyPr>
            <a:noAutofit/>
          </a:bodyPr>
          <a:lstStyle/>
          <a:p>
            <a:r>
              <a:rPr lang="en-US" sz="2000" dirty="0"/>
              <a:t>If foreign body is suspected:</a:t>
            </a:r>
          </a:p>
          <a:p>
            <a:pPr lvl="1"/>
            <a:r>
              <a:rPr lang="en-US" sz="2000" dirty="0"/>
              <a:t>Visible foreign body: carefully REMOVE IT</a:t>
            </a:r>
          </a:p>
          <a:p>
            <a:pPr lvl="1"/>
            <a:r>
              <a:rPr lang="en-US" sz="2000" dirty="0"/>
              <a:t>If the patient is able to cough or make noise, keep the patient calm</a:t>
            </a:r>
          </a:p>
          <a:p>
            <a:pPr lvl="2"/>
            <a:r>
              <a:rPr lang="en-US" dirty="0"/>
              <a:t>ENCOURAGE to cough</a:t>
            </a:r>
          </a:p>
          <a:p>
            <a:pPr lvl="1"/>
            <a:r>
              <a:rPr lang="en-US" sz="2000" dirty="0"/>
              <a:t>If the patient is choking (unable to cough/make sounds) use age-appropriate CHEST THRUSTS/ABDOMINAL THRUSTS/ BACK BLOWS</a:t>
            </a:r>
          </a:p>
          <a:p>
            <a:pPr lvl="1"/>
            <a:r>
              <a:rPr lang="en-US" sz="2000" dirty="0"/>
              <a:t>If the patient becomes unconscious while choking: follow CPR PROTOCOLS</a:t>
            </a:r>
          </a:p>
          <a:p>
            <a:pPr lvl="1"/>
            <a:endParaRPr lang="en-US" sz="20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05972" y="4134116"/>
            <a:ext cx="3453190" cy="2202503"/>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22124" y="4134116"/>
            <a:ext cx="2289579" cy="2007559"/>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948" y="4232910"/>
            <a:ext cx="1529007" cy="2103709"/>
          </a:xfrm>
          <a:prstGeom prst="rect">
            <a:avLst/>
          </a:prstGeom>
        </p:spPr>
      </p:pic>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28116" y="4230513"/>
            <a:ext cx="1660796" cy="2261286"/>
          </a:xfrm>
          <a:prstGeom prst="rect">
            <a:avLst/>
          </a:prstGeom>
        </p:spPr>
      </p:pic>
      <p:sp>
        <p:nvSpPr>
          <p:cNvPr id="14" name="TextBox 13"/>
          <p:cNvSpPr txBox="1"/>
          <p:nvPr/>
        </p:nvSpPr>
        <p:spPr>
          <a:xfrm>
            <a:off x="693600" y="6336619"/>
            <a:ext cx="1368355" cy="246221"/>
          </a:xfrm>
          <a:prstGeom prst="rect">
            <a:avLst/>
          </a:prstGeom>
          <a:noFill/>
        </p:spPr>
        <p:txBody>
          <a:bodyPr wrap="square" rtlCol="0">
            <a:spAutoFit/>
          </a:bodyPr>
          <a:lstStyle/>
          <a:p>
            <a:r>
              <a:rPr lang="en-US" sz="1000" dirty="0"/>
              <a:t>Chest thrust in adult</a:t>
            </a:r>
          </a:p>
        </p:txBody>
      </p:sp>
      <p:sp>
        <p:nvSpPr>
          <p:cNvPr id="15" name="TextBox 14"/>
          <p:cNvSpPr txBox="1"/>
          <p:nvPr/>
        </p:nvSpPr>
        <p:spPr>
          <a:xfrm>
            <a:off x="2829698" y="6464231"/>
            <a:ext cx="2038865" cy="246221"/>
          </a:xfrm>
          <a:prstGeom prst="rect">
            <a:avLst/>
          </a:prstGeom>
          <a:noFill/>
        </p:spPr>
        <p:txBody>
          <a:bodyPr wrap="square" rtlCol="0">
            <a:spAutoFit/>
          </a:bodyPr>
          <a:lstStyle/>
          <a:p>
            <a:r>
              <a:rPr lang="en-US" sz="1000" dirty="0"/>
              <a:t>Abdominal thrust in </a:t>
            </a:r>
            <a:r>
              <a:rPr lang="en-US" sz="1000"/>
              <a:t>late pregnancy</a:t>
            </a:r>
            <a:endParaRPr lang="en-US" sz="1000" dirty="0"/>
          </a:p>
        </p:txBody>
      </p:sp>
      <p:sp>
        <p:nvSpPr>
          <p:cNvPr id="16" name="TextBox 15"/>
          <p:cNvSpPr txBox="1"/>
          <p:nvPr/>
        </p:nvSpPr>
        <p:spPr>
          <a:xfrm>
            <a:off x="6729727" y="5997572"/>
            <a:ext cx="2038865" cy="246221"/>
          </a:xfrm>
          <a:prstGeom prst="rect">
            <a:avLst/>
          </a:prstGeom>
          <a:noFill/>
        </p:spPr>
        <p:txBody>
          <a:bodyPr wrap="square" rtlCol="0">
            <a:spAutoFit/>
          </a:bodyPr>
          <a:lstStyle/>
          <a:p>
            <a:pPr algn="ctr"/>
            <a:r>
              <a:rPr lang="en-US" sz="1000" dirty="0"/>
              <a:t>Back blows </a:t>
            </a:r>
            <a:r>
              <a:rPr lang="en-US" sz="1000"/>
              <a:t>in infant</a:t>
            </a:r>
            <a:endParaRPr lang="en-US" sz="1000" dirty="0"/>
          </a:p>
        </p:txBody>
      </p:sp>
      <p:sp>
        <p:nvSpPr>
          <p:cNvPr id="17" name="TextBox 16"/>
          <p:cNvSpPr txBox="1"/>
          <p:nvPr/>
        </p:nvSpPr>
        <p:spPr>
          <a:xfrm>
            <a:off x="10153135" y="5689299"/>
            <a:ext cx="2038865" cy="246221"/>
          </a:xfrm>
          <a:prstGeom prst="rect">
            <a:avLst/>
          </a:prstGeom>
          <a:noFill/>
        </p:spPr>
        <p:txBody>
          <a:bodyPr wrap="square" rtlCol="0">
            <a:spAutoFit/>
          </a:bodyPr>
          <a:lstStyle/>
          <a:p>
            <a:pPr algn="ctr"/>
            <a:r>
              <a:rPr lang="en-US" sz="1000" dirty="0"/>
              <a:t>Chest thrust in infant</a:t>
            </a:r>
          </a:p>
        </p:txBody>
      </p:sp>
      <p:pic>
        <p:nvPicPr>
          <p:cNvPr id="18" name="Picture 17"/>
          <p:cNvPicPr>
            <a:picLocks noChangeAspect="1"/>
          </p:cNvPicPr>
          <p:nvPr/>
        </p:nvPicPr>
        <p:blipFill>
          <a:blip r:embed="rId7"/>
          <a:stretch>
            <a:fillRect/>
          </a:stretch>
        </p:blipFill>
        <p:spPr>
          <a:xfrm>
            <a:off x="497123" y="489604"/>
            <a:ext cx="1865077" cy="994708"/>
          </a:xfrm>
          <a:prstGeom prst="rect">
            <a:avLst/>
          </a:prstGeom>
        </p:spPr>
      </p:pic>
    </p:spTree>
    <p:extLst>
      <p:ext uri="{BB962C8B-B14F-4D97-AF65-F5344CB8AC3E}">
        <p14:creationId xmlns:p14="http://schemas.microsoft.com/office/powerpoint/2010/main" val="1354324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65125"/>
            <a:ext cx="8991600" cy="1325563"/>
          </a:xfrm>
        </p:spPr>
        <p:txBody>
          <a:bodyPr/>
          <a:lstStyle/>
          <a:p>
            <a:r>
              <a:rPr lang="en-US" dirty="0"/>
              <a:t>Airway Management: </a:t>
            </a:r>
          </a:p>
        </p:txBody>
      </p:sp>
      <p:sp>
        <p:nvSpPr>
          <p:cNvPr id="5" name="Content Placeholder 2"/>
          <p:cNvSpPr>
            <a:spLocks noGrp="1"/>
          </p:cNvSpPr>
          <p:nvPr>
            <p:ph idx="1"/>
          </p:nvPr>
        </p:nvSpPr>
        <p:spPr>
          <a:xfrm>
            <a:off x="838200" y="1825625"/>
            <a:ext cx="10730948" cy="4194175"/>
          </a:xfrm>
        </p:spPr>
        <p:txBody>
          <a:bodyPr>
            <a:noAutofit/>
          </a:bodyPr>
          <a:lstStyle/>
          <a:p>
            <a:r>
              <a:rPr lang="en-US" sz="2600" dirty="0"/>
              <a:t>If secretions are present:</a:t>
            </a:r>
          </a:p>
          <a:p>
            <a:pPr lvl="1"/>
            <a:r>
              <a:rPr lang="en-US" dirty="0"/>
              <a:t>SUCTION airway or wipe clean</a:t>
            </a:r>
          </a:p>
          <a:p>
            <a:pPr lvl="1"/>
            <a:r>
              <a:rPr lang="en-US" dirty="0"/>
              <a:t>Consider RECOVERY POSITION if the rest of the ABCDE is normal and no trauma</a:t>
            </a:r>
            <a:endParaRPr lang="en-US" sz="2600" dirty="0"/>
          </a:p>
          <a:p>
            <a:r>
              <a:rPr lang="en-US" sz="2600" dirty="0"/>
              <a:t>If the patient has </a:t>
            </a:r>
            <a:r>
              <a:rPr lang="en-US" sz="2600" i="1" dirty="0"/>
              <a:t>swelling, hives, or stridor</a:t>
            </a:r>
            <a:r>
              <a:rPr lang="en-US" sz="2600" dirty="0"/>
              <a:t>, consider a severe allergic reaction (anaphylaxis)  </a:t>
            </a:r>
          </a:p>
          <a:p>
            <a:pPr lvl="1"/>
            <a:r>
              <a:rPr lang="en-US" dirty="0"/>
              <a:t>Give intramuscular ADRENALINE</a:t>
            </a:r>
            <a:endParaRPr lang="en-US" sz="2600" dirty="0"/>
          </a:p>
          <a:p>
            <a:r>
              <a:rPr lang="en-US" sz="2600" dirty="0"/>
              <a:t>Allow patient to stay in position of comfort</a:t>
            </a:r>
          </a:p>
          <a:p>
            <a:r>
              <a:rPr lang="en-US" sz="2600" dirty="0"/>
              <a:t>Prepare for HANDOVER/TRANSFER to a center capable of advanced airway management</a:t>
            </a:r>
          </a:p>
          <a:p>
            <a:pPr lvl="1"/>
            <a:endParaRPr lang="en-US" sz="2600" dirty="0"/>
          </a:p>
        </p:txBody>
      </p:sp>
      <p:pic>
        <p:nvPicPr>
          <p:cNvPr id="6" name="Picture 5"/>
          <p:cNvPicPr>
            <a:picLocks noChangeAspect="1"/>
          </p:cNvPicPr>
          <p:nvPr/>
        </p:nvPicPr>
        <p:blipFill>
          <a:blip r:embed="rId3"/>
          <a:stretch>
            <a:fillRect/>
          </a:stretch>
        </p:blipFill>
        <p:spPr>
          <a:xfrm>
            <a:off x="497123" y="489604"/>
            <a:ext cx="1865077" cy="994708"/>
          </a:xfrm>
          <a:prstGeom prst="rect">
            <a:avLst/>
          </a:prstGeom>
        </p:spPr>
      </p:pic>
    </p:spTree>
    <p:extLst>
      <p:ext uri="{BB962C8B-B14F-4D97-AF65-F5344CB8AC3E}">
        <p14:creationId xmlns:p14="http://schemas.microsoft.com/office/powerpoint/2010/main" val="1677695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93600" y="2889664"/>
            <a:ext cx="10515600" cy="1325563"/>
          </a:xfrm>
        </p:spPr>
        <p:txBody>
          <a:bodyPr/>
          <a:lstStyle/>
          <a:p>
            <a:r>
              <a:rPr lang="en-US" dirty="0"/>
              <a:t>QUESTIONS?</a:t>
            </a:r>
          </a:p>
        </p:txBody>
      </p:sp>
      <p:sp>
        <p:nvSpPr>
          <p:cNvPr id="6" name="Title 1"/>
          <p:cNvSpPr txBox="1">
            <a:spLocks/>
          </p:cNvSpPr>
          <p:nvPr/>
        </p:nvSpPr>
        <p:spPr>
          <a:xfrm>
            <a:off x="2362200" y="3651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Airway</a:t>
            </a:r>
          </a:p>
        </p:txBody>
      </p:sp>
      <p:sp>
        <p:nvSpPr>
          <p:cNvPr id="7" name="Rectangle 6"/>
          <p:cNvSpPr/>
          <p:nvPr/>
        </p:nvSpPr>
        <p:spPr>
          <a:xfrm>
            <a:off x="5046009" y="1197954"/>
            <a:ext cx="348343" cy="4708981"/>
          </a:xfrm>
          <a:prstGeom prst="rect">
            <a:avLst/>
          </a:prstGeom>
          <a:noFill/>
        </p:spPr>
        <p:txBody>
          <a:bodyPr wrap="square" lIns="91440" tIns="45720" rIns="91440" bIns="45720">
            <a:spAutoFit/>
          </a:bodyPr>
          <a:lstStyle/>
          <a:p>
            <a:pPr algn="ctr"/>
            <a:r>
              <a:rPr lang="en-US" sz="300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p>
        </p:txBody>
      </p:sp>
      <p:pic>
        <p:nvPicPr>
          <p:cNvPr id="8" name="Picture 7"/>
          <p:cNvPicPr>
            <a:picLocks noChangeAspect="1"/>
          </p:cNvPicPr>
          <p:nvPr/>
        </p:nvPicPr>
        <p:blipFill>
          <a:blip r:embed="rId2"/>
          <a:stretch>
            <a:fillRect/>
          </a:stretch>
        </p:blipFill>
        <p:spPr>
          <a:xfrm>
            <a:off x="497123" y="489604"/>
            <a:ext cx="1865077" cy="994708"/>
          </a:xfrm>
          <a:prstGeom prst="rect">
            <a:avLst/>
          </a:prstGeom>
        </p:spPr>
      </p:pic>
    </p:spTree>
    <p:extLst>
      <p:ext uri="{BB962C8B-B14F-4D97-AF65-F5344CB8AC3E}">
        <p14:creationId xmlns:p14="http://schemas.microsoft.com/office/powerpoint/2010/main" val="2021502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65125"/>
            <a:ext cx="8991600" cy="1325563"/>
          </a:xfrm>
        </p:spPr>
        <p:txBody>
          <a:bodyPr/>
          <a:lstStyle/>
          <a:p>
            <a:r>
              <a:rPr lang="en-US" dirty="0"/>
              <a:t>Breathing: Assessment</a:t>
            </a:r>
          </a:p>
        </p:txBody>
      </p:sp>
      <p:sp>
        <p:nvSpPr>
          <p:cNvPr id="5" name="Content Placeholder 2"/>
          <p:cNvSpPr>
            <a:spLocks noGrp="1"/>
          </p:cNvSpPr>
          <p:nvPr>
            <p:ph idx="1"/>
          </p:nvPr>
        </p:nvSpPr>
        <p:spPr>
          <a:xfrm>
            <a:off x="838200" y="1825625"/>
            <a:ext cx="10730948" cy="4194175"/>
          </a:xfrm>
        </p:spPr>
        <p:txBody>
          <a:bodyPr>
            <a:noAutofit/>
          </a:bodyPr>
          <a:lstStyle/>
          <a:p>
            <a:r>
              <a:rPr lang="en-US" sz="3000" b="1" dirty="0"/>
              <a:t>Look, listen </a:t>
            </a:r>
            <a:r>
              <a:rPr lang="en-US" sz="3000" dirty="0"/>
              <a:t>and </a:t>
            </a:r>
            <a:r>
              <a:rPr lang="en-US" sz="3000" b="1" dirty="0"/>
              <a:t>feel</a:t>
            </a:r>
            <a:r>
              <a:rPr lang="en-US" sz="3000" dirty="0"/>
              <a:t> to see if the patient is breathing</a:t>
            </a:r>
          </a:p>
          <a:p>
            <a:r>
              <a:rPr lang="en-US" sz="3000" b="1" dirty="0"/>
              <a:t>Assess</a:t>
            </a:r>
            <a:r>
              <a:rPr lang="en-US" sz="3000" dirty="0"/>
              <a:t> if the breathing is </a:t>
            </a:r>
            <a:r>
              <a:rPr lang="en-US" sz="3000" i="1" dirty="0"/>
              <a:t>very fast, very slow</a:t>
            </a:r>
            <a:r>
              <a:rPr lang="en-US" sz="3000" dirty="0"/>
              <a:t> or </a:t>
            </a:r>
            <a:r>
              <a:rPr lang="en-US" sz="3000" i="1" dirty="0"/>
              <a:t>very shallow</a:t>
            </a:r>
            <a:endParaRPr lang="en-US" sz="3000" dirty="0"/>
          </a:p>
          <a:p>
            <a:r>
              <a:rPr lang="en-US" sz="3000" b="1" dirty="0"/>
              <a:t>Look</a:t>
            </a:r>
            <a:r>
              <a:rPr lang="en-US" sz="3000" dirty="0"/>
              <a:t> for increased work of breathing</a:t>
            </a:r>
          </a:p>
          <a:p>
            <a:pPr lvl="1"/>
            <a:r>
              <a:rPr lang="en-US" sz="2600" i="1" dirty="0"/>
              <a:t>Accessory muscle work</a:t>
            </a:r>
          </a:p>
          <a:p>
            <a:pPr lvl="1"/>
            <a:r>
              <a:rPr lang="en-US" sz="2600" i="1" dirty="0"/>
              <a:t>Chest </a:t>
            </a:r>
            <a:r>
              <a:rPr lang="en-US" sz="2600" i="1" dirty="0" err="1"/>
              <a:t>indrawing</a:t>
            </a:r>
            <a:endParaRPr lang="en-US" sz="2600" i="1" dirty="0"/>
          </a:p>
          <a:p>
            <a:pPr lvl="1"/>
            <a:r>
              <a:rPr lang="en-US" sz="2600" i="1" dirty="0"/>
              <a:t>Nasal flaring </a:t>
            </a:r>
          </a:p>
          <a:p>
            <a:pPr lvl="1"/>
            <a:r>
              <a:rPr lang="en-US" sz="2600" i="1" dirty="0"/>
              <a:t>Abnormal chest wall movement</a:t>
            </a:r>
          </a:p>
          <a:p>
            <a:r>
              <a:rPr lang="en-US" sz="3000" b="1" dirty="0"/>
              <a:t>Listen</a:t>
            </a:r>
            <a:r>
              <a:rPr lang="en-US" sz="3000" dirty="0"/>
              <a:t> for abnormal breath sounds</a:t>
            </a:r>
          </a:p>
          <a:p>
            <a:r>
              <a:rPr lang="en-US" sz="3000" u="sng" dirty="0">
                <a:solidFill>
                  <a:srgbClr val="FF0000"/>
                </a:solidFill>
              </a:rPr>
              <a:t>REMEMBER </a:t>
            </a:r>
            <a:r>
              <a:rPr lang="en-US" sz="3000" dirty="0"/>
              <a:t>with severe wheezes there may be no audible breath sounds because of </a:t>
            </a:r>
            <a:r>
              <a:rPr lang="en-US" sz="3000" dirty="0">
                <a:solidFill>
                  <a:srgbClr val="FF0000"/>
                </a:solidFill>
              </a:rPr>
              <a:t>severe airway narrowing </a:t>
            </a:r>
            <a:endParaRPr lang="en-US" sz="3000" u="sng" dirty="0">
              <a:solidFill>
                <a:srgbClr val="FF0000"/>
              </a:solidFill>
            </a:endParaRPr>
          </a:p>
          <a:p>
            <a:endParaRPr lang="en-US" sz="3000" dirty="0"/>
          </a:p>
        </p:txBody>
      </p:sp>
      <p:pic>
        <p:nvPicPr>
          <p:cNvPr id="7" name="Picture 6"/>
          <p:cNvPicPr>
            <a:picLocks noChangeAspect="1"/>
          </p:cNvPicPr>
          <p:nvPr/>
        </p:nvPicPr>
        <p:blipFill>
          <a:blip r:embed="rId3"/>
          <a:stretch>
            <a:fillRect/>
          </a:stretch>
        </p:blipFill>
        <p:spPr>
          <a:xfrm>
            <a:off x="462922" y="505604"/>
            <a:ext cx="1899278" cy="1044603"/>
          </a:xfrm>
          <a:prstGeom prst="rect">
            <a:avLst/>
          </a:prstGeom>
        </p:spPr>
      </p:pic>
      <p:sp>
        <p:nvSpPr>
          <p:cNvPr id="8" name="Rectangle 7"/>
          <p:cNvSpPr/>
          <p:nvPr/>
        </p:nvSpPr>
        <p:spPr>
          <a:xfrm>
            <a:off x="-314318" y="5339129"/>
            <a:ext cx="1554480" cy="1631216"/>
          </a:xfrm>
          <a:prstGeom prst="rect">
            <a:avLst/>
          </a:prstGeom>
          <a:noFill/>
        </p:spPr>
        <p:txBody>
          <a:bodyPr wrap="square" lIns="91440" tIns="45720" rIns="91440" bIns="45720">
            <a:spAutoFit/>
          </a:bodyPr>
          <a:lstStyle/>
          <a:p>
            <a:pPr algn="ctr"/>
            <a:r>
              <a:rPr lang="en-US" sz="100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p>
        </p:txBody>
      </p:sp>
    </p:spTree>
    <p:extLst>
      <p:ext uri="{BB962C8B-B14F-4D97-AF65-F5344CB8AC3E}">
        <p14:creationId xmlns:p14="http://schemas.microsoft.com/office/powerpoint/2010/main" val="923545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65125"/>
            <a:ext cx="8991600" cy="1325563"/>
          </a:xfrm>
        </p:spPr>
        <p:txBody>
          <a:bodyPr/>
          <a:lstStyle/>
          <a:p>
            <a:r>
              <a:rPr lang="en-US" dirty="0"/>
              <a:t>Breathing: Assessment</a:t>
            </a:r>
          </a:p>
        </p:txBody>
      </p:sp>
      <p:sp>
        <p:nvSpPr>
          <p:cNvPr id="5" name="Content Placeholder 2"/>
          <p:cNvSpPr>
            <a:spLocks noGrp="1"/>
          </p:cNvSpPr>
          <p:nvPr>
            <p:ph idx="1"/>
          </p:nvPr>
        </p:nvSpPr>
        <p:spPr>
          <a:xfrm>
            <a:off x="838200" y="1825625"/>
            <a:ext cx="10730948" cy="4194175"/>
          </a:xfrm>
        </p:spPr>
        <p:txBody>
          <a:bodyPr>
            <a:noAutofit/>
          </a:bodyPr>
          <a:lstStyle/>
          <a:p>
            <a:r>
              <a:rPr lang="en-US" b="1" dirty="0"/>
              <a:t>Listen </a:t>
            </a:r>
            <a:r>
              <a:rPr lang="en-US" dirty="0"/>
              <a:t>to see if breath sounds are equal</a:t>
            </a:r>
          </a:p>
          <a:p>
            <a:r>
              <a:rPr lang="en-US" b="1" dirty="0"/>
              <a:t>Check</a:t>
            </a:r>
            <a:r>
              <a:rPr lang="en-US" dirty="0"/>
              <a:t> for the absence of breath sounds on one side</a:t>
            </a:r>
            <a:endParaRPr lang="en-US" b="1" dirty="0"/>
          </a:p>
          <a:p>
            <a:pPr lvl="1"/>
            <a:r>
              <a:rPr lang="en-US" sz="2800" dirty="0"/>
              <a:t>If </a:t>
            </a:r>
            <a:r>
              <a:rPr lang="en-US" sz="2800" i="1" dirty="0"/>
              <a:t>dull</a:t>
            </a:r>
            <a:r>
              <a:rPr lang="en-US" sz="2800" dirty="0"/>
              <a:t> </a:t>
            </a:r>
            <a:r>
              <a:rPr lang="en-US" sz="2800" i="1" dirty="0"/>
              <a:t>sound</a:t>
            </a:r>
            <a:r>
              <a:rPr lang="en-US" sz="2800" dirty="0"/>
              <a:t> with percussion to the same side</a:t>
            </a:r>
          </a:p>
          <a:p>
            <a:pPr lvl="2"/>
            <a:r>
              <a:rPr lang="en-US" sz="2800" dirty="0"/>
              <a:t>THINK </a:t>
            </a:r>
            <a:r>
              <a:rPr lang="en-US" sz="2800" dirty="0">
                <a:solidFill>
                  <a:srgbClr val="FF0000"/>
                </a:solidFill>
              </a:rPr>
              <a:t>large pleural effusion </a:t>
            </a:r>
            <a:r>
              <a:rPr lang="en-US" sz="2800" dirty="0"/>
              <a:t>or </a:t>
            </a:r>
            <a:r>
              <a:rPr lang="en-US" sz="2800" dirty="0" err="1">
                <a:solidFill>
                  <a:srgbClr val="FF0000"/>
                </a:solidFill>
              </a:rPr>
              <a:t>haemothroax</a:t>
            </a:r>
            <a:endParaRPr lang="en-US" sz="2800" dirty="0">
              <a:solidFill>
                <a:srgbClr val="FF0000"/>
              </a:solidFill>
            </a:endParaRPr>
          </a:p>
          <a:p>
            <a:pPr lvl="1"/>
            <a:r>
              <a:rPr lang="en-US" sz="2800" dirty="0"/>
              <a:t>If also </a:t>
            </a:r>
            <a:r>
              <a:rPr lang="en-US" sz="2800" i="1" dirty="0"/>
              <a:t>hypotension, distended neck veins</a:t>
            </a:r>
            <a:r>
              <a:rPr lang="en-US" sz="2800" dirty="0"/>
              <a:t> or </a:t>
            </a:r>
            <a:r>
              <a:rPr lang="en-US" sz="2800" i="1" dirty="0"/>
              <a:t>tracheal shift</a:t>
            </a:r>
            <a:endParaRPr lang="en-US" sz="2800" dirty="0"/>
          </a:p>
          <a:p>
            <a:pPr lvl="2"/>
            <a:r>
              <a:rPr lang="en-US" sz="2800" dirty="0"/>
              <a:t>THINK </a:t>
            </a:r>
            <a:r>
              <a:rPr lang="en-US" sz="2800" dirty="0">
                <a:solidFill>
                  <a:srgbClr val="FF0000"/>
                </a:solidFill>
              </a:rPr>
              <a:t>tension pneumothorax</a:t>
            </a:r>
          </a:p>
          <a:p>
            <a:r>
              <a:rPr lang="en-US" b="1" dirty="0"/>
              <a:t>Check </a:t>
            </a:r>
            <a:r>
              <a:rPr lang="en-US" dirty="0"/>
              <a:t> oxygen saturation </a:t>
            </a:r>
          </a:p>
          <a:p>
            <a:endParaRPr lang="en-US" b="1" dirty="0"/>
          </a:p>
        </p:txBody>
      </p:sp>
      <p:pic>
        <p:nvPicPr>
          <p:cNvPr id="9" name="Picture 8"/>
          <p:cNvPicPr>
            <a:picLocks noChangeAspect="1"/>
          </p:cNvPicPr>
          <p:nvPr/>
        </p:nvPicPr>
        <p:blipFill>
          <a:blip r:embed="rId3"/>
          <a:stretch>
            <a:fillRect/>
          </a:stretch>
        </p:blipFill>
        <p:spPr>
          <a:xfrm>
            <a:off x="462922" y="505604"/>
            <a:ext cx="1899278" cy="1044603"/>
          </a:xfrm>
          <a:prstGeom prst="rect">
            <a:avLst/>
          </a:prstGeom>
        </p:spPr>
      </p:pic>
    </p:spTree>
    <p:extLst>
      <p:ext uri="{BB962C8B-B14F-4D97-AF65-F5344CB8AC3E}">
        <p14:creationId xmlns:p14="http://schemas.microsoft.com/office/powerpoint/2010/main" val="999634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65125"/>
            <a:ext cx="8991600" cy="1325563"/>
          </a:xfrm>
        </p:spPr>
        <p:txBody>
          <a:bodyPr/>
          <a:lstStyle/>
          <a:p>
            <a:r>
              <a:rPr lang="en-US" dirty="0"/>
              <a:t>Breathing: Management</a:t>
            </a:r>
          </a:p>
        </p:txBody>
      </p:sp>
      <p:sp>
        <p:nvSpPr>
          <p:cNvPr id="5" name="Content Placeholder 2"/>
          <p:cNvSpPr>
            <a:spLocks noGrp="1"/>
          </p:cNvSpPr>
          <p:nvPr>
            <p:ph idx="1"/>
          </p:nvPr>
        </p:nvSpPr>
        <p:spPr>
          <a:xfrm>
            <a:off x="693600" y="1732810"/>
            <a:ext cx="11301176" cy="4194175"/>
          </a:xfrm>
        </p:spPr>
        <p:txBody>
          <a:bodyPr>
            <a:noAutofit/>
          </a:bodyPr>
          <a:lstStyle/>
          <a:p>
            <a:r>
              <a:rPr lang="en-US" sz="2000" dirty="0"/>
              <a:t>If unconscious with abnormal breathing, perform BAG-VALVE-MASK-VENTILATION with OXYGEN and follow CPR PROTOCOLS</a:t>
            </a:r>
          </a:p>
          <a:p>
            <a:r>
              <a:rPr lang="en-US" sz="2000" dirty="0"/>
              <a:t>If not breathing adequately (too slow or too shallow) begin BAG-VALVE-MASK-VENTILATION with OXYGEN</a:t>
            </a:r>
          </a:p>
          <a:p>
            <a:pPr lvl="1"/>
            <a:r>
              <a:rPr lang="en-US" sz="2000" dirty="0"/>
              <a:t>If oxygen is not immediately available, </a:t>
            </a:r>
            <a:r>
              <a:rPr lang="en-US" sz="2000" u="sng" dirty="0"/>
              <a:t>do not delay </a:t>
            </a:r>
            <a:r>
              <a:rPr lang="en-US" sz="2000" dirty="0"/>
              <a:t>ventilation </a:t>
            </a:r>
          </a:p>
          <a:p>
            <a:pPr lvl="1"/>
            <a:r>
              <a:rPr lang="en-US" sz="2000" dirty="0"/>
              <a:t>Plan for immediate TRANSFER for airway management</a:t>
            </a:r>
          </a:p>
          <a:p>
            <a:r>
              <a:rPr lang="en-US" sz="2000" dirty="0"/>
              <a:t>If breathing fast or </a:t>
            </a:r>
            <a:r>
              <a:rPr lang="en-US" sz="2000" i="1" dirty="0"/>
              <a:t>hypoxia,</a:t>
            </a:r>
            <a:r>
              <a:rPr lang="en-US" sz="2000" dirty="0"/>
              <a:t> give OXYGEN</a:t>
            </a:r>
          </a:p>
          <a:p>
            <a:r>
              <a:rPr lang="en-US" sz="2000" dirty="0"/>
              <a:t>If </a:t>
            </a:r>
            <a:r>
              <a:rPr lang="en-US" sz="2000" i="1" dirty="0"/>
              <a:t>wheezing</a:t>
            </a:r>
            <a:r>
              <a:rPr lang="en-US" sz="2000" dirty="0"/>
              <a:t>, give SALBUTAMOL </a:t>
            </a:r>
          </a:p>
          <a:p>
            <a:r>
              <a:rPr lang="en-US" sz="2000" dirty="0"/>
              <a:t>If concern for anaphylaxis, give intramuscular ADRENALINE </a:t>
            </a:r>
          </a:p>
          <a:p>
            <a:r>
              <a:rPr lang="en-US" sz="2000" dirty="0"/>
              <a:t>If concern for tension pneumothorax, perform NEEDLE DECOMPRESSION, give OXYGEN, give IV FLUIDS</a:t>
            </a:r>
          </a:p>
          <a:p>
            <a:pPr lvl="1"/>
            <a:r>
              <a:rPr lang="en-US" sz="2000" dirty="0"/>
              <a:t>Plan for immediate transfer for chest tube</a:t>
            </a:r>
          </a:p>
          <a:p>
            <a:r>
              <a:rPr lang="en-US" sz="2000" dirty="0"/>
              <a:t>If concern for pleural effusion, </a:t>
            </a:r>
            <a:r>
              <a:rPr lang="en-US" sz="2000" dirty="0" err="1"/>
              <a:t>haemothorax</a:t>
            </a:r>
            <a:r>
              <a:rPr lang="en-US" sz="2000" dirty="0"/>
              <a:t>, give OXYGEN</a:t>
            </a:r>
          </a:p>
          <a:p>
            <a:pPr lvl="1"/>
            <a:r>
              <a:rPr lang="en-US" sz="2000" dirty="0"/>
              <a:t>Plan for immediate transfer for chest tube</a:t>
            </a:r>
          </a:p>
          <a:p>
            <a:r>
              <a:rPr lang="en-US" sz="2000" dirty="0"/>
              <a:t>If cause unknown, consider trauma</a:t>
            </a:r>
          </a:p>
        </p:txBody>
      </p:sp>
      <p:pic>
        <p:nvPicPr>
          <p:cNvPr id="7" name="Picture 6"/>
          <p:cNvPicPr>
            <a:picLocks noChangeAspect="1"/>
          </p:cNvPicPr>
          <p:nvPr/>
        </p:nvPicPr>
        <p:blipFill>
          <a:blip r:embed="rId3"/>
          <a:stretch>
            <a:fillRect/>
          </a:stretch>
        </p:blipFill>
        <p:spPr>
          <a:xfrm>
            <a:off x="462922" y="505604"/>
            <a:ext cx="1899278" cy="1044603"/>
          </a:xfrm>
          <a:prstGeom prst="rect">
            <a:avLst/>
          </a:prstGeom>
        </p:spPr>
      </p:pic>
      <p:sp>
        <p:nvSpPr>
          <p:cNvPr id="8" name="Rectangle 7"/>
          <p:cNvSpPr/>
          <p:nvPr/>
        </p:nvSpPr>
        <p:spPr>
          <a:xfrm>
            <a:off x="239666" y="2743263"/>
            <a:ext cx="1554480" cy="553998"/>
          </a:xfrm>
          <a:prstGeom prst="rect">
            <a:avLst/>
          </a:prstGeom>
          <a:noFill/>
        </p:spPr>
        <p:txBody>
          <a:bodyPr wrap="square" lIns="91440" tIns="45720" rIns="91440" bIns="45720">
            <a:spAutoFit/>
          </a:bodyPr>
          <a:lstStyle/>
          <a:p>
            <a:pPr algn="ctr"/>
            <a:r>
              <a:rPr lang="en-US" sz="30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p>
        </p:txBody>
      </p:sp>
    </p:spTree>
    <p:extLst>
      <p:ext uri="{BB962C8B-B14F-4D97-AF65-F5344CB8AC3E}">
        <p14:creationId xmlns:p14="http://schemas.microsoft.com/office/powerpoint/2010/main" val="781714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851849" y="77748"/>
            <a:ext cx="10515599" cy="83251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400" b="0" i="0" u="none" strike="noStrike" cap="none" dirty="0">
                <a:solidFill>
                  <a:schemeClr val="dk1"/>
                </a:solidFill>
                <a:latin typeface="Calibri"/>
                <a:ea typeface="Calibri"/>
                <a:cs typeface="Calibri"/>
                <a:sym typeface="Calibri"/>
              </a:rPr>
              <a:t>Objectives</a:t>
            </a:r>
          </a:p>
        </p:txBody>
      </p:sp>
      <p:sp>
        <p:nvSpPr>
          <p:cNvPr id="99" name="Shape 99"/>
          <p:cNvSpPr txBox="1">
            <a:spLocks noGrp="1"/>
          </p:cNvSpPr>
          <p:nvPr>
            <p:ph type="body" idx="1"/>
          </p:nvPr>
        </p:nvSpPr>
        <p:spPr>
          <a:xfrm>
            <a:off x="851850" y="910260"/>
            <a:ext cx="10515599" cy="5901900"/>
          </a:xfrm>
          <a:prstGeom prst="rect">
            <a:avLst/>
          </a:prstGeom>
          <a:noFill/>
          <a:ln>
            <a:noFill/>
          </a:ln>
        </p:spPr>
        <p:txBody>
          <a:bodyPr lIns="91425" tIns="45700" rIns="91425" bIns="45700" anchor="t" anchorCtr="0">
            <a:noAutofit/>
          </a:bodyPr>
          <a:lstStyle/>
          <a:p>
            <a:pPr marL="320040" lvl="0" indent="-301752"/>
            <a:r>
              <a:rPr lang="en-US" sz="2200" dirty="0">
                <a:latin typeface="Calibri" charset="0"/>
                <a:ea typeface="Calibri" charset="0"/>
                <a:cs typeface="Calibri" charset="0"/>
              </a:rPr>
              <a:t>List the hazards that must be considered when approaching an ill or injured person</a:t>
            </a:r>
          </a:p>
          <a:p>
            <a:pPr marL="320040" lvl="0" indent="-301752"/>
            <a:r>
              <a:rPr lang="en-US" sz="2200" dirty="0">
                <a:latin typeface="Calibri" charset="0"/>
                <a:ea typeface="Calibri" charset="0"/>
                <a:cs typeface="Calibri" charset="0"/>
              </a:rPr>
              <a:t>List the elements to approaching an ill or injured person safely</a:t>
            </a:r>
          </a:p>
          <a:p>
            <a:pPr marL="320040" lvl="0" indent="-301752"/>
            <a:r>
              <a:rPr lang="en-US" sz="2200" dirty="0">
                <a:latin typeface="Calibri" charset="0"/>
                <a:ea typeface="Calibri" charset="0"/>
                <a:cs typeface="Calibri" charset="0"/>
              </a:rPr>
              <a:t>List the components of the systematic ABCDE approach to emergency patients</a:t>
            </a:r>
          </a:p>
          <a:p>
            <a:pPr marL="320040" lvl="0" indent="-301752"/>
            <a:r>
              <a:rPr lang="en-US" sz="2200" dirty="0">
                <a:latin typeface="Calibri" charset="0"/>
                <a:ea typeface="Calibri" charset="0"/>
                <a:cs typeface="Calibri" charset="0"/>
              </a:rPr>
              <a:t>Assess an airway</a:t>
            </a:r>
          </a:p>
          <a:p>
            <a:pPr marL="320040" lvl="0" indent="-301752"/>
            <a:r>
              <a:rPr lang="en-US" sz="2200" dirty="0">
                <a:latin typeface="Calibri" charset="0"/>
                <a:ea typeface="Calibri" charset="0"/>
                <a:cs typeface="Calibri" charset="0"/>
              </a:rPr>
              <a:t>Explain when to use airway devices</a:t>
            </a:r>
          </a:p>
          <a:p>
            <a:pPr marL="320040" lvl="0" indent="-301752"/>
            <a:r>
              <a:rPr lang="en-US" sz="2200" dirty="0">
                <a:latin typeface="Calibri" charset="0"/>
                <a:ea typeface="Calibri" charset="0"/>
                <a:cs typeface="Calibri" charset="0"/>
              </a:rPr>
              <a:t>Explain when advanced airway management is needed</a:t>
            </a:r>
          </a:p>
          <a:p>
            <a:pPr marL="320040" lvl="0" indent="-301752"/>
            <a:r>
              <a:rPr lang="en-US" sz="2200" dirty="0">
                <a:latin typeface="Calibri" charset="0"/>
                <a:ea typeface="Calibri" charset="0"/>
                <a:cs typeface="Calibri" charset="0"/>
              </a:rPr>
              <a:t>Assess breathing </a:t>
            </a:r>
          </a:p>
          <a:p>
            <a:pPr marL="320040" lvl="0" indent="-301752"/>
            <a:r>
              <a:rPr lang="en-US" sz="2200" dirty="0">
                <a:latin typeface="Calibri" charset="0"/>
                <a:ea typeface="Calibri" charset="0"/>
                <a:cs typeface="Calibri" charset="0"/>
              </a:rPr>
              <a:t>Explain when to assist breathing</a:t>
            </a:r>
          </a:p>
          <a:p>
            <a:pPr marL="320040" lvl="0" indent="-301752"/>
            <a:r>
              <a:rPr lang="en-US" sz="2200" dirty="0">
                <a:latin typeface="Calibri" charset="0"/>
                <a:ea typeface="Calibri" charset="0"/>
                <a:cs typeface="Calibri" charset="0"/>
              </a:rPr>
              <a:t>Assess fluid status (circulation)</a:t>
            </a:r>
          </a:p>
          <a:p>
            <a:pPr marL="320040" lvl="0" indent="-301752"/>
            <a:r>
              <a:rPr lang="en-US" sz="2200" dirty="0">
                <a:latin typeface="Calibri" charset="0"/>
                <a:ea typeface="Calibri" charset="0"/>
                <a:cs typeface="Calibri" charset="0"/>
              </a:rPr>
              <a:t>Provide appropriate fluid resuscitation</a:t>
            </a:r>
          </a:p>
          <a:p>
            <a:pPr marL="320040" lvl="0" indent="-301752"/>
            <a:r>
              <a:rPr lang="en-US" sz="2200" dirty="0">
                <a:latin typeface="Calibri" charset="0"/>
                <a:ea typeface="Calibri" charset="0"/>
                <a:cs typeface="Calibri" charset="0"/>
              </a:rPr>
              <a:t>Describe the critical ABCDE actions </a:t>
            </a:r>
          </a:p>
          <a:p>
            <a:pPr marL="320040" lvl="0" indent="-301752"/>
            <a:r>
              <a:rPr lang="en-US" sz="2200" dirty="0">
                <a:latin typeface="Calibri" charset="0"/>
                <a:ea typeface="Calibri" charset="0"/>
                <a:cs typeface="Calibri" charset="0"/>
              </a:rPr>
              <a:t>List the elements of a SAMPLE history</a:t>
            </a:r>
          </a:p>
          <a:p>
            <a:pPr marL="320040" lvl="0" indent="-301752"/>
            <a:r>
              <a:rPr lang="en-US" sz="2200" dirty="0">
                <a:latin typeface="Calibri" charset="0"/>
                <a:ea typeface="Calibri" charset="0"/>
                <a:cs typeface="Calibri" charset="0"/>
              </a:rPr>
              <a:t>Perform a relevant SAMPLE history.</a:t>
            </a:r>
            <a:endParaRPr lang="en-US" sz="2200" dirty="0">
              <a:latin typeface="Calibri" charset="0"/>
              <a:ea typeface="Calibri" charset="0"/>
              <a:cs typeface="Calibri" charset="0"/>
              <a:sym typeface="Lato"/>
            </a:endParaRPr>
          </a:p>
        </p:txBody>
      </p:sp>
    </p:spTree>
    <p:extLst>
      <p:ext uri="{BB962C8B-B14F-4D97-AF65-F5344CB8AC3E}">
        <p14:creationId xmlns:p14="http://schemas.microsoft.com/office/powerpoint/2010/main" val="2103226154"/>
      </p:ext>
    </p:extLst>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93600" y="2889664"/>
            <a:ext cx="10515600" cy="1325563"/>
          </a:xfrm>
        </p:spPr>
        <p:txBody>
          <a:bodyPr/>
          <a:lstStyle/>
          <a:p>
            <a:r>
              <a:rPr lang="en-US" dirty="0"/>
              <a:t>QUESTIONS?</a:t>
            </a:r>
          </a:p>
        </p:txBody>
      </p:sp>
      <p:sp>
        <p:nvSpPr>
          <p:cNvPr id="6" name="Title 1"/>
          <p:cNvSpPr txBox="1">
            <a:spLocks/>
          </p:cNvSpPr>
          <p:nvPr/>
        </p:nvSpPr>
        <p:spPr>
          <a:xfrm>
            <a:off x="2362200" y="3651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Breathing</a:t>
            </a:r>
          </a:p>
        </p:txBody>
      </p:sp>
      <p:sp>
        <p:nvSpPr>
          <p:cNvPr id="7" name="Rectangle 6"/>
          <p:cNvSpPr/>
          <p:nvPr/>
        </p:nvSpPr>
        <p:spPr>
          <a:xfrm>
            <a:off x="4848785" y="1197954"/>
            <a:ext cx="348343" cy="4708981"/>
          </a:xfrm>
          <a:prstGeom prst="rect">
            <a:avLst/>
          </a:prstGeom>
          <a:noFill/>
        </p:spPr>
        <p:txBody>
          <a:bodyPr wrap="square" lIns="91440" tIns="45720" rIns="91440" bIns="45720">
            <a:spAutoFit/>
          </a:bodyPr>
          <a:lstStyle/>
          <a:p>
            <a:pPr algn="ctr"/>
            <a:r>
              <a:rPr lang="en-US" sz="300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p>
        </p:txBody>
      </p:sp>
      <p:pic>
        <p:nvPicPr>
          <p:cNvPr id="9" name="Picture 8"/>
          <p:cNvPicPr>
            <a:picLocks noChangeAspect="1"/>
          </p:cNvPicPr>
          <p:nvPr/>
        </p:nvPicPr>
        <p:blipFill>
          <a:blip r:embed="rId3"/>
          <a:stretch>
            <a:fillRect/>
          </a:stretch>
        </p:blipFill>
        <p:spPr>
          <a:xfrm>
            <a:off x="462922" y="505604"/>
            <a:ext cx="1899278" cy="1044603"/>
          </a:xfrm>
          <a:prstGeom prst="rect">
            <a:avLst/>
          </a:prstGeom>
        </p:spPr>
      </p:pic>
    </p:spTree>
    <p:extLst>
      <p:ext uri="{BB962C8B-B14F-4D97-AF65-F5344CB8AC3E}">
        <p14:creationId xmlns:p14="http://schemas.microsoft.com/office/powerpoint/2010/main" val="105649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65125"/>
            <a:ext cx="8991600" cy="1325563"/>
          </a:xfrm>
        </p:spPr>
        <p:txBody>
          <a:bodyPr/>
          <a:lstStyle/>
          <a:p>
            <a:r>
              <a:rPr lang="en-US" dirty="0"/>
              <a:t>Circulation: Assessment</a:t>
            </a:r>
          </a:p>
        </p:txBody>
      </p:sp>
      <p:sp>
        <p:nvSpPr>
          <p:cNvPr id="5" name="Content Placeholder 2"/>
          <p:cNvSpPr>
            <a:spLocks noGrp="1"/>
          </p:cNvSpPr>
          <p:nvPr>
            <p:ph idx="1"/>
          </p:nvPr>
        </p:nvSpPr>
        <p:spPr>
          <a:xfrm>
            <a:off x="246560" y="1841047"/>
            <a:ext cx="7475040" cy="4194175"/>
          </a:xfrm>
        </p:spPr>
        <p:txBody>
          <a:bodyPr>
            <a:noAutofit/>
          </a:bodyPr>
          <a:lstStyle/>
          <a:p>
            <a:r>
              <a:rPr lang="en-US" sz="2600" b="1" dirty="0"/>
              <a:t>Look</a:t>
            </a:r>
            <a:r>
              <a:rPr lang="en-US" sz="2600" dirty="0"/>
              <a:t>, </a:t>
            </a:r>
            <a:r>
              <a:rPr lang="en-US" sz="2600" b="1" dirty="0"/>
              <a:t>listen </a:t>
            </a:r>
            <a:r>
              <a:rPr lang="en-US" sz="2600" dirty="0"/>
              <a:t>and </a:t>
            </a:r>
            <a:r>
              <a:rPr lang="en-US" sz="2600" b="1" dirty="0"/>
              <a:t>feel </a:t>
            </a:r>
            <a:r>
              <a:rPr lang="en-US" sz="2600" dirty="0"/>
              <a:t>for signs of poor perfusion</a:t>
            </a:r>
          </a:p>
          <a:p>
            <a:pPr lvl="1"/>
            <a:r>
              <a:rPr lang="en-US" sz="2600" dirty="0"/>
              <a:t>Cool, moist extremities</a:t>
            </a:r>
          </a:p>
          <a:p>
            <a:pPr lvl="1"/>
            <a:r>
              <a:rPr lang="en-US" sz="2600" dirty="0"/>
              <a:t>Delayed capillary refill</a:t>
            </a:r>
          </a:p>
          <a:p>
            <a:pPr lvl="1"/>
            <a:r>
              <a:rPr lang="en-US" sz="2600" dirty="0"/>
              <a:t>Diaphoresis</a:t>
            </a:r>
          </a:p>
          <a:p>
            <a:pPr lvl="1"/>
            <a:r>
              <a:rPr lang="en-US" sz="2600" dirty="0"/>
              <a:t>Low blood pressure</a:t>
            </a:r>
          </a:p>
          <a:p>
            <a:pPr lvl="1"/>
            <a:r>
              <a:rPr lang="en-US" sz="2600" dirty="0" err="1"/>
              <a:t>Tachypnoea</a:t>
            </a:r>
            <a:endParaRPr lang="en-US" sz="2600" dirty="0"/>
          </a:p>
          <a:p>
            <a:pPr lvl="1"/>
            <a:r>
              <a:rPr lang="en-US" sz="2600" dirty="0"/>
              <a:t>Tachycardia</a:t>
            </a:r>
          </a:p>
          <a:p>
            <a:pPr lvl="1"/>
            <a:r>
              <a:rPr lang="en-US" sz="2600" dirty="0"/>
              <a:t>Absent pulses</a:t>
            </a:r>
          </a:p>
          <a:p>
            <a:endParaRPr lang="en-US" sz="2600" b="1" dirty="0"/>
          </a:p>
        </p:txBody>
      </p:sp>
      <p:sp>
        <p:nvSpPr>
          <p:cNvPr id="8" name="Content Placeholder 2"/>
          <p:cNvSpPr txBox="1">
            <a:spLocks/>
          </p:cNvSpPr>
          <p:nvPr/>
        </p:nvSpPr>
        <p:spPr>
          <a:xfrm>
            <a:off x="6858000" y="1825625"/>
            <a:ext cx="6316800" cy="41941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endParaRPr lang="en-US" sz="2200" b="1" dirty="0"/>
          </a:p>
        </p:txBody>
      </p:sp>
      <p:sp>
        <p:nvSpPr>
          <p:cNvPr id="6" name="Content Placeholder 2"/>
          <p:cNvSpPr txBox="1">
            <a:spLocks/>
          </p:cNvSpPr>
          <p:nvPr/>
        </p:nvSpPr>
        <p:spPr>
          <a:xfrm>
            <a:off x="6858000" y="1825625"/>
            <a:ext cx="6316800" cy="41941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endParaRPr lang="en-US" b="1" dirty="0"/>
          </a:p>
        </p:txBody>
      </p:sp>
      <p:pic>
        <p:nvPicPr>
          <p:cNvPr id="9" name="Picture 8"/>
          <p:cNvPicPr>
            <a:picLocks noChangeAspect="1"/>
          </p:cNvPicPr>
          <p:nvPr/>
        </p:nvPicPr>
        <p:blipFill>
          <a:blip r:embed="rId3"/>
          <a:stretch>
            <a:fillRect/>
          </a:stretch>
        </p:blipFill>
        <p:spPr>
          <a:xfrm>
            <a:off x="465563" y="535409"/>
            <a:ext cx="1896637" cy="984994"/>
          </a:xfrm>
          <a:prstGeom prst="rect">
            <a:avLst/>
          </a:prstGeom>
        </p:spPr>
      </p:pic>
    </p:spTree>
    <p:extLst>
      <p:ext uri="{BB962C8B-B14F-4D97-AF65-F5344CB8AC3E}">
        <p14:creationId xmlns:p14="http://schemas.microsoft.com/office/powerpoint/2010/main" val="2046683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65125"/>
            <a:ext cx="8991600" cy="1325563"/>
          </a:xfrm>
        </p:spPr>
        <p:txBody>
          <a:bodyPr/>
          <a:lstStyle/>
          <a:p>
            <a:r>
              <a:rPr lang="en-US" dirty="0"/>
              <a:t>Circulation: Assessment</a:t>
            </a:r>
          </a:p>
        </p:txBody>
      </p:sp>
      <p:sp>
        <p:nvSpPr>
          <p:cNvPr id="8" name="Content Placeholder 2"/>
          <p:cNvSpPr txBox="1">
            <a:spLocks/>
          </p:cNvSpPr>
          <p:nvPr/>
        </p:nvSpPr>
        <p:spPr>
          <a:xfrm>
            <a:off x="6858000" y="1825625"/>
            <a:ext cx="6316800" cy="41941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endParaRPr lang="en-US" sz="2200" b="1" dirty="0"/>
          </a:p>
        </p:txBody>
      </p:sp>
      <p:sp>
        <p:nvSpPr>
          <p:cNvPr id="3" name="Content Placeholder 2"/>
          <p:cNvSpPr>
            <a:spLocks noGrp="1"/>
          </p:cNvSpPr>
          <p:nvPr>
            <p:ph idx="1"/>
          </p:nvPr>
        </p:nvSpPr>
        <p:spPr>
          <a:xfrm>
            <a:off x="838200" y="1841047"/>
            <a:ext cx="10515600" cy="4351338"/>
          </a:xfrm>
        </p:spPr>
        <p:txBody>
          <a:bodyPr>
            <a:noAutofit/>
          </a:bodyPr>
          <a:lstStyle/>
          <a:p>
            <a:r>
              <a:rPr lang="en-US" sz="2400" b="1" dirty="0"/>
              <a:t>Look</a:t>
            </a:r>
            <a:r>
              <a:rPr lang="en-US" sz="2400" dirty="0"/>
              <a:t> for internal and external signs of bleeding</a:t>
            </a:r>
          </a:p>
          <a:p>
            <a:pPr lvl="1"/>
            <a:r>
              <a:rPr lang="en-US" dirty="0"/>
              <a:t>Chest</a:t>
            </a:r>
          </a:p>
          <a:p>
            <a:pPr lvl="1"/>
            <a:r>
              <a:rPr lang="en-US" dirty="0"/>
              <a:t>Abdomen</a:t>
            </a:r>
          </a:p>
          <a:p>
            <a:pPr lvl="1"/>
            <a:r>
              <a:rPr lang="en-US" dirty="0"/>
              <a:t>From stomach or intestines</a:t>
            </a:r>
          </a:p>
          <a:p>
            <a:pPr lvl="1"/>
            <a:r>
              <a:rPr lang="en-US" dirty="0"/>
              <a:t>Pelvic fracture</a:t>
            </a:r>
          </a:p>
          <a:p>
            <a:pPr lvl="1"/>
            <a:r>
              <a:rPr lang="en-US" dirty="0"/>
              <a:t>Femur Fracture</a:t>
            </a:r>
          </a:p>
          <a:p>
            <a:pPr lvl="1"/>
            <a:r>
              <a:rPr lang="en-US" dirty="0"/>
              <a:t>From wounds </a:t>
            </a:r>
          </a:p>
          <a:p>
            <a:r>
              <a:rPr lang="en-US" sz="2400" b="1" dirty="0"/>
              <a:t>Check</a:t>
            </a:r>
            <a:r>
              <a:rPr lang="en-US" sz="2400" dirty="0"/>
              <a:t> for pericardial tamponade</a:t>
            </a:r>
          </a:p>
          <a:p>
            <a:pPr lvl="2"/>
            <a:r>
              <a:rPr lang="en-US" sz="2400" i="1" dirty="0"/>
              <a:t>Hypotension</a:t>
            </a:r>
          </a:p>
          <a:p>
            <a:pPr lvl="2"/>
            <a:r>
              <a:rPr lang="en-US" sz="2400" i="1" dirty="0"/>
              <a:t>Distended neck veins</a:t>
            </a:r>
          </a:p>
          <a:p>
            <a:pPr lvl="2"/>
            <a:r>
              <a:rPr lang="en-US" sz="2400" i="1" dirty="0"/>
              <a:t>Muffled heart sounds</a:t>
            </a:r>
          </a:p>
          <a:p>
            <a:r>
              <a:rPr lang="en-US" sz="2400" b="1" dirty="0"/>
              <a:t>Check</a:t>
            </a:r>
            <a:r>
              <a:rPr lang="en-US" sz="2400" dirty="0"/>
              <a:t> blood pressure</a:t>
            </a:r>
            <a:endParaRPr lang="en-US" sz="2400" b="1" dirty="0"/>
          </a:p>
          <a:p>
            <a:endParaRPr lang="en-US" sz="2400" dirty="0"/>
          </a:p>
        </p:txBody>
      </p:sp>
      <p:pic>
        <p:nvPicPr>
          <p:cNvPr id="6" name="Picture 5"/>
          <p:cNvPicPr>
            <a:picLocks noChangeAspect="1"/>
          </p:cNvPicPr>
          <p:nvPr/>
        </p:nvPicPr>
        <p:blipFill>
          <a:blip r:embed="rId3"/>
          <a:stretch>
            <a:fillRect/>
          </a:stretch>
        </p:blipFill>
        <p:spPr>
          <a:xfrm>
            <a:off x="465563" y="535409"/>
            <a:ext cx="1896637" cy="984994"/>
          </a:xfrm>
          <a:prstGeom prst="rect">
            <a:avLst/>
          </a:prstGeom>
        </p:spPr>
      </p:pic>
    </p:spTree>
    <p:extLst>
      <p:ext uri="{BB962C8B-B14F-4D97-AF65-F5344CB8AC3E}">
        <p14:creationId xmlns:p14="http://schemas.microsoft.com/office/powerpoint/2010/main" val="1154629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65125"/>
            <a:ext cx="8991600" cy="1325563"/>
          </a:xfrm>
        </p:spPr>
        <p:txBody>
          <a:bodyPr/>
          <a:lstStyle/>
          <a:p>
            <a:r>
              <a:rPr lang="en-US" dirty="0"/>
              <a:t>Circulation: Management</a:t>
            </a:r>
          </a:p>
        </p:txBody>
      </p:sp>
      <p:sp>
        <p:nvSpPr>
          <p:cNvPr id="8" name="Content Placeholder 2"/>
          <p:cNvSpPr txBox="1">
            <a:spLocks/>
          </p:cNvSpPr>
          <p:nvPr/>
        </p:nvSpPr>
        <p:spPr>
          <a:xfrm>
            <a:off x="6858000" y="1825625"/>
            <a:ext cx="6316800" cy="41941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endParaRPr lang="en-US" sz="2200" b="1" dirty="0"/>
          </a:p>
        </p:txBody>
      </p:sp>
      <p:sp>
        <p:nvSpPr>
          <p:cNvPr id="3" name="Content Placeholder 2"/>
          <p:cNvSpPr>
            <a:spLocks noGrp="1"/>
          </p:cNvSpPr>
          <p:nvPr>
            <p:ph idx="1"/>
          </p:nvPr>
        </p:nvSpPr>
        <p:spPr>
          <a:xfrm>
            <a:off x="838200" y="1841047"/>
            <a:ext cx="10515600" cy="4351338"/>
          </a:xfrm>
        </p:spPr>
        <p:txBody>
          <a:bodyPr>
            <a:noAutofit/>
          </a:bodyPr>
          <a:lstStyle/>
          <a:p>
            <a:r>
              <a:rPr lang="en-US" dirty="0"/>
              <a:t>For cardiopulmonary arrest follow relevant CPR PROTOCOLS</a:t>
            </a:r>
          </a:p>
          <a:p>
            <a:r>
              <a:rPr lang="en-US" dirty="0"/>
              <a:t>If poor perfusion: GIVE IV FLUIDS</a:t>
            </a:r>
          </a:p>
          <a:p>
            <a:pPr lvl="1"/>
            <a:r>
              <a:rPr lang="en-US" sz="2800" dirty="0"/>
              <a:t>If external bleeding: APPLY DIRECT PRESSURE </a:t>
            </a:r>
          </a:p>
          <a:p>
            <a:pPr lvl="1"/>
            <a:r>
              <a:rPr lang="en-US" sz="2800" dirty="0"/>
              <a:t>If internal bleeding or pericardial tamponade, REFER to </a:t>
            </a:r>
            <a:r>
              <a:rPr lang="en-US" sz="2800" dirty="0" err="1"/>
              <a:t>centre</a:t>
            </a:r>
            <a:r>
              <a:rPr lang="en-US" sz="2800" dirty="0"/>
              <a:t> with surgical capabilities </a:t>
            </a:r>
          </a:p>
          <a:p>
            <a:r>
              <a:rPr lang="en-US" dirty="0"/>
              <a:t>If unknown cause, </a:t>
            </a:r>
            <a:r>
              <a:rPr lang="en-US" dirty="0">
                <a:solidFill>
                  <a:srgbClr val="FF0000"/>
                </a:solidFill>
              </a:rPr>
              <a:t>remember trauma</a:t>
            </a:r>
          </a:p>
          <a:p>
            <a:pPr lvl="1"/>
            <a:r>
              <a:rPr lang="en-US" sz="2800" dirty="0"/>
              <a:t>Apply BINDER for pelvic fracture or SPLINT for femur fracture with compromised blood flow </a:t>
            </a:r>
          </a:p>
        </p:txBody>
      </p:sp>
      <p:pic>
        <p:nvPicPr>
          <p:cNvPr id="6" name="Picture 5"/>
          <p:cNvPicPr>
            <a:picLocks noChangeAspect="1"/>
          </p:cNvPicPr>
          <p:nvPr/>
        </p:nvPicPr>
        <p:blipFill>
          <a:blip r:embed="rId3"/>
          <a:stretch>
            <a:fillRect/>
          </a:stretch>
        </p:blipFill>
        <p:spPr>
          <a:xfrm>
            <a:off x="465563" y="535409"/>
            <a:ext cx="1896637" cy="984994"/>
          </a:xfrm>
          <a:prstGeom prst="rect">
            <a:avLst/>
          </a:prstGeom>
        </p:spPr>
      </p:pic>
    </p:spTree>
    <p:extLst>
      <p:ext uri="{BB962C8B-B14F-4D97-AF65-F5344CB8AC3E}">
        <p14:creationId xmlns:p14="http://schemas.microsoft.com/office/powerpoint/2010/main" val="125499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93600" y="2889664"/>
            <a:ext cx="10515600" cy="1325563"/>
          </a:xfrm>
        </p:spPr>
        <p:txBody>
          <a:bodyPr/>
          <a:lstStyle/>
          <a:p>
            <a:r>
              <a:rPr lang="en-US" dirty="0"/>
              <a:t>QUESTIONS?</a:t>
            </a:r>
          </a:p>
        </p:txBody>
      </p:sp>
      <p:sp>
        <p:nvSpPr>
          <p:cNvPr id="6" name="Title 1"/>
          <p:cNvSpPr txBox="1">
            <a:spLocks/>
          </p:cNvSpPr>
          <p:nvPr/>
        </p:nvSpPr>
        <p:spPr>
          <a:xfrm>
            <a:off x="2362200" y="3651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Circulation</a:t>
            </a:r>
          </a:p>
        </p:txBody>
      </p:sp>
      <p:sp>
        <p:nvSpPr>
          <p:cNvPr id="7" name="Rectangle 6"/>
          <p:cNvSpPr/>
          <p:nvPr/>
        </p:nvSpPr>
        <p:spPr>
          <a:xfrm>
            <a:off x="5153586" y="1197954"/>
            <a:ext cx="348343" cy="4708981"/>
          </a:xfrm>
          <a:prstGeom prst="rect">
            <a:avLst/>
          </a:prstGeom>
          <a:noFill/>
        </p:spPr>
        <p:txBody>
          <a:bodyPr wrap="square" lIns="91440" tIns="45720" rIns="91440" bIns="45720">
            <a:spAutoFit/>
          </a:bodyPr>
          <a:lstStyle/>
          <a:p>
            <a:pPr algn="ctr"/>
            <a:r>
              <a:rPr lang="en-US" sz="300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p>
        </p:txBody>
      </p:sp>
      <p:pic>
        <p:nvPicPr>
          <p:cNvPr id="8" name="Picture 7"/>
          <p:cNvPicPr>
            <a:picLocks noChangeAspect="1"/>
          </p:cNvPicPr>
          <p:nvPr/>
        </p:nvPicPr>
        <p:blipFill>
          <a:blip r:embed="rId2"/>
          <a:stretch>
            <a:fillRect/>
          </a:stretch>
        </p:blipFill>
        <p:spPr>
          <a:xfrm>
            <a:off x="465563" y="535409"/>
            <a:ext cx="1896637" cy="984994"/>
          </a:xfrm>
          <a:prstGeom prst="rect">
            <a:avLst/>
          </a:prstGeom>
        </p:spPr>
      </p:pic>
    </p:spTree>
    <p:extLst>
      <p:ext uri="{BB962C8B-B14F-4D97-AF65-F5344CB8AC3E}">
        <p14:creationId xmlns:p14="http://schemas.microsoft.com/office/powerpoint/2010/main" val="727621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65125"/>
            <a:ext cx="8991600" cy="1325563"/>
          </a:xfrm>
        </p:spPr>
        <p:txBody>
          <a:bodyPr/>
          <a:lstStyle/>
          <a:p>
            <a:r>
              <a:rPr lang="en-US" dirty="0"/>
              <a:t>Disability: Assessment </a:t>
            </a:r>
          </a:p>
        </p:txBody>
      </p:sp>
      <p:sp>
        <p:nvSpPr>
          <p:cNvPr id="8" name="Content Placeholder 2"/>
          <p:cNvSpPr txBox="1">
            <a:spLocks/>
          </p:cNvSpPr>
          <p:nvPr/>
        </p:nvSpPr>
        <p:spPr>
          <a:xfrm>
            <a:off x="6858000" y="1825625"/>
            <a:ext cx="6316800" cy="41941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endParaRPr lang="en-US" sz="2200" b="1" dirty="0"/>
          </a:p>
        </p:txBody>
      </p:sp>
      <p:sp>
        <p:nvSpPr>
          <p:cNvPr id="3" name="Content Placeholder 2"/>
          <p:cNvSpPr>
            <a:spLocks noGrp="1"/>
          </p:cNvSpPr>
          <p:nvPr>
            <p:ph idx="1"/>
          </p:nvPr>
        </p:nvSpPr>
        <p:spPr>
          <a:xfrm>
            <a:off x="838200" y="1841047"/>
            <a:ext cx="10515600" cy="4351338"/>
          </a:xfrm>
        </p:spPr>
        <p:txBody>
          <a:bodyPr>
            <a:noAutofit/>
          </a:bodyPr>
          <a:lstStyle/>
          <a:p>
            <a:pPr>
              <a:lnSpc>
                <a:spcPct val="100000"/>
              </a:lnSpc>
              <a:spcBef>
                <a:spcPts val="0"/>
              </a:spcBef>
            </a:pPr>
            <a:r>
              <a:rPr lang="en-US" b="1" dirty="0"/>
              <a:t>Assess </a:t>
            </a:r>
            <a:r>
              <a:rPr lang="en-US" dirty="0"/>
              <a:t>level of consciousness</a:t>
            </a:r>
          </a:p>
          <a:p>
            <a:pPr lvl="1">
              <a:lnSpc>
                <a:spcPct val="100000"/>
              </a:lnSpc>
              <a:spcBef>
                <a:spcPts val="0"/>
              </a:spcBef>
            </a:pPr>
            <a:r>
              <a:rPr lang="en-US" sz="2800" dirty="0"/>
              <a:t>AVPU or GCS in trauma</a:t>
            </a:r>
          </a:p>
          <a:p>
            <a:pPr>
              <a:lnSpc>
                <a:spcPct val="100000"/>
              </a:lnSpc>
              <a:spcBef>
                <a:spcPts val="0"/>
              </a:spcBef>
            </a:pPr>
            <a:r>
              <a:rPr lang="en-US" b="1" dirty="0"/>
              <a:t>Check</a:t>
            </a:r>
            <a:r>
              <a:rPr lang="en-US" dirty="0"/>
              <a:t> for low blood glucose (</a:t>
            </a:r>
            <a:r>
              <a:rPr lang="en-US" dirty="0" err="1"/>
              <a:t>hypoglycaemia</a:t>
            </a:r>
            <a:r>
              <a:rPr lang="en-US" dirty="0"/>
              <a:t>)</a:t>
            </a:r>
          </a:p>
          <a:p>
            <a:pPr>
              <a:lnSpc>
                <a:spcPct val="100000"/>
              </a:lnSpc>
              <a:spcBef>
                <a:spcPts val="0"/>
              </a:spcBef>
            </a:pPr>
            <a:r>
              <a:rPr lang="en-US" b="1" dirty="0"/>
              <a:t>Check </a:t>
            </a:r>
            <a:r>
              <a:rPr lang="en-US" dirty="0"/>
              <a:t>pupils (size, reactivity to light and if equal)</a:t>
            </a:r>
          </a:p>
          <a:p>
            <a:pPr>
              <a:lnSpc>
                <a:spcPct val="100000"/>
              </a:lnSpc>
              <a:spcBef>
                <a:spcPts val="0"/>
              </a:spcBef>
            </a:pPr>
            <a:r>
              <a:rPr lang="en-US" b="1" dirty="0"/>
              <a:t>Check</a:t>
            </a:r>
            <a:r>
              <a:rPr lang="en-US" dirty="0"/>
              <a:t> movement and sensation in all four limbs</a:t>
            </a:r>
            <a:endParaRPr lang="en-US" b="1" dirty="0"/>
          </a:p>
          <a:p>
            <a:pPr>
              <a:lnSpc>
                <a:spcPct val="100000"/>
              </a:lnSpc>
              <a:spcBef>
                <a:spcPts val="0"/>
              </a:spcBef>
            </a:pPr>
            <a:r>
              <a:rPr lang="en-US" b="1" dirty="0"/>
              <a:t>Look</a:t>
            </a:r>
            <a:r>
              <a:rPr lang="en-US" dirty="0"/>
              <a:t> for abnormal repetitive movements or shaking </a:t>
            </a:r>
          </a:p>
          <a:p>
            <a:pPr lvl="1">
              <a:lnSpc>
                <a:spcPct val="100000"/>
              </a:lnSpc>
              <a:spcBef>
                <a:spcPts val="0"/>
              </a:spcBef>
            </a:pPr>
            <a:r>
              <a:rPr lang="en-US" sz="2800" dirty="0"/>
              <a:t>Seizures/convulsions </a:t>
            </a:r>
          </a:p>
        </p:txBody>
      </p:sp>
      <p:pic>
        <p:nvPicPr>
          <p:cNvPr id="7" name="Picture 6"/>
          <p:cNvPicPr>
            <a:picLocks noChangeAspect="1"/>
          </p:cNvPicPr>
          <p:nvPr/>
        </p:nvPicPr>
        <p:blipFill>
          <a:blip r:embed="rId3"/>
          <a:stretch>
            <a:fillRect/>
          </a:stretch>
        </p:blipFill>
        <p:spPr>
          <a:xfrm>
            <a:off x="462924" y="510881"/>
            <a:ext cx="1899276" cy="1034050"/>
          </a:xfrm>
          <a:prstGeom prst="rect">
            <a:avLst/>
          </a:prstGeom>
        </p:spPr>
      </p:pic>
    </p:spTree>
    <p:extLst>
      <p:ext uri="{BB962C8B-B14F-4D97-AF65-F5344CB8AC3E}">
        <p14:creationId xmlns:p14="http://schemas.microsoft.com/office/powerpoint/2010/main" val="1677709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65125"/>
            <a:ext cx="8991600" cy="1325563"/>
          </a:xfrm>
        </p:spPr>
        <p:txBody>
          <a:bodyPr/>
          <a:lstStyle/>
          <a:p>
            <a:r>
              <a:rPr lang="en-US" dirty="0"/>
              <a:t>Disability: Management</a:t>
            </a:r>
          </a:p>
        </p:txBody>
      </p:sp>
      <p:sp>
        <p:nvSpPr>
          <p:cNvPr id="8" name="Content Placeholder 2"/>
          <p:cNvSpPr txBox="1">
            <a:spLocks/>
          </p:cNvSpPr>
          <p:nvPr/>
        </p:nvSpPr>
        <p:spPr>
          <a:xfrm>
            <a:off x="6858000" y="1825625"/>
            <a:ext cx="6316800" cy="41941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endParaRPr lang="en-US" sz="2200" b="1" dirty="0"/>
          </a:p>
        </p:txBody>
      </p:sp>
      <p:sp>
        <p:nvSpPr>
          <p:cNvPr id="3" name="Content Placeholder 2"/>
          <p:cNvSpPr>
            <a:spLocks noGrp="1"/>
          </p:cNvSpPr>
          <p:nvPr>
            <p:ph idx="1"/>
          </p:nvPr>
        </p:nvSpPr>
        <p:spPr>
          <a:xfrm>
            <a:off x="838200" y="1841047"/>
            <a:ext cx="10515600" cy="4351338"/>
          </a:xfrm>
        </p:spPr>
        <p:txBody>
          <a:bodyPr>
            <a:noAutofit/>
          </a:bodyPr>
          <a:lstStyle/>
          <a:p>
            <a:pPr>
              <a:lnSpc>
                <a:spcPct val="100000"/>
              </a:lnSpc>
              <a:spcBef>
                <a:spcPts val="0"/>
              </a:spcBef>
            </a:pPr>
            <a:r>
              <a:rPr lang="en-US" sz="2600" dirty="0"/>
              <a:t>If altered mental status, no trauma, ABCDEs otherwise normal</a:t>
            </a:r>
          </a:p>
          <a:p>
            <a:pPr lvl="1">
              <a:lnSpc>
                <a:spcPct val="100000"/>
              </a:lnSpc>
              <a:spcBef>
                <a:spcPts val="0"/>
              </a:spcBef>
            </a:pPr>
            <a:r>
              <a:rPr lang="en-US" sz="2600" dirty="0"/>
              <a:t>place in RECOVERY POSITION </a:t>
            </a:r>
          </a:p>
          <a:p>
            <a:pPr>
              <a:lnSpc>
                <a:spcPct val="100000"/>
              </a:lnSpc>
              <a:spcBef>
                <a:spcPts val="0"/>
              </a:spcBef>
            </a:pPr>
            <a:r>
              <a:rPr lang="en-US" sz="2600" dirty="0"/>
              <a:t>If altered mental status, low glucose (&lt;3.5mmol/L) or if unable to check glucose</a:t>
            </a:r>
          </a:p>
          <a:p>
            <a:pPr lvl="1">
              <a:lnSpc>
                <a:spcPct val="100000"/>
              </a:lnSpc>
              <a:spcBef>
                <a:spcPts val="0"/>
              </a:spcBef>
            </a:pPr>
            <a:r>
              <a:rPr lang="en-US" sz="2600" dirty="0"/>
              <a:t>Give GLUCOSE</a:t>
            </a:r>
          </a:p>
          <a:p>
            <a:pPr>
              <a:lnSpc>
                <a:spcPct val="100000"/>
              </a:lnSpc>
              <a:spcBef>
                <a:spcPts val="0"/>
              </a:spcBef>
            </a:pPr>
            <a:r>
              <a:rPr lang="en-US" sz="2600" dirty="0"/>
              <a:t>If actively </a:t>
            </a:r>
            <a:r>
              <a:rPr lang="en-US" sz="2600" i="1" dirty="0"/>
              <a:t>seizing </a:t>
            </a:r>
            <a:endParaRPr lang="en-US" sz="2600" dirty="0"/>
          </a:p>
          <a:p>
            <a:pPr lvl="1">
              <a:lnSpc>
                <a:spcPct val="100000"/>
              </a:lnSpc>
              <a:spcBef>
                <a:spcPts val="0"/>
              </a:spcBef>
            </a:pPr>
            <a:r>
              <a:rPr lang="en-US" sz="2600" dirty="0"/>
              <a:t>Give</a:t>
            </a:r>
            <a:r>
              <a:rPr lang="en-US" sz="2600" i="1" dirty="0"/>
              <a:t> </a:t>
            </a:r>
            <a:r>
              <a:rPr lang="en-US" sz="2600" dirty="0"/>
              <a:t>BENZODIAZEPINE</a:t>
            </a:r>
          </a:p>
          <a:p>
            <a:pPr>
              <a:lnSpc>
                <a:spcPct val="100000"/>
              </a:lnSpc>
              <a:spcBef>
                <a:spcPts val="0"/>
              </a:spcBef>
            </a:pPr>
            <a:r>
              <a:rPr lang="en-US" sz="2600" dirty="0"/>
              <a:t>If pregnant and </a:t>
            </a:r>
            <a:r>
              <a:rPr lang="en-US" sz="2600" i="1" dirty="0"/>
              <a:t>seizing </a:t>
            </a:r>
          </a:p>
          <a:p>
            <a:pPr lvl="1">
              <a:lnSpc>
                <a:spcPct val="100000"/>
              </a:lnSpc>
              <a:spcBef>
                <a:spcPts val="0"/>
              </a:spcBef>
            </a:pPr>
            <a:r>
              <a:rPr lang="en-US" sz="2600" dirty="0"/>
              <a:t>Give MAGNESIUM SULPHATE</a:t>
            </a:r>
          </a:p>
          <a:p>
            <a:pPr lvl="1">
              <a:lnSpc>
                <a:spcPct val="100000"/>
              </a:lnSpc>
              <a:spcBef>
                <a:spcPts val="0"/>
              </a:spcBef>
            </a:pPr>
            <a:endParaRPr lang="en-US" sz="22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12417" y="3413107"/>
            <a:ext cx="3703983" cy="2437141"/>
          </a:xfrm>
          <a:prstGeom prst="rect">
            <a:avLst/>
          </a:prstGeom>
        </p:spPr>
      </p:pic>
      <p:pic>
        <p:nvPicPr>
          <p:cNvPr id="7" name="Picture 6"/>
          <p:cNvPicPr>
            <a:picLocks noChangeAspect="1"/>
          </p:cNvPicPr>
          <p:nvPr/>
        </p:nvPicPr>
        <p:blipFill>
          <a:blip r:embed="rId4"/>
          <a:stretch>
            <a:fillRect/>
          </a:stretch>
        </p:blipFill>
        <p:spPr>
          <a:xfrm>
            <a:off x="462924" y="510881"/>
            <a:ext cx="1899276" cy="1034050"/>
          </a:xfrm>
          <a:prstGeom prst="rect">
            <a:avLst/>
          </a:prstGeom>
        </p:spPr>
      </p:pic>
    </p:spTree>
    <p:extLst>
      <p:ext uri="{BB962C8B-B14F-4D97-AF65-F5344CB8AC3E}">
        <p14:creationId xmlns:p14="http://schemas.microsoft.com/office/powerpoint/2010/main" val="474180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65125"/>
            <a:ext cx="8991600" cy="1325563"/>
          </a:xfrm>
        </p:spPr>
        <p:txBody>
          <a:bodyPr/>
          <a:lstStyle/>
          <a:p>
            <a:r>
              <a:rPr lang="en-US" dirty="0"/>
              <a:t>Disability: Management</a:t>
            </a:r>
          </a:p>
        </p:txBody>
      </p:sp>
      <p:sp>
        <p:nvSpPr>
          <p:cNvPr id="8" name="Content Placeholder 2"/>
          <p:cNvSpPr txBox="1">
            <a:spLocks/>
          </p:cNvSpPr>
          <p:nvPr/>
        </p:nvSpPr>
        <p:spPr>
          <a:xfrm>
            <a:off x="6858000" y="1825625"/>
            <a:ext cx="6316800" cy="41941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endParaRPr lang="en-US" sz="2200" b="1" dirty="0"/>
          </a:p>
        </p:txBody>
      </p:sp>
      <p:sp>
        <p:nvSpPr>
          <p:cNvPr id="3" name="Content Placeholder 2"/>
          <p:cNvSpPr>
            <a:spLocks noGrp="1"/>
          </p:cNvSpPr>
          <p:nvPr>
            <p:ph idx="1"/>
          </p:nvPr>
        </p:nvSpPr>
        <p:spPr>
          <a:xfrm>
            <a:off x="838200" y="1841047"/>
            <a:ext cx="10515600" cy="4351338"/>
          </a:xfrm>
        </p:spPr>
        <p:txBody>
          <a:bodyPr>
            <a:noAutofit/>
          </a:bodyPr>
          <a:lstStyle/>
          <a:p>
            <a:pPr>
              <a:lnSpc>
                <a:spcPct val="100000"/>
              </a:lnSpc>
              <a:spcBef>
                <a:spcPts val="0"/>
              </a:spcBef>
            </a:pPr>
            <a:r>
              <a:rPr lang="en-US" sz="3000" dirty="0"/>
              <a:t>If </a:t>
            </a:r>
            <a:r>
              <a:rPr lang="en-US" sz="3000" i="1" dirty="0"/>
              <a:t>small pupils</a:t>
            </a:r>
            <a:r>
              <a:rPr lang="en-US" sz="3000" dirty="0"/>
              <a:t> and slow breathing, consider opioid overdose</a:t>
            </a:r>
          </a:p>
          <a:p>
            <a:pPr lvl="1">
              <a:lnSpc>
                <a:spcPct val="100000"/>
              </a:lnSpc>
              <a:spcBef>
                <a:spcPts val="0"/>
              </a:spcBef>
            </a:pPr>
            <a:r>
              <a:rPr lang="en-US" sz="3000" dirty="0"/>
              <a:t>Give NALOXONE</a:t>
            </a:r>
          </a:p>
          <a:p>
            <a:pPr>
              <a:lnSpc>
                <a:spcPct val="100000"/>
              </a:lnSpc>
              <a:spcBef>
                <a:spcPts val="0"/>
              </a:spcBef>
            </a:pPr>
            <a:r>
              <a:rPr lang="en-US" sz="3000" dirty="0"/>
              <a:t>If </a:t>
            </a:r>
            <a:r>
              <a:rPr lang="en-US" sz="3000" i="1" dirty="0"/>
              <a:t>unequal pupils, </a:t>
            </a:r>
            <a:r>
              <a:rPr lang="en-US" sz="3000" dirty="0"/>
              <a:t> consider increased pressure in the brain</a:t>
            </a:r>
          </a:p>
          <a:p>
            <a:pPr lvl="1">
              <a:lnSpc>
                <a:spcPct val="100000"/>
              </a:lnSpc>
              <a:spcBef>
                <a:spcPts val="0"/>
              </a:spcBef>
            </a:pPr>
            <a:r>
              <a:rPr lang="en-US" sz="3000" dirty="0"/>
              <a:t>RAISE HEAD OF BED 30 DEGREES if no concern for spinal injury</a:t>
            </a:r>
          </a:p>
          <a:p>
            <a:pPr lvl="1">
              <a:lnSpc>
                <a:spcPct val="100000"/>
              </a:lnSpc>
              <a:spcBef>
                <a:spcPts val="0"/>
              </a:spcBef>
            </a:pPr>
            <a:r>
              <a:rPr lang="en-US" sz="3000" dirty="0"/>
              <a:t>Plan for early TRANSFER/REFERRAL </a:t>
            </a:r>
          </a:p>
          <a:p>
            <a:pPr>
              <a:lnSpc>
                <a:spcPct val="100000"/>
              </a:lnSpc>
              <a:spcBef>
                <a:spcPts val="0"/>
              </a:spcBef>
            </a:pPr>
            <a:r>
              <a:rPr lang="en-US" sz="3000" dirty="0"/>
              <a:t>If unknown cause of altered mental status, consider trauma</a:t>
            </a:r>
          </a:p>
          <a:p>
            <a:pPr lvl="1">
              <a:lnSpc>
                <a:spcPct val="100000"/>
              </a:lnSpc>
              <a:spcBef>
                <a:spcPts val="0"/>
              </a:spcBef>
            </a:pPr>
            <a:r>
              <a:rPr lang="en-US" sz="3000" dirty="0"/>
              <a:t>IMMOBILIZE the cervical spine</a:t>
            </a:r>
          </a:p>
          <a:p>
            <a:pPr lvl="1">
              <a:lnSpc>
                <a:spcPct val="100000"/>
              </a:lnSpc>
              <a:spcBef>
                <a:spcPts val="0"/>
              </a:spcBef>
            </a:pPr>
            <a:endParaRPr lang="en-US" sz="2800" dirty="0"/>
          </a:p>
        </p:txBody>
      </p:sp>
      <p:pic>
        <p:nvPicPr>
          <p:cNvPr id="7" name="Picture 6"/>
          <p:cNvPicPr>
            <a:picLocks noChangeAspect="1"/>
          </p:cNvPicPr>
          <p:nvPr/>
        </p:nvPicPr>
        <p:blipFill>
          <a:blip r:embed="rId3"/>
          <a:stretch>
            <a:fillRect/>
          </a:stretch>
        </p:blipFill>
        <p:spPr>
          <a:xfrm>
            <a:off x="462924" y="510881"/>
            <a:ext cx="1899276" cy="1034050"/>
          </a:xfrm>
          <a:prstGeom prst="rect">
            <a:avLst/>
          </a:prstGeom>
        </p:spPr>
      </p:pic>
    </p:spTree>
    <p:extLst>
      <p:ext uri="{BB962C8B-B14F-4D97-AF65-F5344CB8AC3E}">
        <p14:creationId xmlns:p14="http://schemas.microsoft.com/office/powerpoint/2010/main" val="1878509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93600" y="2889664"/>
            <a:ext cx="10515600" cy="1325563"/>
          </a:xfrm>
        </p:spPr>
        <p:txBody>
          <a:bodyPr/>
          <a:lstStyle/>
          <a:p>
            <a:r>
              <a:rPr lang="en-US" dirty="0"/>
              <a:t>QUESTIONS?</a:t>
            </a:r>
          </a:p>
        </p:txBody>
      </p:sp>
      <p:sp>
        <p:nvSpPr>
          <p:cNvPr id="6" name="Title 1"/>
          <p:cNvSpPr txBox="1">
            <a:spLocks/>
          </p:cNvSpPr>
          <p:nvPr/>
        </p:nvSpPr>
        <p:spPr>
          <a:xfrm>
            <a:off x="2362200" y="3651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Disability</a:t>
            </a:r>
          </a:p>
        </p:txBody>
      </p:sp>
      <p:sp>
        <p:nvSpPr>
          <p:cNvPr id="7" name="Rectangle 6"/>
          <p:cNvSpPr/>
          <p:nvPr/>
        </p:nvSpPr>
        <p:spPr>
          <a:xfrm>
            <a:off x="4812926" y="1365120"/>
            <a:ext cx="348343" cy="4708981"/>
          </a:xfrm>
          <a:prstGeom prst="rect">
            <a:avLst/>
          </a:prstGeom>
          <a:noFill/>
        </p:spPr>
        <p:txBody>
          <a:bodyPr wrap="square" lIns="91440" tIns="45720" rIns="91440" bIns="45720">
            <a:spAutoFit/>
          </a:bodyPr>
          <a:lstStyle/>
          <a:p>
            <a:pPr algn="ctr"/>
            <a:r>
              <a:rPr lang="en-US" sz="300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p>
        </p:txBody>
      </p:sp>
      <p:pic>
        <p:nvPicPr>
          <p:cNvPr id="9" name="Picture 8"/>
          <p:cNvPicPr>
            <a:picLocks noChangeAspect="1"/>
          </p:cNvPicPr>
          <p:nvPr/>
        </p:nvPicPr>
        <p:blipFill>
          <a:blip r:embed="rId2"/>
          <a:stretch>
            <a:fillRect/>
          </a:stretch>
        </p:blipFill>
        <p:spPr>
          <a:xfrm>
            <a:off x="462924" y="510881"/>
            <a:ext cx="1899276" cy="1034050"/>
          </a:xfrm>
          <a:prstGeom prst="rect">
            <a:avLst/>
          </a:prstGeom>
        </p:spPr>
      </p:pic>
    </p:spTree>
    <p:extLst>
      <p:ext uri="{BB962C8B-B14F-4D97-AF65-F5344CB8AC3E}">
        <p14:creationId xmlns:p14="http://schemas.microsoft.com/office/powerpoint/2010/main" val="685670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65125"/>
            <a:ext cx="8991600" cy="1325563"/>
          </a:xfrm>
        </p:spPr>
        <p:txBody>
          <a:bodyPr/>
          <a:lstStyle/>
          <a:p>
            <a:r>
              <a:rPr lang="en-US" dirty="0"/>
              <a:t>Exposure: Assessment</a:t>
            </a:r>
          </a:p>
        </p:txBody>
      </p:sp>
      <p:sp>
        <p:nvSpPr>
          <p:cNvPr id="8" name="Content Placeholder 2"/>
          <p:cNvSpPr txBox="1">
            <a:spLocks/>
          </p:cNvSpPr>
          <p:nvPr/>
        </p:nvSpPr>
        <p:spPr>
          <a:xfrm>
            <a:off x="6858000" y="1825625"/>
            <a:ext cx="6316800" cy="41941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endParaRPr lang="en-US" sz="2200" b="1" dirty="0"/>
          </a:p>
        </p:txBody>
      </p:sp>
      <p:sp>
        <p:nvSpPr>
          <p:cNvPr id="3" name="Content Placeholder 2"/>
          <p:cNvSpPr>
            <a:spLocks noGrp="1"/>
          </p:cNvSpPr>
          <p:nvPr>
            <p:ph idx="1"/>
          </p:nvPr>
        </p:nvSpPr>
        <p:spPr>
          <a:xfrm>
            <a:off x="838200" y="1841047"/>
            <a:ext cx="10515600" cy="4351338"/>
          </a:xfrm>
        </p:spPr>
        <p:txBody>
          <a:bodyPr>
            <a:noAutofit/>
          </a:bodyPr>
          <a:lstStyle/>
          <a:p>
            <a:pPr>
              <a:lnSpc>
                <a:spcPct val="100000"/>
              </a:lnSpc>
              <a:spcBef>
                <a:spcPts val="0"/>
              </a:spcBef>
            </a:pPr>
            <a:r>
              <a:rPr lang="en-US" sz="3000" b="1" dirty="0"/>
              <a:t>Examine</a:t>
            </a:r>
            <a:r>
              <a:rPr lang="en-US" sz="3000" dirty="0"/>
              <a:t> the entire body for hidden injuries, rashes, bites or other lesions</a:t>
            </a:r>
          </a:p>
          <a:p>
            <a:pPr>
              <a:lnSpc>
                <a:spcPct val="100000"/>
              </a:lnSpc>
              <a:spcBef>
                <a:spcPts val="0"/>
              </a:spcBef>
            </a:pPr>
            <a:endParaRPr lang="en-US" sz="3000" dirty="0"/>
          </a:p>
          <a:p>
            <a:pPr lvl="1">
              <a:lnSpc>
                <a:spcPct val="100000"/>
              </a:lnSpc>
              <a:spcBef>
                <a:spcPts val="0"/>
              </a:spcBef>
            </a:pPr>
            <a:r>
              <a:rPr lang="en-US" sz="3000" i="1" dirty="0"/>
              <a:t>Rashes</a:t>
            </a:r>
            <a:r>
              <a:rPr lang="en-US" sz="3000" dirty="0"/>
              <a:t>, such as hives, can indicate an allergic reaction</a:t>
            </a:r>
          </a:p>
          <a:p>
            <a:pPr lvl="1">
              <a:lnSpc>
                <a:spcPct val="100000"/>
              </a:lnSpc>
              <a:spcBef>
                <a:spcPts val="0"/>
              </a:spcBef>
            </a:pPr>
            <a:r>
              <a:rPr lang="en-US" sz="3000" dirty="0"/>
              <a:t>Other rashes can indicate infection </a:t>
            </a:r>
          </a:p>
          <a:p>
            <a:pPr lvl="1">
              <a:lnSpc>
                <a:spcPct val="100000"/>
              </a:lnSpc>
              <a:spcBef>
                <a:spcPts val="0"/>
              </a:spcBef>
            </a:pPr>
            <a:endParaRPr lang="en-US" sz="2800" dirty="0"/>
          </a:p>
        </p:txBody>
      </p:sp>
      <p:pic>
        <p:nvPicPr>
          <p:cNvPr id="6" name="Picture 5"/>
          <p:cNvPicPr>
            <a:picLocks noChangeAspect="1"/>
          </p:cNvPicPr>
          <p:nvPr/>
        </p:nvPicPr>
        <p:blipFill>
          <a:blip r:embed="rId3"/>
          <a:stretch>
            <a:fillRect/>
          </a:stretch>
        </p:blipFill>
        <p:spPr>
          <a:xfrm>
            <a:off x="428723" y="523053"/>
            <a:ext cx="1933477" cy="1009705"/>
          </a:xfrm>
          <a:prstGeom prst="rect">
            <a:avLst/>
          </a:prstGeom>
        </p:spPr>
      </p:pic>
    </p:spTree>
    <p:extLst>
      <p:ext uri="{BB962C8B-B14F-4D97-AF65-F5344CB8AC3E}">
        <p14:creationId xmlns:p14="http://schemas.microsoft.com/office/powerpoint/2010/main" val="2053029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838201" y="51645"/>
            <a:ext cx="10515599" cy="1325700"/>
          </a:xfrm>
          <a:prstGeom prst="rect">
            <a:avLst/>
          </a:prstGeom>
        </p:spPr>
        <p:txBody>
          <a:bodyPr lIns="91425" tIns="91425" rIns="91425" bIns="91425" anchor="ctr" anchorCtr="0">
            <a:noAutofit/>
          </a:bodyPr>
          <a:lstStyle/>
          <a:p>
            <a:pPr lvl="0">
              <a:spcBef>
                <a:spcPts val="0"/>
              </a:spcBef>
              <a:buNone/>
            </a:pPr>
            <a:r>
              <a:rPr lang="en-US" dirty="0"/>
              <a:t>Essential skills</a:t>
            </a:r>
          </a:p>
        </p:txBody>
      </p:sp>
      <p:sp>
        <p:nvSpPr>
          <p:cNvPr id="4" name="Text Placeholder 3"/>
          <p:cNvSpPr>
            <a:spLocks noGrp="1"/>
          </p:cNvSpPr>
          <p:nvPr>
            <p:ph type="body" idx="1"/>
          </p:nvPr>
        </p:nvSpPr>
        <p:spPr>
          <a:xfrm>
            <a:off x="838201" y="1141455"/>
            <a:ext cx="11353798" cy="4900757"/>
          </a:xfrm>
        </p:spPr>
        <p:txBody>
          <a:bodyPr numCol="2">
            <a:noAutofit/>
          </a:bodyPr>
          <a:lstStyle/>
          <a:p>
            <a:pPr marL="320040" indent="-301752"/>
            <a:r>
              <a:rPr lang="en-US" sz="2100" dirty="0">
                <a:latin typeface="Calibri" charset="0"/>
                <a:ea typeface="Calibri" charset="0"/>
                <a:cs typeface="Calibri" charset="0"/>
              </a:rPr>
              <a:t>Assessing ABCDE</a:t>
            </a:r>
          </a:p>
          <a:p>
            <a:pPr marL="320040" indent="-301752"/>
            <a:r>
              <a:rPr lang="en-US" sz="2100" dirty="0">
                <a:latin typeface="Calibri" charset="0"/>
                <a:ea typeface="Calibri" charset="0"/>
                <a:cs typeface="Calibri" charset="0"/>
              </a:rPr>
              <a:t>Cervical spine immobilization</a:t>
            </a:r>
          </a:p>
          <a:p>
            <a:pPr marL="320040" indent="-301752"/>
            <a:r>
              <a:rPr lang="en-US" sz="2100" dirty="0">
                <a:latin typeface="Calibri" charset="0"/>
                <a:ea typeface="Calibri" charset="0"/>
                <a:cs typeface="Calibri" charset="0"/>
              </a:rPr>
              <a:t>Full spine immobilization </a:t>
            </a:r>
          </a:p>
          <a:p>
            <a:pPr marL="320040" indent="-301752"/>
            <a:r>
              <a:rPr lang="en-US" sz="2100" dirty="0">
                <a:latin typeface="Calibri" charset="0"/>
                <a:ea typeface="Calibri" charset="0"/>
                <a:cs typeface="Calibri" charset="0"/>
              </a:rPr>
              <a:t>Head-tilt and chin-life/jaw thrust</a:t>
            </a:r>
          </a:p>
          <a:p>
            <a:pPr marL="320040" indent="-301752"/>
            <a:r>
              <a:rPr lang="en-US" sz="2100" dirty="0">
                <a:latin typeface="Calibri" charset="0"/>
                <a:ea typeface="Calibri" charset="0"/>
                <a:cs typeface="Calibri" charset="0"/>
              </a:rPr>
              <a:t>Airway suctioning</a:t>
            </a:r>
          </a:p>
          <a:p>
            <a:pPr marL="320040" indent="-301752"/>
            <a:r>
              <a:rPr lang="en-US" sz="2100" dirty="0">
                <a:latin typeface="Calibri" charset="0"/>
                <a:ea typeface="Calibri" charset="0"/>
                <a:cs typeface="Calibri" charset="0"/>
              </a:rPr>
              <a:t>Management of choking</a:t>
            </a:r>
          </a:p>
          <a:p>
            <a:pPr marL="320040" indent="-301752"/>
            <a:r>
              <a:rPr lang="en-US" sz="2100" dirty="0">
                <a:latin typeface="Calibri" charset="0"/>
                <a:ea typeface="Calibri" charset="0"/>
                <a:cs typeface="Calibri" charset="0"/>
              </a:rPr>
              <a:t>Recovery position</a:t>
            </a:r>
          </a:p>
          <a:p>
            <a:pPr marL="320040" indent="-301752"/>
            <a:r>
              <a:rPr lang="en-US" sz="2100" dirty="0">
                <a:latin typeface="Calibri" charset="0"/>
                <a:ea typeface="Calibri" charset="0"/>
                <a:cs typeface="Calibri" charset="0"/>
              </a:rPr>
              <a:t>Nasopharyngeal (NPA) and oropharyngeal airway (OPA) placement</a:t>
            </a:r>
          </a:p>
          <a:p>
            <a:pPr marL="320040" indent="-301752"/>
            <a:r>
              <a:rPr lang="en-US" sz="2100" dirty="0">
                <a:latin typeface="Calibri" charset="0"/>
                <a:ea typeface="Calibri" charset="0"/>
                <a:cs typeface="Calibri" charset="0"/>
              </a:rPr>
              <a:t>Bag-valve-mask ventilation</a:t>
            </a:r>
          </a:p>
          <a:p>
            <a:pPr marL="320040" indent="-301752"/>
            <a:r>
              <a:rPr lang="en-US" sz="2100" dirty="0">
                <a:latin typeface="Calibri" charset="0"/>
                <a:ea typeface="Calibri" charset="0"/>
                <a:cs typeface="Calibri" charset="0"/>
              </a:rPr>
              <a:t>Skin pinch test</a:t>
            </a:r>
          </a:p>
          <a:p>
            <a:pPr marL="320040" indent="-301752"/>
            <a:r>
              <a:rPr lang="en-US" sz="2100" dirty="0">
                <a:latin typeface="Calibri" charset="0"/>
                <a:ea typeface="Calibri" charset="0"/>
                <a:cs typeface="Calibri" charset="0"/>
              </a:rPr>
              <a:t>AVPU (alert, voice, pain, unresponsive) assessment</a:t>
            </a:r>
          </a:p>
          <a:p>
            <a:pPr marL="320040" lvl="0" indent="-301752"/>
            <a:r>
              <a:rPr lang="en-US" sz="2100" dirty="0">
                <a:latin typeface="Calibri" charset="0"/>
                <a:ea typeface="Calibri" charset="0"/>
                <a:cs typeface="Calibri" charset="0"/>
              </a:rPr>
              <a:t>Glucose administration</a:t>
            </a:r>
          </a:p>
          <a:p>
            <a:pPr marL="320040" lvl="0" indent="-301752"/>
            <a:r>
              <a:rPr lang="en-US" sz="2100" dirty="0">
                <a:latin typeface="Calibri" charset="0"/>
                <a:ea typeface="Calibri" charset="0"/>
                <a:cs typeface="Calibri" charset="0"/>
              </a:rPr>
              <a:t>Needle-decompression for tension pneumothorax</a:t>
            </a:r>
          </a:p>
          <a:p>
            <a:pPr marL="320040" lvl="0" indent="-301752"/>
            <a:r>
              <a:rPr lang="en-US" sz="2100" dirty="0">
                <a:latin typeface="Calibri" charset="0"/>
                <a:ea typeface="Calibri" charset="0"/>
                <a:cs typeface="Calibri" charset="0"/>
              </a:rPr>
              <a:t>Three-sided dressing for chest wound</a:t>
            </a:r>
          </a:p>
          <a:p>
            <a:pPr marL="320040" lvl="0" indent="-301752"/>
            <a:r>
              <a:rPr lang="en-US" sz="2100" dirty="0">
                <a:latin typeface="Calibri" charset="0"/>
                <a:ea typeface="Calibri" charset="0"/>
                <a:cs typeface="Calibri" charset="0"/>
              </a:rPr>
              <a:t>Intravenous (IV) line placement</a:t>
            </a:r>
          </a:p>
          <a:p>
            <a:pPr marL="320040" lvl="0" indent="-301752"/>
            <a:r>
              <a:rPr lang="en-US" sz="2100" dirty="0">
                <a:latin typeface="Calibri" charset="0"/>
                <a:ea typeface="Calibri" charset="0"/>
                <a:cs typeface="Calibri" charset="0"/>
              </a:rPr>
              <a:t>IV fluid resuscitation</a:t>
            </a:r>
          </a:p>
          <a:p>
            <a:pPr marL="320040" lvl="0" indent="-301752"/>
            <a:r>
              <a:rPr lang="en-US" sz="2100" dirty="0">
                <a:latin typeface="Calibri" charset="0"/>
                <a:ea typeface="Calibri" charset="0"/>
                <a:cs typeface="Calibri" charset="0"/>
              </a:rPr>
              <a:t>Direct pressure/ deep wound packing for haemorrhage control</a:t>
            </a:r>
          </a:p>
          <a:p>
            <a:pPr marL="320040" lvl="0" indent="-301752"/>
            <a:r>
              <a:rPr lang="en-US" sz="2100" dirty="0">
                <a:latin typeface="Calibri" charset="0"/>
                <a:ea typeface="Calibri" charset="0"/>
                <a:cs typeface="Calibri" charset="0"/>
              </a:rPr>
              <a:t>Tourniquet for haemorrhage control</a:t>
            </a:r>
          </a:p>
          <a:p>
            <a:pPr marL="320040" lvl="0" indent="-301752"/>
            <a:r>
              <a:rPr lang="en-US" sz="2100" dirty="0">
                <a:latin typeface="Calibri" charset="0"/>
                <a:ea typeface="Calibri" charset="0"/>
                <a:cs typeface="Calibri" charset="0"/>
              </a:rPr>
              <a:t>Pelvic binding</a:t>
            </a:r>
          </a:p>
          <a:p>
            <a:pPr marL="320040" lvl="0" indent="-301752"/>
            <a:r>
              <a:rPr lang="en-US" sz="2100" dirty="0">
                <a:latin typeface="Calibri" charset="0"/>
                <a:ea typeface="Calibri" charset="0"/>
                <a:cs typeface="Calibri" charset="0"/>
              </a:rPr>
              <a:t>Wound management</a:t>
            </a:r>
          </a:p>
          <a:p>
            <a:pPr marL="320040" lvl="0" indent="-301752"/>
            <a:r>
              <a:rPr lang="en-US" sz="2100" dirty="0">
                <a:latin typeface="Calibri" charset="0"/>
                <a:ea typeface="Calibri" charset="0"/>
                <a:cs typeface="Calibri" charset="0"/>
              </a:rPr>
              <a:t>Fracture immobilization</a:t>
            </a:r>
          </a:p>
          <a:p>
            <a:pPr marL="320040" lvl="0" indent="-301752"/>
            <a:r>
              <a:rPr lang="en-US" sz="2100" dirty="0">
                <a:latin typeface="Calibri" charset="0"/>
                <a:ea typeface="Calibri" charset="0"/>
                <a:cs typeface="Calibri" charset="0"/>
              </a:rPr>
              <a:t>Snake bite management</a:t>
            </a:r>
          </a:p>
          <a:p>
            <a:pPr marL="320040" indent="-301752"/>
            <a:endParaRPr lang="en-US" sz="2100" dirty="0">
              <a:latin typeface="Calibri" charset="0"/>
              <a:ea typeface="Calibri" charset="0"/>
              <a:cs typeface="Calibri" charset="0"/>
            </a:endParaRPr>
          </a:p>
          <a:p>
            <a:pPr marL="320040" indent="-301752"/>
            <a:endParaRPr lang="en-US" sz="2100" dirty="0">
              <a:latin typeface="Calibri" charset="0"/>
              <a:ea typeface="Calibri" charset="0"/>
              <a:cs typeface="Calibri" charset="0"/>
            </a:endParaRPr>
          </a:p>
        </p:txBody>
      </p:sp>
    </p:spTree>
    <p:extLst>
      <p:ext uri="{BB962C8B-B14F-4D97-AF65-F5344CB8AC3E}">
        <p14:creationId xmlns:p14="http://schemas.microsoft.com/office/powerpoint/2010/main" val="1545332631"/>
      </p:ext>
    </p:extLst>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65125"/>
            <a:ext cx="8991600" cy="1325563"/>
          </a:xfrm>
        </p:spPr>
        <p:txBody>
          <a:bodyPr/>
          <a:lstStyle/>
          <a:p>
            <a:r>
              <a:rPr lang="en-US" dirty="0"/>
              <a:t>Exposure: Management</a:t>
            </a:r>
          </a:p>
        </p:txBody>
      </p:sp>
      <p:sp>
        <p:nvSpPr>
          <p:cNvPr id="8" name="Content Placeholder 2"/>
          <p:cNvSpPr txBox="1">
            <a:spLocks/>
          </p:cNvSpPr>
          <p:nvPr/>
        </p:nvSpPr>
        <p:spPr>
          <a:xfrm>
            <a:off x="6858000" y="1825625"/>
            <a:ext cx="6316800" cy="41941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endParaRPr lang="en-US" sz="2200" b="1" dirty="0"/>
          </a:p>
        </p:txBody>
      </p:sp>
      <p:sp>
        <p:nvSpPr>
          <p:cNvPr id="3" name="Content Placeholder 2"/>
          <p:cNvSpPr>
            <a:spLocks noGrp="1"/>
          </p:cNvSpPr>
          <p:nvPr>
            <p:ph idx="1"/>
          </p:nvPr>
        </p:nvSpPr>
        <p:spPr>
          <a:xfrm>
            <a:off x="838200" y="1841047"/>
            <a:ext cx="10515600" cy="4351338"/>
          </a:xfrm>
        </p:spPr>
        <p:txBody>
          <a:bodyPr>
            <a:noAutofit/>
          </a:bodyPr>
          <a:lstStyle/>
          <a:p>
            <a:pPr>
              <a:lnSpc>
                <a:spcPct val="100000"/>
              </a:lnSpc>
              <a:spcBef>
                <a:spcPts val="0"/>
              </a:spcBef>
            </a:pPr>
            <a:r>
              <a:rPr lang="en-US" sz="2600" dirty="0"/>
              <a:t>If snake bite</a:t>
            </a:r>
            <a:r>
              <a:rPr lang="en-US" sz="2600" dirty="0">
                <a:solidFill>
                  <a:srgbClr val="FF0000"/>
                </a:solidFill>
              </a:rPr>
              <a:t> </a:t>
            </a:r>
            <a:r>
              <a:rPr lang="en-US" sz="2600" dirty="0"/>
              <a:t>is suspected</a:t>
            </a:r>
          </a:p>
          <a:p>
            <a:pPr lvl="1">
              <a:lnSpc>
                <a:spcPct val="100000"/>
              </a:lnSpc>
              <a:spcBef>
                <a:spcPts val="0"/>
              </a:spcBef>
            </a:pPr>
            <a:r>
              <a:rPr lang="en-US" sz="2600" dirty="0"/>
              <a:t>IMMOBILIZE the extremity</a:t>
            </a:r>
          </a:p>
          <a:p>
            <a:pPr lvl="1">
              <a:lnSpc>
                <a:spcPct val="100000"/>
              </a:lnSpc>
              <a:spcBef>
                <a:spcPts val="0"/>
              </a:spcBef>
            </a:pPr>
            <a:r>
              <a:rPr lang="en-US" sz="2600" dirty="0"/>
              <a:t>Take a picture of the snake (if possible) to send to referral hospital</a:t>
            </a:r>
          </a:p>
          <a:p>
            <a:pPr>
              <a:lnSpc>
                <a:spcPct val="100000"/>
              </a:lnSpc>
              <a:spcBef>
                <a:spcPts val="0"/>
              </a:spcBef>
            </a:pPr>
            <a:r>
              <a:rPr lang="en-US" sz="2600" dirty="0"/>
              <a:t>General exposure considerations</a:t>
            </a:r>
          </a:p>
          <a:p>
            <a:pPr lvl="1">
              <a:lnSpc>
                <a:spcPct val="100000"/>
              </a:lnSpc>
              <a:spcBef>
                <a:spcPts val="0"/>
              </a:spcBef>
            </a:pPr>
            <a:r>
              <a:rPr lang="en-US" sz="2600" dirty="0"/>
              <a:t>REMOVE constricting clothing and jewelry</a:t>
            </a:r>
          </a:p>
          <a:p>
            <a:pPr lvl="1">
              <a:lnSpc>
                <a:spcPct val="100000"/>
              </a:lnSpc>
              <a:spcBef>
                <a:spcPts val="0"/>
              </a:spcBef>
            </a:pPr>
            <a:r>
              <a:rPr lang="en-US" sz="2600" dirty="0"/>
              <a:t>COVER the patient to prevent hypothermia </a:t>
            </a:r>
          </a:p>
          <a:p>
            <a:pPr lvl="2">
              <a:lnSpc>
                <a:spcPct val="100000"/>
              </a:lnSpc>
              <a:spcBef>
                <a:spcPts val="0"/>
              </a:spcBef>
            </a:pPr>
            <a:r>
              <a:rPr lang="en-US" sz="2600" dirty="0"/>
              <a:t>Acutely ill patients may be unable to regulate body temperature</a:t>
            </a:r>
          </a:p>
          <a:p>
            <a:pPr lvl="1">
              <a:lnSpc>
                <a:spcPct val="100000"/>
              </a:lnSpc>
              <a:spcBef>
                <a:spcPts val="0"/>
              </a:spcBef>
            </a:pPr>
            <a:r>
              <a:rPr lang="en-US" sz="2600" dirty="0"/>
              <a:t>PREVENT hypothermia</a:t>
            </a:r>
          </a:p>
          <a:p>
            <a:pPr lvl="2">
              <a:lnSpc>
                <a:spcPct val="100000"/>
              </a:lnSpc>
              <a:spcBef>
                <a:spcPts val="0"/>
              </a:spcBef>
            </a:pPr>
            <a:r>
              <a:rPr lang="en-US" sz="2600" dirty="0"/>
              <a:t>Remove wet clothing and dry patient thoroughly</a:t>
            </a:r>
          </a:p>
          <a:p>
            <a:pPr lvl="1">
              <a:lnSpc>
                <a:spcPct val="100000"/>
              </a:lnSpc>
              <a:spcBef>
                <a:spcPts val="0"/>
              </a:spcBef>
            </a:pPr>
            <a:r>
              <a:rPr lang="en-US" sz="2600" dirty="0"/>
              <a:t>Respect the patient’s modesty</a:t>
            </a:r>
          </a:p>
          <a:p>
            <a:pPr>
              <a:lnSpc>
                <a:spcPct val="100000"/>
              </a:lnSpc>
              <a:spcBef>
                <a:spcPts val="0"/>
              </a:spcBef>
            </a:pPr>
            <a:r>
              <a:rPr lang="en-US" sz="2600" dirty="0"/>
              <a:t>If cause unknown, remember trauma</a:t>
            </a:r>
          </a:p>
          <a:p>
            <a:pPr lvl="1">
              <a:lnSpc>
                <a:spcPct val="100000"/>
              </a:lnSpc>
              <a:spcBef>
                <a:spcPts val="0"/>
              </a:spcBef>
            </a:pPr>
            <a:r>
              <a:rPr lang="en-US" sz="2600" dirty="0"/>
              <a:t>LOG ROLL for suspected spinal cord injury </a:t>
            </a:r>
          </a:p>
        </p:txBody>
      </p:sp>
      <p:pic>
        <p:nvPicPr>
          <p:cNvPr id="6" name="Picture 5"/>
          <p:cNvPicPr>
            <a:picLocks noChangeAspect="1"/>
          </p:cNvPicPr>
          <p:nvPr/>
        </p:nvPicPr>
        <p:blipFill>
          <a:blip r:embed="rId3"/>
          <a:stretch>
            <a:fillRect/>
          </a:stretch>
        </p:blipFill>
        <p:spPr>
          <a:xfrm>
            <a:off x="428723" y="523053"/>
            <a:ext cx="1933477" cy="1009705"/>
          </a:xfrm>
          <a:prstGeom prst="rect">
            <a:avLst/>
          </a:prstGeom>
        </p:spPr>
      </p:pic>
    </p:spTree>
    <p:extLst>
      <p:ext uri="{BB962C8B-B14F-4D97-AF65-F5344CB8AC3E}">
        <p14:creationId xmlns:p14="http://schemas.microsoft.com/office/powerpoint/2010/main" val="750875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93600" y="2889664"/>
            <a:ext cx="10515600" cy="1325563"/>
          </a:xfrm>
        </p:spPr>
        <p:txBody>
          <a:bodyPr/>
          <a:lstStyle/>
          <a:p>
            <a:r>
              <a:rPr lang="en-US" dirty="0"/>
              <a:t>QUESTIONS?</a:t>
            </a:r>
          </a:p>
        </p:txBody>
      </p:sp>
      <p:sp>
        <p:nvSpPr>
          <p:cNvPr id="6" name="Title 1"/>
          <p:cNvSpPr txBox="1">
            <a:spLocks/>
          </p:cNvSpPr>
          <p:nvPr/>
        </p:nvSpPr>
        <p:spPr>
          <a:xfrm>
            <a:off x="2362200" y="3651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Exposure</a:t>
            </a:r>
          </a:p>
        </p:txBody>
      </p:sp>
      <p:sp>
        <p:nvSpPr>
          <p:cNvPr id="7" name="Rectangle 6"/>
          <p:cNvSpPr/>
          <p:nvPr/>
        </p:nvSpPr>
        <p:spPr>
          <a:xfrm>
            <a:off x="4759138" y="1197954"/>
            <a:ext cx="348343" cy="4708981"/>
          </a:xfrm>
          <a:prstGeom prst="rect">
            <a:avLst/>
          </a:prstGeom>
          <a:noFill/>
        </p:spPr>
        <p:txBody>
          <a:bodyPr wrap="square" lIns="91440" tIns="45720" rIns="91440" bIns="45720">
            <a:spAutoFit/>
          </a:bodyPr>
          <a:lstStyle/>
          <a:p>
            <a:pPr algn="ctr"/>
            <a:r>
              <a:rPr lang="en-US" sz="300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p>
        </p:txBody>
      </p:sp>
      <p:pic>
        <p:nvPicPr>
          <p:cNvPr id="8" name="Picture 7"/>
          <p:cNvPicPr>
            <a:picLocks noChangeAspect="1"/>
          </p:cNvPicPr>
          <p:nvPr/>
        </p:nvPicPr>
        <p:blipFill>
          <a:blip r:embed="rId2"/>
          <a:stretch>
            <a:fillRect/>
          </a:stretch>
        </p:blipFill>
        <p:spPr>
          <a:xfrm>
            <a:off x="428723" y="523053"/>
            <a:ext cx="1933477" cy="1009705"/>
          </a:xfrm>
          <a:prstGeom prst="rect">
            <a:avLst/>
          </a:prstGeom>
        </p:spPr>
      </p:pic>
    </p:spTree>
    <p:extLst>
      <p:ext uri="{BB962C8B-B14F-4D97-AF65-F5344CB8AC3E}">
        <p14:creationId xmlns:p14="http://schemas.microsoft.com/office/powerpoint/2010/main" val="1010547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81409790"/>
              </p:ext>
            </p:extLst>
          </p:nvPr>
        </p:nvGraphicFramePr>
        <p:xfrm>
          <a:off x="359590" y="1619955"/>
          <a:ext cx="11527610" cy="4406258"/>
        </p:xfrm>
        <a:graphic>
          <a:graphicData uri="http://schemas.openxmlformats.org/drawingml/2006/table">
            <a:tbl>
              <a:tblPr firstRow="1" bandRow="1">
                <a:tableStyleId>{2D5ABB26-0587-4C30-8999-92F81FD0307C}</a:tableStyleId>
              </a:tblPr>
              <a:tblGrid>
                <a:gridCol w="2305522">
                  <a:extLst>
                    <a:ext uri="{9D8B030D-6E8A-4147-A177-3AD203B41FA5}">
                      <a16:colId xmlns:a16="http://schemas.microsoft.com/office/drawing/2014/main" val="20000"/>
                    </a:ext>
                  </a:extLst>
                </a:gridCol>
                <a:gridCol w="2305522">
                  <a:extLst>
                    <a:ext uri="{9D8B030D-6E8A-4147-A177-3AD203B41FA5}">
                      <a16:colId xmlns:a16="http://schemas.microsoft.com/office/drawing/2014/main" val="20001"/>
                    </a:ext>
                  </a:extLst>
                </a:gridCol>
                <a:gridCol w="2305522">
                  <a:extLst>
                    <a:ext uri="{9D8B030D-6E8A-4147-A177-3AD203B41FA5}">
                      <a16:colId xmlns:a16="http://schemas.microsoft.com/office/drawing/2014/main" val="20002"/>
                    </a:ext>
                  </a:extLst>
                </a:gridCol>
                <a:gridCol w="2305522">
                  <a:extLst>
                    <a:ext uri="{9D8B030D-6E8A-4147-A177-3AD203B41FA5}">
                      <a16:colId xmlns:a16="http://schemas.microsoft.com/office/drawing/2014/main" val="20003"/>
                    </a:ext>
                  </a:extLst>
                </a:gridCol>
                <a:gridCol w="2305522">
                  <a:extLst>
                    <a:ext uri="{9D8B030D-6E8A-4147-A177-3AD203B41FA5}">
                      <a16:colId xmlns:a16="http://schemas.microsoft.com/office/drawing/2014/main" val="20004"/>
                    </a:ext>
                  </a:extLst>
                </a:gridCol>
              </a:tblGrid>
              <a:tr h="126681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924747">
                <a:tc>
                  <a:txBody>
                    <a:bodyPr/>
                    <a:lstStyle/>
                    <a:p>
                      <a:pPr marL="285750" indent="-285750">
                        <a:buFont typeface="Arial" charset="0"/>
                        <a:buChar char="•"/>
                      </a:pPr>
                      <a:r>
                        <a:rPr lang="en-US" sz="2000" dirty="0"/>
                        <a:t>Obstruction: foreign body</a:t>
                      </a:r>
                    </a:p>
                    <a:p>
                      <a:pPr marL="285750" indent="-285750">
                        <a:buFont typeface="Arial" charset="0"/>
                        <a:buChar char="•"/>
                      </a:pPr>
                      <a:r>
                        <a:rPr lang="en-US" sz="2000" dirty="0"/>
                        <a:t>Obstruction: burns</a:t>
                      </a:r>
                    </a:p>
                    <a:p>
                      <a:pPr marL="285750" indent="-285750">
                        <a:buFont typeface="Arial" charset="0"/>
                        <a:buChar char="•"/>
                      </a:pPr>
                      <a:r>
                        <a:rPr lang="en-US" sz="2000" dirty="0"/>
                        <a:t>Obstruction: anaphylaxis</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2000" dirty="0"/>
                        <a:t>Obstruction:</a:t>
                      </a:r>
                      <a:r>
                        <a:rPr lang="en-US" sz="2000" baseline="0" dirty="0"/>
                        <a:t> </a:t>
                      </a:r>
                      <a:r>
                        <a:rPr lang="en-US" sz="2000" dirty="0"/>
                        <a:t>trauma</a:t>
                      </a:r>
                    </a:p>
                    <a:p>
                      <a:pPr marL="285750" indent="-285750">
                        <a:buFont typeface="Arial" charset="0"/>
                        <a:buChar char="•"/>
                      </a:pPr>
                      <a:endParaRPr lang="en-US" sz="2000" dirty="0"/>
                    </a:p>
                    <a:p>
                      <a:pPr marL="285750" indent="-285750">
                        <a:buFont typeface="Arial" charset="0"/>
                        <a:buChar char="•"/>
                      </a:pP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charset="0"/>
                        <a:buChar char="•"/>
                      </a:pPr>
                      <a:r>
                        <a:rPr lang="en-US" sz="2000" dirty="0"/>
                        <a:t>Tension pneumothorax</a:t>
                      </a:r>
                    </a:p>
                    <a:p>
                      <a:pPr marL="285750" indent="-285750">
                        <a:buFont typeface="Arial" charset="0"/>
                        <a:buChar char="•"/>
                      </a:pPr>
                      <a:r>
                        <a:rPr lang="en-US" sz="2000" dirty="0"/>
                        <a:t>Opiate</a:t>
                      </a:r>
                      <a:r>
                        <a:rPr lang="en-US" sz="2000" baseline="0" dirty="0"/>
                        <a:t> overdose</a:t>
                      </a:r>
                    </a:p>
                    <a:p>
                      <a:pPr marL="285750" indent="-285750">
                        <a:buFont typeface="Arial" charset="0"/>
                        <a:buChar char="•"/>
                      </a:pPr>
                      <a:r>
                        <a:rPr lang="en-US" sz="2000" baseline="0" dirty="0"/>
                        <a:t>Asthma/COPD</a:t>
                      </a:r>
                    </a:p>
                    <a:p>
                      <a:pPr marL="285750" indent="-285750">
                        <a:buFont typeface="Arial" charset="0"/>
                        <a:buChar char="•"/>
                      </a:pPr>
                      <a:r>
                        <a:rPr lang="en-US" sz="2000" baseline="0" dirty="0"/>
                        <a:t>Large pleural effusion/ </a:t>
                      </a:r>
                      <a:r>
                        <a:rPr lang="en-US" sz="2000" baseline="0" dirty="0" err="1"/>
                        <a:t>haemothorax</a:t>
                      </a:r>
                      <a:endParaRPr lang="en-US" sz="20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charset="0"/>
                        <a:buChar char="•"/>
                      </a:pPr>
                      <a:r>
                        <a:rPr lang="en-US" sz="2000" dirty="0" err="1"/>
                        <a:t>Pulselessness</a:t>
                      </a:r>
                      <a:endParaRPr lang="en-US" sz="2000" dirty="0"/>
                    </a:p>
                    <a:p>
                      <a:pPr marL="285750" indent="-285750">
                        <a:buFont typeface="Arial" charset="0"/>
                        <a:buChar char="•"/>
                      </a:pPr>
                      <a:r>
                        <a:rPr lang="en-US" sz="2000" dirty="0"/>
                        <a:t>Shock</a:t>
                      </a:r>
                    </a:p>
                    <a:p>
                      <a:pPr marL="285750" indent="-285750">
                        <a:buFont typeface="Arial" charset="0"/>
                        <a:buChar char="•"/>
                      </a:pPr>
                      <a:r>
                        <a:rPr lang="en-US" sz="2000" dirty="0"/>
                        <a:t>Severe bleeding</a:t>
                      </a:r>
                    </a:p>
                    <a:p>
                      <a:pPr marL="285750" indent="-285750">
                        <a:buFont typeface="Arial" charset="0"/>
                        <a:buChar char="•"/>
                      </a:pPr>
                      <a:r>
                        <a:rPr lang="en-US" sz="2000" dirty="0"/>
                        <a:t>Pericardial</a:t>
                      </a:r>
                      <a:r>
                        <a:rPr lang="en-US" sz="2000" baseline="0" dirty="0"/>
                        <a:t> Tamponade</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charset="0"/>
                        <a:buChar char="•"/>
                      </a:pPr>
                      <a:r>
                        <a:rPr lang="en-US" sz="2000" dirty="0" err="1"/>
                        <a:t>Hypoglycaemia</a:t>
                      </a:r>
                      <a:endParaRPr lang="en-US" sz="2000" dirty="0"/>
                    </a:p>
                    <a:p>
                      <a:pPr marL="285750" indent="-285750">
                        <a:buFont typeface="Arial" charset="0"/>
                        <a:buChar char="•"/>
                      </a:pPr>
                      <a:r>
                        <a:rPr lang="en-US" sz="2000" dirty="0"/>
                        <a:t>Increased</a:t>
                      </a:r>
                      <a:r>
                        <a:rPr lang="en-US" sz="2000" baseline="0" dirty="0"/>
                        <a:t> pressure on the brain</a:t>
                      </a:r>
                    </a:p>
                    <a:p>
                      <a:pPr marL="285750" indent="-285750">
                        <a:buFont typeface="Arial" charset="0"/>
                        <a:buChar char="•"/>
                      </a:pPr>
                      <a:r>
                        <a:rPr lang="en-US" sz="2000" baseline="0" dirty="0"/>
                        <a:t>Seizures/ convulsions</a:t>
                      </a:r>
                    </a:p>
                    <a:p>
                      <a:pPr marL="285750" indent="-285750">
                        <a:buFont typeface="Arial" charset="0"/>
                        <a:buChar char="•"/>
                      </a:pP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charset="0"/>
                        <a:buChar char="•"/>
                      </a:pPr>
                      <a:r>
                        <a:rPr lang="en-US" sz="2000" dirty="0"/>
                        <a:t>Snake bite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p:txBody>
          <a:bodyPr/>
          <a:lstStyle/>
          <a:p>
            <a:r>
              <a:rPr lang="en-US" dirty="0"/>
              <a:t>In-Depth, Acute, Life-Threatening Conditions</a:t>
            </a:r>
          </a:p>
        </p:txBody>
      </p:sp>
      <p:pic>
        <p:nvPicPr>
          <p:cNvPr id="10" name="Picture 9"/>
          <p:cNvPicPr>
            <a:picLocks noChangeAspect="1"/>
          </p:cNvPicPr>
          <p:nvPr/>
        </p:nvPicPr>
        <p:blipFill>
          <a:blip r:embed="rId3"/>
          <a:stretch>
            <a:fillRect/>
          </a:stretch>
        </p:blipFill>
        <p:spPr>
          <a:xfrm>
            <a:off x="9784080" y="1713499"/>
            <a:ext cx="1933476" cy="1009704"/>
          </a:xfrm>
          <a:prstGeom prst="rect">
            <a:avLst/>
          </a:prstGeom>
        </p:spPr>
      </p:pic>
      <p:pic>
        <p:nvPicPr>
          <p:cNvPr id="11" name="Picture 10"/>
          <p:cNvPicPr>
            <a:picLocks noChangeAspect="1"/>
          </p:cNvPicPr>
          <p:nvPr/>
        </p:nvPicPr>
        <p:blipFill>
          <a:blip r:embed="rId4"/>
          <a:stretch>
            <a:fillRect/>
          </a:stretch>
        </p:blipFill>
        <p:spPr>
          <a:xfrm>
            <a:off x="7497038" y="1713499"/>
            <a:ext cx="1899276" cy="1034050"/>
          </a:xfrm>
          <a:prstGeom prst="rect">
            <a:avLst/>
          </a:prstGeom>
        </p:spPr>
      </p:pic>
      <p:pic>
        <p:nvPicPr>
          <p:cNvPr id="12" name="Picture 11"/>
          <p:cNvPicPr>
            <a:picLocks noChangeAspect="1"/>
          </p:cNvPicPr>
          <p:nvPr/>
        </p:nvPicPr>
        <p:blipFill>
          <a:blip r:embed="rId5"/>
          <a:stretch>
            <a:fillRect/>
          </a:stretch>
        </p:blipFill>
        <p:spPr>
          <a:xfrm>
            <a:off x="5166360" y="1713499"/>
            <a:ext cx="1896637" cy="984994"/>
          </a:xfrm>
          <a:prstGeom prst="rect">
            <a:avLst/>
          </a:prstGeom>
        </p:spPr>
      </p:pic>
      <p:pic>
        <p:nvPicPr>
          <p:cNvPr id="13" name="Picture 12"/>
          <p:cNvPicPr>
            <a:picLocks noChangeAspect="1"/>
          </p:cNvPicPr>
          <p:nvPr/>
        </p:nvPicPr>
        <p:blipFill>
          <a:blip r:embed="rId6"/>
          <a:stretch>
            <a:fillRect/>
          </a:stretch>
        </p:blipFill>
        <p:spPr>
          <a:xfrm>
            <a:off x="2833041" y="1713499"/>
            <a:ext cx="1899278" cy="1044603"/>
          </a:xfrm>
          <a:prstGeom prst="rect">
            <a:avLst/>
          </a:prstGeom>
        </p:spPr>
      </p:pic>
      <p:pic>
        <p:nvPicPr>
          <p:cNvPr id="14" name="Picture 13"/>
          <p:cNvPicPr>
            <a:picLocks noChangeAspect="1"/>
          </p:cNvPicPr>
          <p:nvPr/>
        </p:nvPicPr>
        <p:blipFill>
          <a:blip r:embed="rId7"/>
          <a:stretch>
            <a:fillRect/>
          </a:stretch>
        </p:blipFill>
        <p:spPr>
          <a:xfrm>
            <a:off x="533923" y="1728495"/>
            <a:ext cx="1865077" cy="994708"/>
          </a:xfrm>
          <a:prstGeom prst="rect">
            <a:avLst/>
          </a:prstGeom>
        </p:spPr>
      </p:pic>
    </p:spTree>
    <p:extLst>
      <p:ext uri="{BB962C8B-B14F-4D97-AF65-F5344CB8AC3E}">
        <p14:creationId xmlns:p14="http://schemas.microsoft.com/office/powerpoint/2010/main" val="13148254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65125"/>
            <a:ext cx="8991600" cy="1325563"/>
          </a:xfrm>
        </p:spPr>
        <p:txBody>
          <a:bodyPr/>
          <a:lstStyle/>
          <a:p>
            <a:r>
              <a:rPr lang="en-US" dirty="0"/>
              <a:t>Airway Obstruction: Foreign Body</a:t>
            </a:r>
          </a:p>
        </p:txBody>
      </p:sp>
      <p:graphicFrame>
        <p:nvGraphicFramePr>
          <p:cNvPr id="6" name="Table 5"/>
          <p:cNvGraphicFramePr>
            <a:graphicFrameLocks noGrp="1"/>
          </p:cNvGraphicFramePr>
          <p:nvPr>
            <p:extLst>
              <p:ext uri="{D42A27DB-BD31-4B8C-83A1-F6EECF244321}">
                <p14:modId xmlns:p14="http://schemas.microsoft.com/office/powerpoint/2010/main" val="1329586465"/>
              </p:ext>
            </p:extLst>
          </p:nvPr>
        </p:nvGraphicFramePr>
        <p:xfrm>
          <a:off x="426720" y="1690686"/>
          <a:ext cx="11765280" cy="4334966"/>
        </p:xfrm>
        <a:graphic>
          <a:graphicData uri="http://schemas.openxmlformats.org/drawingml/2006/table">
            <a:tbl>
              <a:tblPr firstRow="1" bandRow="1">
                <a:tableStyleId>{2D5ABB26-0587-4C30-8999-92F81FD0307C}</a:tableStyleId>
              </a:tblPr>
              <a:tblGrid>
                <a:gridCol w="5861555">
                  <a:extLst>
                    <a:ext uri="{9D8B030D-6E8A-4147-A177-3AD203B41FA5}">
                      <a16:colId xmlns:a16="http://schemas.microsoft.com/office/drawing/2014/main" val="20000"/>
                    </a:ext>
                  </a:extLst>
                </a:gridCol>
                <a:gridCol w="5903725">
                  <a:extLst>
                    <a:ext uri="{9D8B030D-6E8A-4147-A177-3AD203B41FA5}">
                      <a16:colId xmlns:a16="http://schemas.microsoft.com/office/drawing/2014/main" val="20001"/>
                    </a:ext>
                  </a:extLst>
                </a:gridCol>
              </a:tblGrid>
              <a:tr h="434783">
                <a:tc>
                  <a:txBody>
                    <a:bodyPr/>
                    <a:lstStyle/>
                    <a:p>
                      <a:pPr algn="ctr"/>
                      <a:r>
                        <a:rPr lang="en-US" sz="2400" dirty="0">
                          <a:latin typeface="Calibri" charset="0"/>
                          <a:ea typeface="Calibri" charset="0"/>
                          <a:cs typeface="Calibri" charset="0"/>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Calibri" charset="0"/>
                          <a:ea typeface="Calibri" charset="0"/>
                          <a:cs typeface="Calibri" charset="0"/>
                        </a:rPr>
                        <a:t>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877766">
                <a:tc>
                  <a:txBody>
                    <a:bodyPr/>
                    <a:lstStyle/>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dirty="0">
                          <a:latin typeface="Calibri" charset="0"/>
                          <a:ea typeface="Calibri" charset="0"/>
                          <a:cs typeface="Calibri" charset="0"/>
                        </a:rPr>
                        <a:t>Visible</a:t>
                      </a:r>
                      <a:r>
                        <a:rPr lang="en-US" sz="2400" i="0" baseline="0" dirty="0">
                          <a:latin typeface="Calibri" charset="0"/>
                          <a:ea typeface="Calibri" charset="0"/>
                          <a:cs typeface="Calibri" charset="0"/>
                        </a:rPr>
                        <a:t> secretions, vomit or foreign body</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dirty="0">
                          <a:latin typeface="Calibri" charset="0"/>
                          <a:ea typeface="Calibri" charset="0"/>
                          <a:cs typeface="Calibri" charset="0"/>
                        </a:rPr>
                        <a:t>Abnormal sounds from airway</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1" dirty="0">
                          <a:latin typeface="Calibri" charset="0"/>
                          <a:ea typeface="Calibri" charset="0"/>
                          <a:cs typeface="Calibri" charset="0"/>
                        </a:rPr>
                        <a:t>Stridor, snoring, gurgling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dirty="0">
                          <a:latin typeface="Calibri" charset="0"/>
                          <a:ea typeface="Calibri" charset="0"/>
                          <a:cs typeface="Calibri" charset="0"/>
                        </a:rPr>
                        <a:t>Mental status changes</a:t>
                      </a:r>
                      <a:r>
                        <a:rPr lang="en-US" sz="2400" i="0" baseline="0" dirty="0">
                          <a:latin typeface="Calibri" charset="0"/>
                          <a:ea typeface="Calibri" charset="0"/>
                          <a:cs typeface="Calibri" charset="0"/>
                        </a:rPr>
                        <a:t> -&gt; airway obstruction from tongue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latin typeface="Calibri" charset="0"/>
                          <a:ea typeface="Calibri" charset="0"/>
                          <a:cs typeface="Calibri" charset="0"/>
                        </a:rPr>
                        <a:t>Poor chest rise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Arial" charset="0"/>
                        <a:buChar char="•"/>
                      </a:pPr>
                      <a:r>
                        <a:rPr lang="en-US" sz="2000" dirty="0">
                          <a:latin typeface="Calibri" charset="0"/>
                          <a:ea typeface="Calibri" charset="0"/>
                          <a:cs typeface="Calibri" charset="0"/>
                        </a:rPr>
                        <a:t>REMOVE or SUCTION visible foreign body/fluid if</a:t>
                      </a:r>
                      <a:r>
                        <a:rPr lang="en-US" sz="2000" baseline="0" dirty="0">
                          <a:latin typeface="Calibri" charset="0"/>
                          <a:ea typeface="Calibri" charset="0"/>
                          <a:cs typeface="Calibri" charset="0"/>
                        </a:rPr>
                        <a:t> possible</a:t>
                      </a:r>
                    </a:p>
                    <a:p>
                      <a:pPr marL="800100" lvl="1" indent="-342900">
                        <a:buFont typeface="Arial" charset="0"/>
                        <a:buChar char="•"/>
                      </a:pPr>
                      <a:r>
                        <a:rPr lang="en-US" sz="2000" baseline="0" dirty="0">
                          <a:latin typeface="Calibri" charset="0"/>
                          <a:ea typeface="Calibri" charset="0"/>
                          <a:cs typeface="Calibri" charset="0"/>
                        </a:rPr>
                        <a:t>Do not push further into airway</a:t>
                      </a:r>
                    </a:p>
                    <a:p>
                      <a:pPr marL="342900" lvl="0" indent="-342900">
                        <a:buFont typeface="Arial" charset="0"/>
                        <a:buChar char="•"/>
                      </a:pPr>
                      <a:r>
                        <a:rPr lang="en-US" sz="2000" baseline="0" dirty="0">
                          <a:latin typeface="Calibri" charset="0"/>
                          <a:ea typeface="Calibri" charset="0"/>
                          <a:cs typeface="Calibri" charset="0"/>
                        </a:rPr>
                        <a:t>If completely obstructed</a:t>
                      </a:r>
                    </a:p>
                    <a:p>
                      <a:pPr marL="800100" marR="0" lvl="1"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000" baseline="0" dirty="0">
                          <a:latin typeface="Calibri" charset="0"/>
                          <a:ea typeface="Calibri" charset="0"/>
                          <a:cs typeface="Calibri" charset="0"/>
                        </a:rPr>
                        <a:t>Use </a:t>
                      </a:r>
                      <a:r>
                        <a:rPr lang="en-US" sz="2000" dirty="0"/>
                        <a:t>age-appropriate CHEST THRUSTS/ABDOMINAL THRUSTS/ BACK BLOWS</a:t>
                      </a:r>
                      <a:endParaRPr lang="en-US" sz="2000" baseline="0" dirty="0">
                        <a:latin typeface="Calibri" charset="0"/>
                        <a:ea typeface="Calibri" charset="0"/>
                        <a:cs typeface="Calibri" charset="0"/>
                      </a:endParaRPr>
                    </a:p>
                    <a:p>
                      <a:pPr marL="342900" indent="-342900">
                        <a:buFont typeface="Arial" charset="0"/>
                        <a:buChar char="•"/>
                      </a:pPr>
                      <a:r>
                        <a:rPr lang="en-US" sz="2000" baseline="0" dirty="0">
                          <a:latin typeface="Calibri" charset="0"/>
                          <a:ea typeface="Calibri" charset="0"/>
                          <a:cs typeface="Calibri" charset="0"/>
                        </a:rPr>
                        <a:t>For obstruction due to tongue</a:t>
                      </a:r>
                    </a:p>
                    <a:p>
                      <a:pPr marL="800100" lvl="1" indent="-342900">
                        <a:buFont typeface="Arial" charset="0"/>
                        <a:buChar char="•"/>
                      </a:pPr>
                      <a:r>
                        <a:rPr lang="en-US" sz="2000" dirty="0">
                          <a:latin typeface="Calibri" charset="0"/>
                          <a:ea typeface="Calibri" charset="0"/>
                          <a:cs typeface="Calibri" charset="0"/>
                        </a:rPr>
                        <a:t>Open</a:t>
                      </a:r>
                      <a:r>
                        <a:rPr lang="en-US" sz="2000" baseline="0" dirty="0">
                          <a:latin typeface="Calibri" charset="0"/>
                          <a:ea typeface="Calibri" charset="0"/>
                          <a:cs typeface="Calibri" charset="0"/>
                        </a:rPr>
                        <a:t> the airway using HEAD-TILT and CHIN LIFT or JAW THRUST (trauma)</a:t>
                      </a:r>
                    </a:p>
                    <a:p>
                      <a:pPr marL="342900" lvl="0" indent="-342900">
                        <a:buFont typeface="Arial" charset="0"/>
                        <a:buChar char="•"/>
                      </a:pPr>
                      <a:r>
                        <a:rPr lang="en-US" sz="2000" baseline="0" dirty="0">
                          <a:latin typeface="Calibri" charset="0"/>
                          <a:ea typeface="Calibri" charset="0"/>
                          <a:cs typeface="Calibri" charset="0"/>
                        </a:rPr>
                        <a:t>Place OPA or NPA as needed</a:t>
                      </a:r>
                    </a:p>
                    <a:p>
                      <a:pPr marL="342900" lvl="0" indent="-342900">
                        <a:buFont typeface="Arial" charset="0"/>
                        <a:buChar char="•"/>
                      </a:pPr>
                      <a:r>
                        <a:rPr lang="en-US" sz="2000" baseline="0" dirty="0">
                          <a:latin typeface="Calibri" charset="0"/>
                          <a:ea typeface="Calibri" charset="0"/>
                          <a:cs typeface="Calibri" charset="0"/>
                        </a:rPr>
                        <a:t>Plan for HANDOVER/TRANSFER</a:t>
                      </a:r>
                    </a:p>
                    <a:p>
                      <a:pPr marL="800100" lvl="1" indent="-342900">
                        <a:buFont typeface="Arial" charset="0"/>
                        <a:buChar char="•"/>
                      </a:pPr>
                      <a:endParaRPr lang="en-US" sz="2200" dirty="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5" name="Picture 4"/>
          <p:cNvPicPr>
            <a:picLocks noChangeAspect="1"/>
          </p:cNvPicPr>
          <p:nvPr/>
        </p:nvPicPr>
        <p:blipFill>
          <a:blip r:embed="rId3"/>
          <a:stretch>
            <a:fillRect/>
          </a:stretch>
        </p:blipFill>
        <p:spPr>
          <a:xfrm>
            <a:off x="497123" y="489604"/>
            <a:ext cx="1865077" cy="994708"/>
          </a:xfrm>
          <a:prstGeom prst="rect">
            <a:avLst/>
          </a:prstGeom>
        </p:spPr>
      </p:pic>
    </p:spTree>
    <p:extLst>
      <p:ext uri="{BB962C8B-B14F-4D97-AF65-F5344CB8AC3E}">
        <p14:creationId xmlns:p14="http://schemas.microsoft.com/office/powerpoint/2010/main" val="4216267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65125"/>
            <a:ext cx="8991600" cy="1325563"/>
          </a:xfrm>
        </p:spPr>
        <p:txBody>
          <a:bodyPr/>
          <a:lstStyle/>
          <a:p>
            <a:r>
              <a:rPr lang="en-US" dirty="0"/>
              <a:t>Airway Obstruction: Burns</a:t>
            </a:r>
          </a:p>
        </p:txBody>
      </p:sp>
      <p:graphicFrame>
        <p:nvGraphicFramePr>
          <p:cNvPr id="6" name="Table 5"/>
          <p:cNvGraphicFramePr>
            <a:graphicFrameLocks noGrp="1"/>
          </p:cNvGraphicFramePr>
          <p:nvPr>
            <p:extLst>
              <p:ext uri="{D42A27DB-BD31-4B8C-83A1-F6EECF244321}">
                <p14:modId xmlns:p14="http://schemas.microsoft.com/office/powerpoint/2010/main" val="1582586022"/>
              </p:ext>
            </p:extLst>
          </p:nvPr>
        </p:nvGraphicFramePr>
        <p:xfrm>
          <a:off x="406400" y="1508806"/>
          <a:ext cx="11338560" cy="4018387"/>
        </p:xfrm>
        <a:graphic>
          <a:graphicData uri="http://schemas.openxmlformats.org/drawingml/2006/table">
            <a:tbl>
              <a:tblPr firstRow="1" bandRow="1">
                <a:tableStyleId>{2D5ABB26-0587-4C30-8999-92F81FD0307C}</a:tableStyleId>
              </a:tblPr>
              <a:tblGrid>
                <a:gridCol w="5648960">
                  <a:extLst>
                    <a:ext uri="{9D8B030D-6E8A-4147-A177-3AD203B41FA5}">
                      <a16:colId xmlns:a16="http://schemas.microsoft.com/office/drawing/2014/main" val="20000"/>
                    </a:ext>
                  </a:extLst>
                </a:gridCol>
                <a:gridCol w="5689600">
                  <a:extLst>
                    <a:ext uri="{9D8B030D-6E8A-4147-A177-3AD203B41FA5}">
                      <a16:colId xmlns:a16="http://schemas.microsoft.com/office/drawing/2014/main" val="20001"/>
                    </a:ext>
                  </a:extLst>
                </a:gridCol>
              </a:tblGrid>
              <a:tr h="416407">
                <a:tc>
                  <a:txBody>
                    <a:bodyPr/>
                    <a:lstStyle/>
                    <a:p>
                      <a:pPr algn="ctr"/>
                      <a:r>
                        <a:rPr lang="en-US" sz="2400" dirty="0">
                          <a:latin typeface="Calibri" charset="0"/>
                          <a:ea typeface="Calibri" charset="0"/>
                          <a:cs typeface="Calibri" charset="0"/>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Calibri" charset="0"/>
                          <a:ea typeface="Calibri" charset="0"/>
                          <a:cs typeface="Calibri" charset="0"/>
                        </a:rPr>
                        <a:t>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561187">
                <a:tc>
                  <a:txBody>
                    <a:bodyPr/>
                    <a:lstStyle/>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latin typeface="Calibri" charset="0"/>
                          <a:ea typeface="Calibri" charset="0"/>
                          <a:cs typeface="Calibri" charset="0"/>
                        </a:rPr>
                        <a:t>Burns to head and neck</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latin typeface="Calibri" charset="0"/>
                          <a:ea typeface="Calibri" charset="0"/>
                          <a:cs typeface="Calibri" charset="0"/>
                        </a:rPr>
                        <a:t>Burned nasal hairs/soot</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latin typeface="Calibri" charset="0"/>
                          <a:ea typeface="Calibri" charset="0"/>
                          <a:cs typeface="Calibri" charset="0"/>
                        </a:rPr>
                        <a:t>Abnormal sounds from airway</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latin typeface="Calibri" charset="0"/>
                          <a:ea typeface="Calibri" charset="0"/>
                          <a:cs typeface="Calibri" charset="0"/>
                        </a:rPr>
                        <a:t>Stridor, snoring, gurgling</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latin typeface="Calibri" charset="0"/>
                          <a:ea typeface="Calibri" charset="0"/>
                          <a:cs typeface="Calibri" charset="0"/>
                        </a:rPr>
                        <a:t>Poor chest rise</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endParaRPr lang="en-US" sz="2400" i="0" baseline="0" dirty="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Arial" charset="0"/>
                        <a:buChar char="•"/>
                      </a:pPr>
                      <a:r>
                        <a:rPr lang="en-US" sz="2400" dirty="0">
                          <a:latin typeface="Calibri" charset="0"/>
                          <a:ea typeface="Calibri" charset="0"/>
                          <a:cs typeface="Calibri" charset="0"/>
                        </a:rPr>
                        <a:t>Give OXYGEN to all patients with burn injuries</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dirty="0">
                          <a:latin typeface="Calibri" charset="0"/>
                          <a:ea typeface="Calibri" charset="0"/>
                          <a:cs typeface="Calibri" charset="0"/>
                        </a:rPr>
                        <a:t>Open</a:t>
                      </a:r>
                      <a:r>
                        <a:rPr lang="en-US" sz="2400" baseline="0" dirty="0">
                          <a:latin typeface="Calibri" charset="0"/>
                          <a:ea typeface="Calibri" charset="0"/>
                          <a:cs typeface="Calibri" charset="0"/>
                        </a:rPr>
                        <a:t> the airway using HEAD-TILT and CHIN LIFT or JAW THRUST (trauma)</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aseline="0" dirty="0">
                          <a:latin typeface="Calibri" charset="0"/>
                          <a:ea typeface="Calibri" charset="0"/>
                          <a:cs typeface="Calibri" charset="0"/>
                        </a:rPr>
                        <a:t>Place OPA or NPA as needed</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aseline="0" dirty="0">
                          <a:latin typeface="Calibri" charset="0"/>
                          <a:ea typeface="Calibri" charset="0"/>
                          <a:cs typeface="Calibri" charset="0"/>
                        </a:rPr>
                        <a:t>Maintain c-spine IMMOBILIZATION if there is trauma</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aseline="0" dirty="0">
                          <a:latin typeface="Calibri" charset="0"/>
                          <a:ea typeface="Calibri" charset="0"/>
                          <a:cs typeface="Calibri" charset="0"/>
                        </a:rPr>
                        <a:t>Plan for HANDOVER/TRANSFER</a:t>
                      </a:r>
                    </a:p>
                    <a:p>
                      <a:pPr marL="800100" marR="0" lvl="1"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aseline="0" dirty="0">
                          <a:latin typeface="Calibri" charset="0"/>
                          <a:ea typeface="Calibri" charset="0"/>
                          <a:cs typeface="Calibri" charset="0"/>
                        </a:rPr>
                        <a:t>Rapid airway swelling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5" name="Picture 4"/>
          <p:cNvPicPr>
            <a:picLocks noChangeAspect="1"/>
          </p:cNvPicPr>
          <p:nvPr/>
        </p:nvPicPr>
        <p:blipFill>
          <a:blip r:embed="rId3"/>
          <a:stretch>
            <a:fillRect/>
          </a:stretch>
        </p:blipFill>
        <p:spPr>
          <a:xfrm>
            <a:off x="497123" y="489604"/>
            <a:ext cx="1865077" cy="994708"/>
          </a:xfrm>
          <a:prstGeom prst="rect">
            <a:avLst/>
          </a:prstGeom>
        </p:spPr>
      </p:pic>
      <p:sp>
        <p:nvSpPr>
          <p:cNvPr id="3" name="Rectangle 2"/>
          <p:cNvSpPr/>
          <p:nvPr/>
        </p:nvSpPr>
        <p:spPr>
          <a:xfrm>
            <a:off x="980141" y="5913866"/>
            <a:ext cx="6998519" cy="430887"/>
          </a:xfrm>
          <a:prstGeom prst="rect">
            <a:avLst/>
          </a:prstGeom>
        </p:spPr>
        <p:txBody>
          <a:bodyPr wrap="none">
            <a:spAutoFit/>
          </a:bodyPr>
          <a:lstStyle/>
          <a:p>
            <a:pPr lvl="0">
              <a:defRPr/>
            </a:pPr>
            <a:r>
              <a:rPr lang="en-US" sz="2200" dirty="0">
                <a:latin typeface="Calibri" charset="0"/>
                <a:ea typeface="Calibri" charset="0"/>
                <a:cs typeface="Calibri" charset="0"/>
              </a:rPr>
              <a:t>Burns can cause airway swelling due to inhalation injuries! </a:t>
            </a:r>
          </a:p>
        </p:txBody>
      </p:sp>
    </p:spTree>
    <p:extLst>
      <p:ext uri="{BB962C8B-B14F-4D97-AF65-F5344CB8AC3E}">
        <p14:creationId xmlns:p14="http://schemas.microsoft.com/office/powerpoint/2010/main" val="1998890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65125"/>
            <a:ext cx="9260840" cy="1325563"/>
          </a:xfrm>
        </p:spPr>
        <p:txBody>
          <a:bodyPr>
            <a:normAutofit/>
          </a:bodyPr>
          <a:lstStyle/>
          <a:p>
            <a:r>
              <a:rPr lang="en-US" sz="4000" dirty="0"/>
              <a:t>Airway Obstruction: Severe Allergic Reaction</a:t>
            </a:r>
          </a:p>
        </p:txBody>
      </p:sp>
      <p:graphicFrame>
        <p:nvGraphicFramePr>
          <p:cNvPr id="6" name="Table 5"/>
          <p:cNvGraphicFramePr>
            <a:graphicFrameLocks noGrp="1"/>
          </p:cNvGraphicFramePr>
          <p:nvPr>
            <p:extLst>
              <p:ext uri="{D42A27DB-BD31-4B8C-83A1-F6EECF244321}">
                <p14:modId xmlns:p14="http://schemas.microsoft.com/office/powerpoint/2010/main" val="1042450099"/>
              </p:ext>
            </p:extLst>
          </p:nvPr>
        </p:nvGraphicFramePr>
        <p:xfrm>
          <a:off x="426720" y="1690687"/>
          <a:ext cx="11338560" cy="4332426"/>
        </p:xfrm>
        <a:graphic>
          <a:graphicData uri="http://schemas.openxmlformats.org/drawingml/2006/table">
            <a:tbl>
              <a:tblPr firstRow="1" bandRow="1">
                <a:tableStyleId>{2D5ABB26-0587-4C30-8999-92F81FD0307C}</a:tableStyleId>
              </a:tblPr>
              <a:tblGrid>
                <a:gridCol w="5648960">
                  <a:extLst>
                    <a:ext uri="{9D8B030D-6E8A-4147-A177-3AD203B41FA5}">
                      <a16:colId xmlns:a16="http://schemas.microsoft.com/office/drawing/2014/main" val="20000"/>
                    </a:ext>
                  </a:extLst>
                </a:gridCol>
                <a:gridCol w="5689600">
                  <a:extLst>
                    <a:ext uri="{9D8B030D-6E8A-4147-A177-3AD203B41FA5}">
                      <a16:colId xmlns:a16="http://schemas.microsoft.com/office/drawing/2014/main" val="20001"/>
                    </a:ext>
                  </a:extLst>
                </a:gridCol>
              </a:tblGrid>
              <a:tr h="485580">
                <a:tc>
                  <a:txBody>
                    <a:bodyPr/>
                    <a:lstStyle/>
                    <a:p>
                      <a:pPr algn="ctr"/>
                      <a:r>
                        <a:rPr lang="en-US" sz="2400" dirty="0">
                          <a:latin typeface="Calibri" charset="0"/>
                          <a:ea typeface="Calibri" charset="0"/>
                          <a:cs typeface="Calibri" charset="0"/>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Calibri" charset="0"/>
                          <a:ea typeface="Calibri" charset="0"/>
                          <a:cs typeface="Calibri" charset="0"/>
                        </a:rPr>
                        <a:t>Management</a:t>
                      </a:r>
                      <a:endParaRPr lang="en-US" sz="2400" dirty="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846846">
                <a:tc>
                  <a:txBody>
                    <a:bodyPr/>
                    <a:lstStyle/>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latin typeface="Calibri" charset="0"/>
                          <a:ea typeface="Calibri" charset="0"/>
                          <a:cs typeface="Calibri" charset="0"/>
                        </a:rPr>
                        <a:t>Mouth, lip and tongue swelling</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latin typeface="Calibri" charset="0"/>
                          <a:ea typeface="Calibri" charset="0"/>
                          <a:cs typeface="Calibri" charset="0"/>
                        </a:rPr>
                        <a:t>Difficulty breathing </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1" baseline="0" dirty="0">
                          <a:latin typeface="Calibri" charset="0"/>
                          <a:ea typeface="Calibri" charset="0"/>
                          <a:cs typeface="Calibri" charset="0"/>
                        </a:rPr>
                        <a:t>Stridor</a:t>
                      </a:r>
                      <a:r>
                        <a:rPr lang="en-US" sz="2400" i="0" baseline="0" dirty="0">
                          <a:latin typeface="Calibri" charset="0"/>
                          <a:ea typeface="Calibri" charset="0"/>
                          <a:cs typeface="Calibri" charset="0"/>
                        </a:rPr>
                        <a:t> and/or </a:t>
                      </a:r>
                      <a:r>
                        <a:rPr lang="en-US" sz="2400" i="1" baseline="0" dirty="0">
                          <a:latin typeface="Calibri" charset="0"/>
                          <a:ea typeface="Calibri" charset="0"/>
                          <a:cs typeface="Calibri" charset="0"/>
                        </a:rPr>
                        <a:t>wheezing</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1" baseline="0" dirty="0">
                          <a:latin typeface="Calibri" charset="0"/>
                          <a:ea typeface="Calibri" charset="0"/>
                          <a:cs typeface="Calibri" charset="0"/>
                        </a:rPr>
                        <a:t>Rash </a:t>
                      </a:r>
                      <a:r>
                        <a:rPr lang="en-US" sz="2400" i="0" baseline="0" dirty="0">
                          <a:latin typeface="Calibri" charset="0"/>
                          <a:ea typeface="Calibri" charset="0"/>
                          <a:cs typeface="Calibri" charset="0"/>
                        </a:rPr>
                        <a:t>or</a:t>
                      </a:r>
                      <a:r>
                        <a:rPr lang="en-US" sz="2400" i="1" baseline="0" dirty="0">
                          <a:latin typeface="Calibri" charset="0"/>
                          <a:ea typeface="Calibri" charset="0"/>
                          <a:cs typeface="Calibri" charset="0"/>
                        </a:rPr>
                        <a:t> hives</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latin typeface="Calibri" charset="0"/>
                          <a:ea typeface="Calibri" charset="0"/>
                          <a:cs typeface="Calibri" charset="0"/>
                        </a:rPr>
                        <a:t>Tachycardia and hypotension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dirty="0">
                          <a:latin typeface="Calibri" charset="0"/>
                          <a:ea typeface="Calibri" charset="0"/>
                          <a:cs typeface="Calibri" charset="0"/>
                        </a:rPr>
                        <a:t>Abnormal sounds from airway</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dirty="0">
                          <a:latin typeface="Calibri" charset="0"/>
                          <a:ea typeface="Calibri" charset="0"/>
                          <a:cs typeface="Calibri" charset="0"/>
                        </a:rPr>
                        <a:t>Stridor, snoring, gurgling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latin typeface="Calibri" charset="0"/>
                          <a:ea typeface="Calibri" charset="0"/>
                          <a:cs typeface="Calibri" charset="0"/>
                        </a:rPr>
                        <a:t>Poor chest rise</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endParaRPr lang="en-US" sz="2400" i="0" baseline="0" dirty="0">
                        <a:latin typeface="Calibri" charset="0"/>
                        <a:ea typeface="Calibri" charset="0"/>
                        <a:cs typeface="Calibri" charset="0"/>
                      </a:endParaRP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endParaRPr lang="en-US" sz="2400" i="0" baseline="0" dirty="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buFont typeface="Arial" charset="0"/>
                        <a:buChar char="•"/>
                      </a:pPr>
                      <a:r>
                        <a:rPr lang="en-US" sz="2200" dirty="0">
                          <a:latin typeface="Calibri" charset="0"/>
                          <a:ea typeface="Calibri" charset="0"/>
                          <a:cs typeface="Calibri" charset="0"/>
                        </a:rPr>
                        <a:t>MONITOR for airway obstruction</a:t>
                      </a:r>
                    </a:p>
                    <a:p>
                      <a:pPr marL="342900" lvl="0" indent="-342900">
                        <a:buFont typeface="Arial" charset="0"/>
                        <a:buChar char="•"/>
                      </a:pPr>
                      <a:r>
                        <a:rPr lang="en-US" sz="2200" dirty="0">
                          <a:latin typeface="Calibri" charset="0"/>
                          <a:ea typeface="Calibri" charset="0"/>
                          <a:cs typeface="Calibri" charset="0"/>
                        </a:rPr>
                        <a:t>Give ADRENALINE for airway obstruction,</a:t>
                      </a:r>
                      <a:r>
                        <a:rPr lang="en-US" sz="2200" baseline="0" dirty="0">
                          <a:latin typeface="Calibri" charset="0"/>
                          <a:ea typeface="Calibri" charset="0"/>
                          <a:cs typeface="Calibri" charset="0"/>
                        </a:rPr>
                        <a:t> severe wheezing </a:t>
                      </a:r>
                      <a:r>
                        <a:rPr lang="en-US" sz="2200" dirty="0">
                          <a:latin typeface="Calibri" charset="0"/>
                          <a:ea typeface="Calibri" charset="0"/>
                          <a:cs typeface="Calibri" charset="0"/>
                        </a:rPr>
                        <a:t>or shock</a:t>
                      </a:r>
                    </a:p>
                    <a:p>
                      <a:pPr marL="800100" lvl="1" indent="-342900">
                        <a:buFont typeface="Arial" charset="0"/>
                        <a:buChar char="•"/>
                      </a:pPr>
                      <a:r>
                        <a:rPr lang="en-US" sz="2200" dirty="0">
                          <a:solidFill>
                            <a:srgbClr val="FF0000"/>
                          </a:solidFill>
                          <a:latin typeface="Calibri" charset="0"/>
                          <a:ea typeface="Calibri" charset="0"/>
                          <a:cs typeface="Calibri" charset="0"/>
                        </a:rPr>
                        <a:t>Can wear off in minutes, need additional doses</a:t>
                      </a:r>
                    </a:p>
                    <a:p>
                      <a:pPr marL="342900" lvl="0" indent="-342900">
                        <a:buFont typeface="Arial" charset="0"/>
                        <a:buChar char="•"/>
                      </a:pPr>
                      <a:r>
                        <a:rPr lang="en-US" sz="2200" dirty="0">
                          <a:solidFill>
                            <a:schemeClr val="tx1"/>
                          </a:solidFill>
                          <a:latin typeface="Calibri" charset="0"/>
                          <a:ea typeface="Calibri" charset="0"/>
                          <a:cs typeface="Calibri" charset="0"/>
                        </a:rPr>
                        <a:t>Start IV/ give IV</a:t>
                      </a:r>
                      <a:r>
                        <a:rPr lang="en-US" sz="2200" baseline="0" dirty="0">
                          <a:solidFill>
                            <a:schemeClr val="tx1"/>
                          </a:solidFill>
                          <a:latin typeface="Calibri" charset="0"/>
                          <a:ea typeface="Calibri" charset="0"/>
                          <a:cs typeface="Calibri" charset="0"/>
                        </a:rPr>
                        <a:t> FLUIDS</a:t>
                      </a:r>
                    </a:p>
                    <a:p>
                      <a:pPr marL="342900" lvl="0" indent="-342900">
                        <a:buFont typeface="Arial" charset="0"/>
                        <a:buChar char="•"/>
                      </a:pPr>
                      <a:r>
                        <a:rPr lang="en-US" sz="2200" baseline="0" dirty="0">
                          <a:solidFill>
                            <a:schemeClr val="tx1"/>
                          </a:solidFill>
                          <a:latin typeface="Calibri" charset="0"/>
                          <a:ea typeface="Calibri" charset="0"/>
                          <a:cs typeface="Calibri" charset="0"/>
                        </a:rPr>
                        <a:t>REPOSITION AIRWAY as needed</a:t>
                      </a:r>
                    </a:p>
                    <a:p>
                      <a:pPr marL="800100" lvl="1" indent="-342900">
                        <a:buFont typeface="Arial" charset="0"/>
                        <a:buChar char="•"/>
                      </a:pPr>
                      <a:r>
                        <a:rPr lang="en-US" sz="2200" baseline="0" dirty="0">
                          <a:solidFill>
                            <a:schemeClr val="tx1"/>
                          </a:solidFill>
                          <a:latin typeface="Calibri" charset="0"/>
                          <a:ea typeface="Calibri" charset="0"/>
                          <a:cs typeface="Calibri" charset="0"/>
                        </a:rPr>
                        <a:t>Sit patient upright (no trauma)</a:t>
                      </a:r>
                    </a:p>
                    <a:p>
                      <a:pPr marL="342900" lvl="0" indent="-342900">
                        <a:buFont typeface="Arial" charset="0"/>
                        <a:buChar char="•"/>
                      </a:pPr>
                      <a:r>
                        <a:rPr lang="en-US" sz="2200" baseline="0" dirty="0">
                          <a:solidFill>
                            <a:schemeClr val="tx1"/>
                          </a:solidFill>
                          <a:latin typeface="Calibri" charset="0"/>
                          <a:ea typeface="Calibri" charset="0"/>
                          <a:cs typeface="Calibri" charset="0"/>
                        </a:rPr>
                        <a:t>Give OXYGEN</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200" baseline="0" dirty="0">
                          <a:solidFill>
                            <a:schemeClr val="tx1"/>
                          </a:solidFill>
                          <a:latin typeface="Calibri" charset="0"/>
                          <a:ea typeface="Calibri" charset="0"/>
                          <a:cs typeface="Calibri" charset="0"/>
                        </a:rPr>
                        <a:t>If severe or not improving, p</a:t>
                      </a:r>
                      <a:r>
                        <a:rPr lang="en-US" sz="2200" baseline="0" dirty="0">
                          <a:latin typeface="Calibri" charset="0"/>
                          <a:ea typeface="Calibri" charset="0"/>
                          <a:cs typeface="Calibri" charset="0"/>
                        </a:rPr>
                        <a:t>lan for HANDOVER/TRANSFER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5" name="Picture 4"/>
          <p:cNvPicPr>
            <a:picLocks noChangeAspect="1"/>
          </p:cNvPicPr>
          <p:nvPr/>
        </p:nvPicPr>
        <p:blipFill>
          <a:blip r:embed="rId3"/>
          <a:stretch>
            <a:fillRect/>
          </a:stretch>
        </p:blipFill>
        <p:spPr>
          <a:xfrm>
            <a:off x="497123" y="489604"/>
            <a:ext cx="1865077" cy="994708"/>
          </a:xfrm>
          <a:prstGeom prst="rect">
            <a:avLst/>
          </a:prstGeom>
        </p:spPr>
      </p:pic>
    </p:spTree>
    <p:extLst>
      <p:ext uri="{BB962C8B-B14F-4D97-AF65-F5344CB8AC3E}">
        <p14:creationId xmlns:p14="http://schemas.microsoft.com/office/powerpoint/2010/main" val="374965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65125"/>
            <a:ext cx="9260840" cy="1325563"/>
          </a:xfrm>
        </p:spPr>
        <p:txBody>
          <a:bodyPr>
            <a:normAutofit/>
          </a:bodyPr>
          <a:lstStyle/>
          <a:p>
            <a:r>
              <a:rPr lang="en-US" dirty="0"/>
              <a:t>Airway Obstruction: Trauma</a:t>
            </a:r>
          </a:p>
        </p:txBody>
      </p:sp>
      <p:graphicFrame>
        <p:nvGraphicFramePr>
          <p:cNvPr id="6" name="Table 5"/>
          <p:cNvGraphicFramePr>
            <a:graphicFrameLocks noGrp="1"/>
          </p:cNvGraphicFramePr>
          <p:nvPr>
            <p:extLst>
              <p:ext uri="{D42A27DB-BD31-4B8C-83A1-F6EECF244321}">
                <p14:modId xmlns:p14="http://schemas.microsoft.com/office/powerpoint/2010/main" val="76507070"/>
              </p:ext>
            </p:extLst>
          </p:nvPr>
        </p:nvGraphicFramePr>
        <p:xfrm>
          <a:off x="426720" y="1690687"/>
          <a:ext cx="11338560" cy="3108960"/>
        </p:xfrm>
        <a:graphic>
          <a:graphicData uri="http://schemas.openxmlformats.org/drawingml/2006/table">
            <a:tbl>
              <a:tblPr firstRow="1" bandRow="1">
                <a:tableStyleId>{2D5ABB26-0587-4C30-8999-92F81FD0307C}</a:tableStyleId>
              </a:tblPr>
              <a:tblGrid>
                <a:gridCol w="5648960">
                  <a:extLst>
                    <a:ext uri="{9D8B030D-6E8A-4147-A177-3AD203B41FA5}">
                      <a16:colId xmlns:a16="http://schemas.microsoft.com/office/drawing/2014/main" val="20000"/>
                    </a:ext>
                  </a:extLst>
                </a:gridCol>
                <a:gridCol w="5689600">
                  <a:extLst>
                    <a:ext uri="{9D8B030D-6E8A-4147-A177-3AD203B41FA5}">
                      <a16:colId xmlns:a16="http://schemas.microsoft.com/office/drawing/2014/main" val="20001"/>
                    </a:ext>
                  </a:extLst>
                </a:gridCol>
              </a:tblGrid>
              <a:tr h="347962">
                <a:tc>
                  <a:txBody>
                    <a:bodyPr/>
                    <a:lstStyle/>
                    <a:p>
                      <a:pPr algn="ctr"/>
                      <a:r>
                        <a:rPr lang="en-US" sz="2400" dirty="0">
                          <a:latin typeface="Calibri" charset="0"/>
                          <a:ea typeface="Calibri" charset="0"/>
                          <a:cs typeface="Calibri" charset="0"/>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Calibri" charset="0"/>
                          <a:ea typeface="Calibri" charset="0"/>
                          <a:cs typeface="Calibri" charset="0"/>
                        </a:rPr>
                        <a:t>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533351">
                <a:tc>
                  <a:txBody>
                    <a:bodyPr/>
                    <a:lstStyle/>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latin typeface="Calibri" charset="0"/>
                          <a:ea typeface="Calibri" charset="0"/>
                          <a:cs typeface="Calibri" charset="0"/>
                        </a:rPr>
                        <a:t>Neck </a:t>
                      </a:r>
                      <a:r>
                        <a:rPr lang="en-US" sz="2400" i="0" baseline="0" dirty="0" err="1">
                          <a:latin typeface="Calibri" charset="0"/>
                          <a:ea typeface="Calibri" charset="0"/>
                          <a:cs typeface="Calibri" charset="0"/>
                        </a:rPr>
                        <a:t>haematoma</a:t>
                      </a:r>
                      <a:endParaRPr lang="en-US" sz="2400" i="0" baseline="0" dirty="0">
                        <a:latin typeface="Calibri" charset="0"/>
                        <a:ea typeface="Calibri" charset="0"/>
                        <a:cs typeface="Calibri" charset="0"/>
                      </a:endParaRP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dirty="0">
                          <a:latin typeface="Calibri" charset="0"/>
                          <a:ea typeface="Calibri" charset="0"/>
                          <a:cs typeface="Calibri" charset="0"/>
                        </a:rPr>
                        <a:t>Abnormal sounds from airway</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dirty="0">
                          <a:latin typeface="Calibri" charset="0"/>
                          <a:ea typeface="Calibri" charset="0"/>
                          <a:cs typeface="Calibri" charset="0"/>
                        </a:rPr>
                        <a:t>Stridor, snoring, gurgling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dirty="0">
                          <a:latin typeface="Calibri" charset="0"/>
                          <a:ea typeface="Calibri" charset="0"/>
                          <a:cs typeface="Calibri" charset="0"/>
                        </a:rPr>
                        <a:t>Change in voice</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latin typeface="Calibri" charset="0"/>
                          <a:ea typeface="Calibri" charset="0"/>
                          <a:cs typeface="Calibri" charset="0"/>
                        </a:rPr>
                        <a:t>Poor chest rise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buFont typeface="Arial" charset="0"/>
                        <a:buChar char="•"/>
                      </a:pPr>
                      <a:r>
                        <a:rPr lang="en-US" sz="2400" baseline="0" dirty="0">
                          <a:latin typeface="Calibri" charset="0"/>
                          <a:ea typeface="Calibri" charset="0"/>
                          <a:cs typeface="Calibri" charset="0"/>
                        </a:rPr>
                        <a:t>SUCTION to remove any blood</a:t>
                      </a:r>
                    </a:p>
                    <a:p>
                      <a:pPr marL="342900" lvl="0" indent="-342900">
                        <a:buFont typeface="Arial" charset="0"/>
                        <a:buChar char="•"/>
                      </a:pPr>
                      <a:r>
                        <a:rPr lang="en-US" sz="2400" baseline="0" dirty="0">
                          <a:latin typeface="Calibri" charset="0"/>
                          <a:ea typeface="Calibri" charset="0"/>
                          <a:cs typeface="Calibri" charset="0"/>
                        </a:rPr>
                        <a:t>Open airway using JAW THRUST</a:t>
                      </a:r>
                    </a:p>
                    <a:p>
                      <a:pPr marL="342900" lvl="0" indent="-342900">
                        <a:buFont typeface="Arial" charset="0"/>
                        <a:buChar char="•"/>
                      </a:pPr>
                      <a:r>
                        <a:rPr lang="en-US" sz="2400" baseline="0" dirty="0">
                          <a:latin typeface="Calibri" charset="0"/>
                          <a:ea typeface="Calibri" charset="0"/>
                          <a:cs typeface="Calibri" charset="0"/>
                        </a:rPr>
                        <a:t>Place an OPA as needed</a:t>
                      </a:r>
                    </a:p>
                    <a:p>
                      <a:pPr marL="800100" lvl="1" indent="-342900">
                        <a:buFont typeface="Arial" charset="0"/>
                        <a:buChar char="•"/>
                      </a:pPr>
                      <a:r>
                        <a:rPr lang="en-US" sz="2400" baseline="0" dirty="0">
                          <a:solidFill>
                            <a:srgbClr val="FF0000"/>
                          </a:solidFill>
                          <a:latin typeface="Calibri" charset="0"/>
                          <a:ea typeface="Calibri" charset="0"/>
                          <a:cs typeface="Calibri" charset="0"/>
                        </a:rPr>
                        <a:t>Do not use NPA with facial trauma </a:t>
                      </a:r>
                    </a:p>
                    <a:p>
                      <a:pPr marL="342900" lvl="0" indent="-342900">
                        <a:buFont typeface="Arial" charset="0"/>
                        <a:buChar char="•"/>
                      </a:pPr>
                      <a:r>
                        <a:rPr lang="en-US" sz="2400" baseline="0" dirty="0">
                          <a:solidFill>
                            <a:schemeClr val="tx1"/>
                          </a:solidFill>
                          <a:latin typeface="Calibri" charset="0"/>
                          <a:ea typeface="Calibri" charset="0"/>
                          <a:cs typeface="Calibri" charset="0"/>
                        </a:rPr>
                        <a:t>Maintain SPINE IMMOBILIZATION</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aseline="0" dirty="0">
                          <a:latin typeface="Calibri" charset="0"/>
                          <a:ea typeface="Calibri" charset="0"/>
                          <a:cs typeface="Calibri" charset="0"/>
                        </a:rPr>
                        <a:t>Plan for HANDOVER/TRANSFER</a:t>
                      </a:r>
                    </a:p>
                    <a:p>
                      <a:pPr marL="342900" lvl="0" indent="-342900">
                        <a:buFont typeface="Arial" charset="0"/>
                        <a:buChar char="•"/>
                      </a:pPr>
                      <a:endParaRPr lang="en-US" sz="2400" baseline="0" dirty="0">
                        <a:solidFill>
                          <a:schemeClr val="tx1"/>
                        </a:solidFill>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5" name="Picture 4"/>
          <p:cNvPicPr>
            <a:picLocks noChangeAspect="1"/>
          </p:cNvPicPr>
          <p:nvPr/>
        </p:nvPicPr>
        <p:blipFill>
          <a:blip r:embed="rId3"/>
          <a:stretch>
            <a:fillRect/>
          </a:stretch>
        </p:blipFill>
        <p:spPr>
          <a:xfrm>
            <a:off x="497123" y="489604"/>
            <a:ext cx="1865077" cy="994708"/>
          </a:xfrm>
          <a:prstGeom prst="rect">
            <a:avLst/>
          </a:prstGeom>
        </p:spPr>
      </p:pic>
      <p:sp>
        <p:nvSpPr>
          <p:cNvPr id="3" name="Rectangle 2"/>
          <p:cNvSpPr/>
          <p:nvPr/>
        </p:nvSpPr>
        <p:spPr>
          <a:xfrm>
            <a:off x="426720" y="5006022"/>
            <a:ext cx="11847277" cy="1200329"/>
          </a:xfrm>
          <a:prstGeom prst="rect">
            <a:avLst/>
          </a:prstGeom>
        </p:spPr>
        <p:txBody>
          <a:bodyPr wrap="square">
            <a:spAutoFit/>
          </a:bodyPr>
          <a:lstStyle/>
          <a:p>
            <a:pPr lvl="0">
              <a:defRPr/>
            </a:pPr>
            <a:r>
              <a:rPr lang="en-US" sz="2400" dirty="0">
                <a:latin typeface="Calibri" charset="0"/>
                <a:ea typeface="Calibri" charset="0"/>
                <a:cs typeface="Calibri" charset="0"/>
              </a:rPr>
              <a:t>In head/neck injuries obstruction can be from blood or due to the trauma itself</a:t>
            </a:r>
          </a:p>
          <a:p>
            <a:pPr lvl="0">
              <a:defRPr/>
            </a:pPr>
            <a:endParaRPr lang="en-US" sz="2400" dirty="0">
              <a:latin typeface="Calibri" charset="0"/>
              <a:ea typeface="Calibri" charset="0"/>
              <a:cs typeface="Calibri" charset="0"/>
            </a:endParaRPr>
          </a:p>
          <a:p>
            <a:pPr lvl="0">
              <a:defRPr/>
            </a:pPr>
            <a:r>
              <a:rPr lang="en-US" sz="2400" dirty="0">
                <a:latin typeface="Calibri" charset="0"/>
                <a:ea typeface="Calibri" charset="0"/>
                <a:cs typeface="Calibri" charset="0"/>
              </a:rPr>
              <a:t>Penetrating wounds to neck cause obstruction from expanding hematoma</a:t>
            </a:r>
          </a:p>
        </p:txBody>
      </p:sp>
    </p:spTree>
    <p:extLst>
      <p:ext uri="{BB962C8B-B14F-4D97-AF65-F5344CB8AC3E}">
        <p14:creationId xmlns:p14="http://schemas.microsoft.com/office/powerpoint/2010/main" val="1258094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811" y="1763871"/>
            <a:ext cx="9357069" cy="4351338"/>
          </a:xfrm>
        </p:spPr>
        <p:txBody>
          <a:bodyPr>
            <a:normAutofit/>
          </a:bodyPr>
          <a:lstStyle/>
          <a:p>
            <a:pPr marL="0" lvl="0" indent="0">
              <a:spcBef>
                <a:spcPts val="0"/>
              </a:spcBef>
              <a:buClr>
                <a:schemeClr val="dk1"/>
              </a:buClr>
              <a:buSzPct val="25000"/>
              <a:buNone/>
            </a:pPr>
            <a:r>
              <a:rPr lang="en-US" sz="4500" dirty="0">
                <a:latin typeface="Calibri" charset="0"/>
                <a:ea typeface="Calibri" charset="0"/>
                <a:cs typeface="Calibri" charset="0"/>
                <a:sym typeface="Lato"/>
              </a:rPr>
              <a:t>For any abnormal airway sounds, REASSESS the airway frequently as partial obstruction might worsen to completely block the airway</a:t>
            </a:r>
            <a:br>
              <a:rPr lang="en-US" sz="4500" dirty="0">
                <a:latin typeface="Calibri" charset="0"/>
                <a:ea typeface="Calibri" charset="0"/>
                <a:cs typeface="Calibri" charset="0"/>
                <a:sym typeface="Lato"/>
              </a:rPr>
            </a:br>
            <a:endParaRPr lang="en-US" sz="4500" dirty="0">
              <a:latin typeface="Calibri" charset="0"/>
              <a:ea typeface="Calibri" charset="0"/>
              <a:cs typeface="Calibri" charset="0"/>
            </a:endParaRPr>
          </a:p>
        </p:txBody>
      </p:sp>
      <p:sp>
        <p:nvSpPr>
          <p:cNvPr id="7" name="Rectangle 6"/>
          <p:cNvSpPr/>
          <p:nvPr/>
        </p:nvSpPr>
        <p:spPr>
          <a:xfrm>
            <a:off x="10017388" y="874643"/>
            <a:ext cx="1554480" cy="3939540"/>
          </a:xfrm>
          <a:prstGeom prst="rect">
            <a:avLst/>
          </a:prstGeom>
          <a:noFill/>
        </p:spPr>
        <p:txBody>
          <a:bodyPr wrap="square" lIns="91440" tIns="45720" rIns="91440" bIns="45720">
            <a:spAutoFit/>
          </a:bodyPr>
          <a:lstStyle/>
          <a:p>
            <a:pPr algn="ctr"/>
            <a:r>
              <a:rPr lang="en-US" sz="250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p>
        </p:txBody>
      </p:sp>
    </p:spTree>
    <p:extLst>
      <p:ext uri="{BB962C8B-B14F-4D97-AF65-F5344CB8AC3E}">
        <p14:creationId xmlns:p14="http://schemas.microsoft.com/office/powerpoint/2010/main" val="8750304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65125"/>
            <a:ext cx="9403080" cy="1325563"/>
          </a:xfrm>
        </p:spPr>
        <p:txBody>
          <a:bodyPr>
            <a:normAutofit/>
          </a:bodyPr>
          <a:lstStyle/>
          <a:p>
            <a:r>
              <a:rPr lang="en-US" sz="4000" dirty="0"/>
              <a:t>Breathing Conditions: Tension Pneumothorax </a:t>
            </a:r>
          </a:p>
        </p:txBody>
      </p:sp>
      <p:graphicFrame>
        <p:nvGraphicFramePr>
          <p:cNvPr id="6" name="Table 5"/>
          <p:cNvGraphicFramePr>
            <a:graphicFrameLocks noGrp="1"/>
          </p:cNvGraphicFramePr>
          <p:nvPr>
            <p:extLst>
              <p:ext uri="{D42A27DB-BD31-4B8C-83A1-F6EECF244321}">
                <p14:modId xmlns:p14="http://schemas.microsoft.com/office/powerpoint/2010/main" val="801399636"/>
              </p:ext>
            </p:extLst>
          </p:nvPr>
        </p:nvGraphicFramePr>
        <p:xfrm>
          <a:off x="426720" y="1690687"/>
          <a:ext cx="11338560" cy="4222274"/>
        </p:xfrm>
        <a:graphic>
          <a:graphicData uri="http://schemas.openxmlformats.org/drawingml/2006/table">
            <a:tbl>
              <a:tblPr firstRow="1" bandRow="1">
                <a:tableStyleId>{2D5ABB26-0587-4C30-8999-92F81FD0307C}</a:tableStyleId>
              </a:tblPr>
              <a:tblGrid>
                <a:gridCol w="5648960">
                  <a:extLst>
                    <a:ext uri="{9D8B030D-6E8A-4147-A177-3AD203B41FA5}">
                      <a16:colId xmlns:a16="http://schemas.microsoft.com/office/drawing/2014/main" val="20000"/>
                    </a:ext>
                  </a:extLst>
                </a:gridCol>
                <a:gridCol w="5689600">
                  <a:extLst>
                    <a:ext uri="{9D8B030D-6E8A-4147-A177-3AD203B41FA5}">
                      <a16:colId xmlns:a16="http://schemas.microsoft.com/office/drawing/2014/main" val="20001"/>
                    </a:ext>
                  </a:extLst>
                </a:gridCol>
              </a:tblGrid>
              <a:tr h="473234">
                <a:tc>
                  <a:txBody>
                    <a:bodyPr/>
                    <a:lstStyle/>
                    <a:p>
                      <a:pPr algn="ctr"/>
                      <a:r>
                        <a:rPr lang="en-US" sz="2400" dirty="0">
                          <a:latin typeface="Calibri" charset="0"/>
                          <a:ea typeface="Calibri" charset="0"/>
                          <a:cs typeface="Calibri" charset="0"/>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Calibri" charset="0"/>
                          <a:ea typeface="Calibri" charset="0"/>
                          <a:cs typeface="Calibri" charset="0"/>
                        </a:rPr>
                        <a:t>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445399">
                <a:tc>
                  <a:txBody>
                    <a:bodyPr/>
                    <a:lstStyle/>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1" baseline="0" dirty="0">
                          <a:solidFill>
                            <a:schemeClr val="tx1"/>
                          </a:solidFill>
                          <a:latin typeface="Calibri" charset="0"/>
                          <a:ea typeface="Calibri" charset="0"/>
                          <a:cs typeface="Calibri" charset="0"/>
                        </a:rPr>
                        <a:t>Hypotension </a:t>
                      </a:r>
                      <a:r>
                        <a:rPr lang="en-US" sz="2400" b="1" i="0" u="sng" baseline="0" dirty="0">
                          <a:solidFill>
                            <a:schemeClr val="tx1"/>
                          </a:solidFill>
                          <a:latin typeface="Calibri" charset="0"/>
                          <a:ea typeface="Calibri" charset="0"/>
                          <a:cs typeface="Calibri" charset="0"/>
                        </a:rPr>
                        <a:t>with</a:t>
                      </a:r>
                      <a:r>
                        <a:rPr lang="en-US" sz="2400" i="0" baseline="0" dirty="0">
                          <a:solidFill>
                            <a:schemeClr val="tx1"/>
                          </a:solidFill>
                          <a:latin typeface="Calibri" charset="0"/>
                          <a:ea typeface="Calibri" charset="0"/>
                          <a:cs typeface="Calibri" charset="0"/>
                        </a:rPr>
                        <a:t> difficulty breathing and any of the following:</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Calibri" charset="0"/>
                          <a:ea typeface="Calibri" charset="0"/>
                          <a:cs typeface="Calibri" charset="0"/>
                        </a:rPr>
                        <a:t>Distended neck veins</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Calibri" charset="0"/>
                          <a:ea typeface="Calibri" charset="0"/>
                          <a:cs typeface="Calibri" charset="0"/>
                        </a:rPr>
                        <a:t>Absent breath sounds on affected side</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err="1">
                          <a:solidFill>
                            <a:schemeClr val="tx1"/>
                          </a:solidFill>
                          <a:latin typeface="Calibri" charset="0"/>
                          <a:ea typeface="Calibri" charset="0"/>
                          <a:cs typeface="Calibri" charset="0"/>
                        </a:rPr>
                        <a:t>Hyperresonance</a:t>
                      </a:r>
                      <a:r>
                        <a:rPr lang="en-US" sz="2400" i="0" baseline="0" dirty="0">
                          <a:solidFill>
                            <a:schemeClr val="tx1"/>
                          </a:solidFill>
                          <a:latin typeface="Calibri" charset="0"/>
                          <a:ea typeface="Calibri" charset="0"/>
                          <a:cs typeface="Calibri" charset="0"/>
                        </a:rPr>
                        <a:t> with percussion on affected side</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Calibri" charset="0"/>
                          <a:ea typeface="Calibri" charset="0"/>
                          <a:cs typeface="Calibri" charset="0"/>
                        </a:rPr>
                        <a:t>May have tracheal shift away from affected side</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endParaRPr lang="en-US" sz="2400" i="1" baseline="0" dirty="0">
                        <a:solidFill>
                          <a:schemeClr val="tx1"/>
                        </a:solidFill>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buFont typeface="Arial" charset="0"/>
                        <a:buChar char="•"/>
                      </a:pPr>
                      <a:r>
                        <a:rPr lang="en-US" sz="2400" baseline="0" dirty="0">
                          <a:solidFill>
                            <a:schemeClr val="tx1"/>
                          </a:solidFill>
                          <a:latin typeface="Calibri" charset="0"/>
                          <a:ea typeface="Calibri" charset="0"/>
                          <a:cs typeface="Calibri" charset="0"/>
                        </a:rPr>
                        <a:t>Perform NEEDLE DECOMPRESSION, give OXYGEN and IV FLUIDS</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aseline="0" dirty="0">
                          <a:latin typeface="Calibri" charset="0"/>
                          <a:ea typeface="Calibri" charset="0"/>
                          <a:cs typeface="Calibri" charset="0"/>
                        </a:rPr>
                        <a:t>Plan for HANDOVER/TRANSFER</a:t>
                      </a:r>
                    </a:p>
                    <a:p>
                      <a:pPr marL="800100" marR="0" lvl="1"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aseline="0" dirty="0">
                          <a:latin typeface="Calibri" charset="0"/>
                          <a:ea typeface="Calibri" charset="0"/>
                          <a:cs typeface="Calibri" charset="0"/>
                        </a:rPr>
                        <a:t>Patient needs chest tube</a:t>
                      </a:r>
                    </a:p>
                    <a:p>
                      <a:pPr marL="342900" lvl="0" indent="-342900">
                        <a:buFont typeface="Arial" charset="0"/>
                        <a:buChar char="•"/>
                      </a:pPr>
                      <a:endParaRPr lang="en-US" sz="2400" baseline="0" dirty="0">
                        <a:solidFill>
                          <a:schemeClr val="tx1"/>
                        </a:solidFill>
                        <a:latin typeface="Calibri" charset="0"/>
                        <a:ea typeface="Calibri" charset="0"/>
                        <a:cs typeface="Calibri" charset="0"/>
                      </a:endParaRPr>
                    </a:p>
                    <a:p>
                      <a:pPr marL="342900" lvl="0" indent="-342900">
                        <a:buFont typeface="Arial" charset="0"/>
                        <a:buChar char="•"/>
                      </a:pPr>
                      <a:endParaRPr lang="en-US" sz="2400" baseline="0" dirty="0">
                        <a:solidFill>
                          <a:schemeClr val="tx1"/>
                        </a:solidFill>
                        <a:latin typeface="Calibri" charset="0"/>
                        <a:ea typeface="Calibri" charset="0"/>
                        <a:cs typeface="Calibri" charset="0"/>
                      </a:endParaRPr>
                    </a:p>
                    <a:p>
                      <a:pPr marL="800100" lvl="1" indent="-342900">
                        <a:buFont typeface="Arial" charset="0"/>
                        <a:buChar char="•"/>
                      </a:pPr>
                      <a:endParaRPr lang="en-US" sz="2400" baseline="0" dirty="0">
                        <a:solidFill>
                          <a:srgbClr val="FF0000"/>
                        </a:solidFill>
                        <a:latin typeface="Calibri" charset="0"/>
                        <a:ea typeface="Calibri" charset="0"/>
                        <a:cs typeface="Calibri" charset="0"/>
                      </a:endParaRPr>
                    </a:p>
                    <a:p>
                      <a:pPr marL="800100" lvl="1" indent="-342900">
                        <a:buFont typeface="Arial" charset="0"/>
                        <a:buChar char="•"/>
                      </a:pPr>
                      <a:endParaRPr lang="en-US" sz="2400" baseline="0" dirty="0">
                        <a:solidFill>
                          <a:srgbClr val="FF0000"/>
                        </a:solidFill>
                        <a:latin typeface="Calibri" charset="0"/>
                        <a:ea typeface="Calibri" charset="0"/>
                        <a:cs typeface="Calibri" charset="0"/>
                      </a:endParaRPr>
                    </a:p>
                    <a:p>
                      <a:pPr marL="800100" lvl="1" indent="-342900">
                        <a:buFont typeface="Arial" charset="0"/>
                        <a:buChar char="•"/>
                      </a:pPr>
                      <a:endParaRPr lang="en-US" sz="2400" baseline="0" dirty="0">
                        <a:solidFill>
                          <a:srgbClr val="FF0000"/>
                        </a:solidFill>
                        <a:latin typeface="Calibri" charset="0"/>
                        <a:ea typeface="Calibri" charset="0"/>
                        <a:cs typeface="Calibri" charset="0"/>
                      </a:endParaRPr>
                    </a:p>
                    <a:p>
                      <a:pPr marL="800100" lvl="1" indent="-342900">
                        <a:buFont typeface="Arial" charset="0"/>
                        <a:buChar char="•"/>
                      </a:pPr>
                      <a:endParaRPr lang="en-US" sz="2400" baseline="0" dirty="0">
                        <a:solidFill>
                          <a:srgbClr val="FF0000"/>
                        </a:solidFill>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74879" y="3616960"/>
            <a:ext cx="1841570" cy="2032000"/>
          </a:xfrm>
          <a:prstGeom prst="rect">
            <a:avLst/>
          </a:prstGeom>
        </p:spPr>
      </p:pic>
      <p:pic>
        <p:nvPicPr>
          <p:cNvPr id="8" name="Picture 7"/>
          <p:cNvPicPr>
            <a:picLocks noChangeAspect="1"/>
          </p:cNvPicPr>
          <p:nvPr/>
        </p:nvPicPr>
        <p:blipFill>
          <a:blip r:embed="rId4"/>
          <a:stretch>
            <a:fillRect/>
          </a:stretch>
        </p:blipFill>
        <p:spPr>
          <a:xfrm>
            <a:off x="462922" y="505604"/>
            <a:ext cx="1899278" cy="1044603"/>
          </a:xfrm>
          <a:prstGeom prst="rect">
            <a:avLst/>
          </a:prstGeom>
        </p:spPr>
      </p:pic>
      <p:sp>
        <p:nvSpPr>
          <p:cNvPr id="4" name="Rectangle 3"/>
          <p:cNvSpPr/>
          <p:nvPr/>
        </p:nvSpPr>
        <p:spPr>
          <a:xfrm>
            <a:off x="1735910" y="6053441"/>
            <a:ext cx="6864443" cy="430887"/>
          </a:xfrm>
          <a:prstGeom prst="rect">
            <a:avLst/>
          </a:prstGeom>
        </p:spPr>
        <p:txBody>
          <a:bodyPr wrap="none">
            <a:spAutoFit/>
          </a:bodyPr>
          <a:lstStyle/>
          <a:p>
            <a:pPr lvl="0">
              <a:defRPr/>
            </a:pPr>
            <a:r>
              <a:rPr lang="en-US" sz="2200" dirty="0">
                <a:latin typeface="Calibri" charset="0"/>
                <a:ea typeface="Calibri" charset="0"/>
                <a:cs typeface="Calibri" charset="0"/>
              </a:rPr>
              <a:t>Any pneumothorax can become a tension pneumothorax </a:t>
            </a:r>
          </a:p>
        </p:txBody>
      </p:sp>
    </p:spTree>
    <p:extLst>
      <p:ext uri="{BB962C8B-B14F-4D97-AF65-F5344CB8AC3E}">
        <p14:creationId xmlns:p14="http://schemas.microsoft.com/office/powerpoint/2010/main" val="5249474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65125"/>
            <a:ext cx="9403080" cy="1325563"/>
          </a:xfrm>
        </p:spPr>
        <p:txBody>
          <a:bodyPr>
            <a:normAutofit/>
          </a:bodyPr>
          <a:lstStyle/>
          <a:p>
            <a:r>
              <a:rPr lang="en-US" sz="3500" dirty="0"/>
              <a:t>Breathing Conditions: Suspected Opiate Overdose</a:t>
            </a:r>
          </a:p>
        </p:txBody>
      </p:sp>
      <p:graphicFrame>
        <p:nvGraphicFramePr>
          <p:cNvPr id="6" name="Table 5"/>
          <p:cNvGraphicFramePr>
            <a:graphicFrameLocks noGrp="1"/>
          </p:cNvGraphicFramePr>
          <p:nvPr>
            <p:extLst>
              <p:ext uri="{D42A27DB-BD31-4B8C-83A1-F6EECF244321}">
                <p14:modId xmlns:p14="http://schemas.microsoft.com/office/powerpoint/2010/main" val="1709624143"/>
              </p:ext>
            </p:extLst>
          </p:nvPr>
        </p:nvGraphicFramePr>
        <p:xfrm>
          <a:off x="426720" y="1690688"/>
          <a:ext cx="11338560" cy="2955595"/>
        </p:xfrm>
        <a:graphic>
          <a:graphicData uri="http://schemas.openxmlformats.org/drawingml/2006/table">
            <a:tbl>
              <a:tblPr firstRow="1" bandRow="1">
                <a:tableStyleId>{2D5ABB26-0587-4C30-8999-92F81FD0307C}</a:tableStyleId>
              </a:tblPr>
              <a:tblGrid>
                <a:gridCol w="5648960">
                  <a:extLst>
                    <a:ext uri="{9D8B030D-6E8A-4147-A177-3AD203B41FA5}">
                      <a16:colId xmlns:a16="http://schemas.microsoft.com/office/drawing/2014/main" val="20000"/>
                    </a:ext>
                  </a:extLst>
                </a:gridCol>
                <a:gridCol w="5689600">
                  <a:extLst>
                    <a:ext uri="{9D8B030D-6E8A-4147-A177-3AD203B41FA5}">
                      <a16:colId xmlns:a16="http://schemas.microsoft.com/office/drawing/2014/main" val="20001"/>
                    </a:ext>
                  </a:extLst>
                </a:gridCol>
              </a:tblGrid>
              <a:tr h="343161">
                <a:tc>
                  <a:txBody>
                    <a:bodyPr/>
                    <a:lstStyle/>
                    <a:p>
                      <a:pPr algn="ctr"/>
                      <a:r>
                        <a:rPr lang="en-US" sz="2400" dirty="0">
                          <a:latin typeface="Calibri" charset="0"/>
                          <a:ea typeface="Calibri" charset="0"/>
                          <a:cs typeface="Calibri" charset="0"/>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Calibri" charset="0"/>
                          <a:ea typeface="Calibri" charset="0"/>
                          <a:cs typeface="Calibri" charset="0"/>
                        </a:rPr>
                        <a:t>Management</a:t>
                      </a:r>
                      <a:endParaRPr lang="en-US" sz="2400" dirty="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98395">
                <a:tc>
                  <a:txBody>
                    <a:bodyPr/>
                    <a:lstStyle/>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Calibri" charset="0"/>
                          <a:ea typeface="Calibri" charset="0"/>
                          <a:cs typeface="Calibri" charset="0"/>
                        </a:rPr>
                        <a:t>Slow respiratory rate </a:t>
                      </a:r>
                      <a:r>
                        <a:rPr lang="en-US" sz="2400" i="1" baseline="0" dirty="0">
                          <a:solidFill>
                            <a:schemeClr val="tx1"/>
                          </a:solidFill>
                          <a:latin typeface="Calibri" charset="0"/>
                          <a:ea typeface="Calibri" charset="0"/>
                          <a:cs typeface="Calibri" charset="0"/>
                        </a:rPr>
                        <a:t>(</a:t>
                      </a:r>
                      <a:r>
                        <a:rPr lang="en-US" sz="2400" i="1" baseline="0" dirty="0" err="1">
                          <a:solidFill>
                            <a:schemeClr val="tx1"/>
                          </a:solidFill>
                          <a:latin typeface="Calibri" charset="0"/>
                          <a:ea typeface="Calibri" charset="0"/>
                          <a:cs typeface="Calibri" charset="0"/>
                        </a:rPr>
                        <a:t>bradypnea</a:t>
                      </a:r>
                      <a:r>
                        <a:rPr lang="en-US" sz="2400" i="1" baseline="0" dirty="0">
                          <a:solidFill>
                            <a:schemeClr val="tx1"/>
                          </a:solidFill>
                          <a:latin typeface="Calibri" charset="0"/>
                          <a:ea typeface="Calibri" charset="0"/>
                          <a:cs typeface="Calibri" charset="0"/>
                        </a:rPr>
                        <a:t>)</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Calibri" charset="0"/>
                          <a:ea typeface="Calibri" charset="0"/>
                          <a:cs typeface="Calibri" charset="0"/>
                        </a:rPr>
                        <a:t>Hypoxia</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Calibri" charset="0"/>
                          <a:ea typeface="Calibri" charset="0"/>
                          <a:cs typeface="Calibri" charset="0"/>
                        </a:rPr>
                        <a:t>Very small pupils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buFont typeface="Arial" charset="0"/>
                        <a:buChar char="•"/>
                      </a:pPr>
                      <a:r>
                        <a:rPr lang="en-US" sz="2400" baseline="0" dirty="0">
                          <a:solidFill>
                            <a:schemeClr val="tx1"/>
                          </a:solidFill>
                          <a:latin typeface="Calibri" charset="0"/>
                          <a:ea typeface="Calibri" charset="0"/>
                          <a:cs typeface="Calibri" charset="0"/>
                        </a:rPr>
                        <a:t>Give NALOXONE to reverse opiate medications</a:t>
                      </a:r>
                    </a:p>
                    <a:p>
                      <a:pPr marL="342900" lvl="0" indent="-342900">
                        <a:buFont typeface="Arial" charset="0"/>
                        <a:buChar char="•"/>
                      </a:pPr>
                      <a:r>
                        <a:rPr lang="en-US" sz="2400" baseline="0" dirty="0">
                          <a:solidFill>
                            <a:schemeClr val="tx1"/>
                          </a:solidFill>
                          <a:latin typeface="Calibri" charset="0"/>
                          <a:ea typeface="Calibri" charset="0"/>
                          <a:cs typeface="Calibri" charset="0"/>
                        </a:rPr>
                        <a:t>MONITOR closely</a:t>
                      </a:r>
                    </a:p>
                    <a:p>
                      <a:pPr marL="800100" lvl="1" indent="-342900">
                        <a:buFont typeface="Arial" charset="0"/>
                        <a:buChar char="•"/>
                      </a:pPr>
                      <a:r>
                        <a:rPr lang="en-US" sz="2400" baseline="0" dirty="0">
                          <a:solidFill>
                            <a:schemeClr val="tx1"/>
                          </a:solidFill>
                          <a:latin typeface="Calibri" charset="0"/>
                          <a:ea typeface="Calibri" charset="0"/>
                          <a:cs typeface="Calibri" charset="0"/>
                        </a:rPr>
                        <a:t>Naloxone may wear off before opiate</a:t>
                      </a:r>
                    </a:p>
                    <a:p>
                      <a:pPr marL="342900" lvl="0" indent="-342900">
                        <a:buFont typeface="Arial" charset="0"/>
                        <a:buChar char="•"/>
                      </a:pPr>
                      <a:r>
                        <a:rPr lang="en-US" sz="2400" baseline="0" dirty="0">
                          <a:solidFill>
                            <a:schemeClr val="tx1"/>
                          </a:solidFill>
                          <a:latin typeface="Calibri" charset="0"/>
                          <a:ea typeface="Calibri" charset="0"/>
                          <a:cs typeface="Calibri" charset="0"/>
                        </a:rPr>
                        <a:t>Give OXYGEN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5" name="Picture 4"/>
          <p:cNvPicPr>
            <a:picLocks noChangeAspect="1"/>
          </p:cNvPicPr>
          <p:nvPr/>
        </p:nvPicPr>
        <p:blipFill>
          <a:blip r:embed="rId3"/>
          <a:stretch>
            <a:fillRect/>
          </a:stretch>
        </p:blipFill>
        <p:spPr>
          <a:xfrm>
            <a:off x="462922" y="505604"/>
            <a:ext cx="1899278" cy="1044603"/>
          </a:xfrm>
          <a:prstGeom prst="rect">
            <a:avLst/>
          </a:prstGeom>
        </p:spPr>
      </p:pic>
      <p:sp>
        <p:nvSpPr>
          <p:cNvPr id="8" name="Rectangle 7"/>
          <p:cNvSpPr/>
          <p:nvPr/>
        </p:nvSpPr>
        <p:spPr>
          <a:xfrm>
            <a:off x="462922" y="4983744"/>
            <a:ext cx="10012921" cy="769441"/>
          </a:xfrm>
          <a:prstGeom prst="rect">
            <a:avLst/>
          </a:prstGeom>
        </p:spPr>
        <p:txBody>
          <a:bodyPr wrap="square">
            <a:spAutoFit/>
          </a:bodyPr>
          <a:lstStyle/>
          <a:p>
            <a:pPr lvl="0">
              <a:defRPr/>
            </a:pPr>
            <a:r>
              <a:rPr lang="en-US" sz="2200" dirty="0">
                <a:latin typeface="Calibri" charset="0"/>
                <a:ea typeface="Calibri" charset="0"/>
                <a:cs typeface="Calibri" charset="0"/>
              </a:rPr>
              <a:t>Opioid medications (such as morphine, pethidine and heroin) can decrease the body’s drive to breathe</a:t>
            </a:r>
          </a:p>
        </p:txBody>
      </p:sp>
    </p:spTree>
    <p:extLst>
      <p:ext uri="{BB962C8B-B14F-4D97-AF65-F5344CB8AC3E}">
        <p14:creationId xmlns:p14="http://schemas.microsoft.com/office/powerpoint/2010/main" val="1468159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838200" y="109950"/>
            <a:ext cx="10515599"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dirty="0"/>
              <a:t>Why the ABCDE approach?</a:t>
            </a:r>
          </a:p>
        </p:txBody>
      </p:sp>
      <p:sp>
        <p:nvSpPr>
          <p:cNvPr id="114" name="Shape 114"/>
          <p:cNvSpPr txBox="1">
            <a:spLocks noGrp="1"/>
          </p:cNvSpPr>
          <p:nvPr>
            <p:ph type="body" idx="1"/>
          </p:nvPr>
        </p:nvSpPr>
        <p:spPr>
          <a:xfrm>
            <a:off x="838200" y="1339701"/>
            <a:ext cx="10515599" cy="1995170"/>
          </a:xfrm>
          <a:prstGeom prst="rect">
            <a:avLst/>
          </a:prstGeom>
          <a:noFill/>
          <a:ln>
            <a:noFill/>
          </a:ln>
        </p:spPr>
        <p:txBody>
          <a:bodyPr lIns="91425" tIns="45700" rIns="91425" bIns="45700" anchor="t" anchorCtr="0">
            <a:noAutofit/>
          </a:bodyPr>
          <a:lstStyle/>
          <a:p>
            <a:pPr marL="285750" indent="-285750">
              <a:spcBef>
                <a:spcPts val="0"/>
              </a:spcBef>
              <a:buFont typeface="Arial" charset="0"/>
              <a:buChar char="•"/>
            </a:pPr>
            <a:r>
              <a:rPr lang="en-US" sz="2400" dirty="0">
                <a:sym typeface="Lato"/>
              </a:rPr>
              <a:t>Approach every patient in a systematic way</a:t>
            </a:r>
          </a:p>
          <a:p>
            <a:pPr marL="285750" indent="-285750">
              <a:buFont typeface="Arial" charset="0"/>
              <a:buChar char="•"/>
            </a:pPr>
            <a:r>
              <a:rPr lang="en-US" sz="2400" dirty="0">
                <a:sym typeface="Lato"/>
              </a:rPr>
              <a:t>Recognize life-threatening conditions early</a:t>
            </a:r>
          </a:p>
          <a:p>
            <a:pPr marL="285750" indent="-285750">
              <a:buFont typeface="Arial" charset="0"/>
              <a:buChar char="•"/>
            </a:pPr>
            <a:r>
              <a:rPr lang="en-US" sz="2400" dirty="0">
                <a:sym typeface="Lato"/>
              </a:rPr>
              <a:t>DO most critical interventions first - fix problems before moving on</a:t>
            </a:r>
          </a:p>
          <a:p>
            <a:pPr marL="285750" indent="-285750">
              <a:buFont typeface="Arial" charset="0"/>
              <a:buChar char="•"/>
            </a:pPr>
            <a:r>
              <a:rPr lang="en-US" sz="2400" dirty="0">
                <a:sym typeface="Lato"/>
              </a:rPr>
              <a:t>The ABCDE approach is very quick in a stable patient</a:t>
            </a:r>
          </a:p>
          <a:p>
            <a:pPr marL="285750" marR="0" lvl="0" indent="-285750">
              <a:lnSpc>
                <a:spcPct val="90000"/>
              </a:lnSpc>
              <a:spcBef>
                <a:spcPts val="1000"/>
              </a:spcBef>
              <a:spcAft>
                <a:spcPts val="0"/>
              </a:spcAft>
              <a:buFont typeface="Arial" charset="0"/>
              <a:buChar char="•"/>
            </a:pPr>
            <a:endParaRPr sz="2400" dirty="0">
              <a:sym typeface="Lato"/>
            </a:endParaRPr>
          </a:p>
        </p:txBody>
      </p:sp>
      <p:sp>
        <p:nvSpPr>
          <p:cNvPr id="3" name="TextBox 2"/>
          <p:cNvSpPr txBox="1"/>
          <p:nvPr/>
        </p:nvSpPr>
        <p:spPr>
          <a:xfrm>
            <a:off x="838200" y="3672070"/>
            <a:ext cx="8807824" cy="1938992"/>
          </a:xfrm>
          <a:prstGeom prst="rect">
            <a:avLst/>
          </a:prstGeom>
          <a:solidFill>
            <a:schemeClr val="bg2">
              <a:lumMod val="90000"/>
            </a:schemeClr>
          </a:solidFill>
        </p:spPr>
        <p:txBody>
          <a:bodyPr wrap="square" rtlCol="0">
            <a:spAutoFit/>
          </a:bodyPr>
          <a:lstStyle/>
          <a:p>
            <a:r>
              <a:rPr lang="en-US" sz="2400" dirty="0"/>
              <a:t>Goals: </a:t>
            </a:r>
          </a:p>
          <a:p>
            <a:pPr marL="285750" indent="-285750">
              <a:buFont typeface="Arial" charset="0"/>
              <a:buChar char="•"/>
            </a:pPr>
            <a:r>
              <a:rPr lang="en-US" sz="2400" dirty="0"/>
              <a:t>Identify life-threatening conditions rapidly</a:t>
            </a:r>
          </a:p>
          <a:p>
            <a:pPr marL="285750" indent="-285750">
              <a:buFont typeface="Arial" charset="0"/>
              <a:buChar char="•"/>
            </a:pPr>
            <a:r>
              <a:rPr lang="en-US" sz="2400" dirty="0"/>
              <a:t>Ensure the airway stays open</a:t>
            </a:r>
          </a:p>
          <a:p>
            <a:pPr marL="285750" indent="-285750">
              <a:buFont typeface="Arial" charset="0"/>
              <a:buChar char="•"/>
            </a:pPr>
            <a:r>
              <a:rPr lang="en-US" sz="2400" dirty="0"/>
              <a:t>Ensure breathing and circulation are adequate to deliver oxygen to the body </a:t>
            </a:r>
          </a:p>
        </p:txBody>
      </p:sp>
    </p:spTree>
    <p:extLst>
      <p:ext uri="{BB962C8B-B14F-4D97-AF65-F5344CB8AC3E}">
        <p14:creationId xmlns:p14="http://schemas.microsoft.com/office/powerpoint/2010/main" val="1009486848"/>
      </p:ext>
    </p:extLst>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65125"/>
            <a:ext cx="9403080" cy="1325563"/>
          </a:xfrm>
        </p:spPr>
        <p:txBody>
          <a:bodyPr>
            <a:normAutofit/>
          </a:bodyPr>
          <a:lstStyle/>
          <a:p>
            <a:r>
              <a:rPr lang="en-US" dirty="0"/>
              <a:t>Breathing Conditions: Asthma/ COPD</a:t>
            </a:r>
          </a:p>
        </p:txBody>
      </p:sp>
      <p:graphicFrame>
        <p:nvGraphicFramePr>
          <p:cNvPr id="6" name="Table 5"/>
          <p:cNvGraphicFramePr>
            <a:graphicFrameLocks noGrp="1"/>
          </p:cNvGraphicFramePr>
          <p:nvPr>
            <p:extLst>
              <p:ext uri="{D42A27DB-BD31-4B8C-83A1-F6EECF244321}">
                <p14:modId xmlns:p14="http://schemas.microsoft.com/office/powerpoint/2010/main" val="285582002"/>
              </p:ext>
            </p:extLst>
          </p:nvPr>
        </p:nvGraphicFramePr>
        <p:xfrm>
          <a:off x="426720" y="1690688"/>
          <a:ext cx="11338560" cy="2553609"/>
        </p:xfrm>
        <a:graphic>
          <a:graphicData uri="http://schemas.openxmlformats.org/drawingml/2006/table">
            <a:tbl>
              <a:tblPr firstRow="1" bandRow="1">
                <a:tableStyleId>{2D5ABB26-0587-4C30-8999-92F81FD0307C}</a:tableStyleId>
              </a:tblPr>
              <a:tblGrid>
                <a:gridCol w="5648960">
                  <a:extLst>
                    <a:ext uri="{9D8B030D-6E8A-4147-A177-3AD203B41FA5}">
                      <a16:colId xmlns:a16="http://schemas.microsoft.com/office/drawing/2014/main" val="20000"/>
                    </a:ext>
                  </a:extLst>
                </a:gridCol>
                <a:gridCol w="5689600">
                  <a:extLst>
                    <a:ext uri="{9D8B030D-6E8A-4147-A177-3AD203B41FA5}">
                      <a16:colId xmlns:a16="http://schemas.microsoft.com/office/drawing/2014/main" val="20001"/>
                    </a:ext>
                  </a:extLst>
                </a:gridCol>
              </a:tblGrid>
              <a:tr h="287947">
                <a:tc>
                  <a:txBody>
                    <a:bodyPr/>
                    <a:lstStyle/>
                    <a:p>
                      <a:pPr algn="ctr"/>
                      <a:r>
                        <a:rPr lang="en-US" sz="2400" dirty="0">
                          <a:latin typeface="Calibri" charset="0"/>
                          <a:ea typeface="Calibri" charset="0"/>
                          <a:cs typeface="Calibri" charset="0"/>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Calibri" charset="0"/>
                          <a:ea typeface="Calibri" charset="0"/>
                          <a:cs typeface="Calibri" charset="0"/>
                        </a:rPr>
                        <a:t>Management</a:t>
                      </a:r>
                      <a:endParaRPr lang="en-US" sz="2400" dirty="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096409">
                <a:tc>
                  <a:txBody>
                    <a:bodyPr/>
                    <a:lstStyle/>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Calibri" charset="0"/>
                          <a:ea typeface="Calibri" charset="0"/>
                          <a:cs typeface="Calibri" charset="0"/>
                        </a:rPr>
                        <a:t>Wheezing</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Calibri" charset="0"/>
                          <a:ea typeface="Calibri" charset="0"/>
                          <a:cs typeface="Calibri" charset="0"/>
                        </a:rPr>
                        <a:t>Cough</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Calibri" charset="0"/>
                          <a:ea typeface="Calibri" charset="0"/>
                          <a:cs typeface="Calibri" charset="0"/>
                        </a:rPr>
                        <a:t>Accessory muscle use</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Calibri" charset="0"/>
                          <a:ea typeface="Calibri" charset="0"/>
                          <a:cs typeface="Calibri" charset="0"/>
                        </a:rPr>
                        <a:t>May have history of asthma/COPD, allergies or smoking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buFont typeface="Arial" charset="0"/>
                        <a:buChar char="•"/>
                      </a:pPr>
                      <a:r>
                        <a:rPr lang="en-US" sz="2400" baseline="0" dirty="0">
                          <a:solidFill>
                            <a:schemeClr val="tx1"/>
                          </a:solidFill>
                          <a:latin typeface="Calibri" charset="0"/>
                          <a:ea typeface="Calibri" charset="0"/>
                          <a:cs typeface="Calibri" charset="0"/>
                        </a:rPr>
                        <a:t>Give SALBUTAMOL as soon as possible</a:t>
                      </a:r>
                    </a:p>
                    <a:p>
                      <a:pPr marL="342900" lvl="0" indent="-342900">
                        <a:buFont typeface="Arial" charset="0"/>
                        <a:buChar char="•"/>
                      </a:pPr>
                      <a:r>
                        <a:rPr lang="en-US" sz="2400" baseline="0" dirty="0">
                          <a:solidFill>
                            <a:schemeClr val="tx1"/>
                          </a:solidFill>
                          <a:latin typeface="Calibri" charset="0"/>
                          <a:ea typeface="Calibri" charset="0"/>
                          <a:cs typeface="Calibri" charset="0"/>
                        </a:rPr>
                        <a:t>Give OXYGEN if indicated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5" name="Picture 4"/>
          <p:cNvPicPr>
            <a:picLocks noChangeAspect="1"/>
          </p:cNvPicPr>
          <p:nvPr/>
        </p:nvPicPr>
        <p:blipFill>
          <a:blip r:embed="rId3"/>
          <a:stretch>
            <a:fillRect/>
          </a:stretch>
        </p:blipFill>
        <p:spPr>
          <a:xfrm>
            <a:off x="462922" y="505604"/>
            <a:ext cx="1899278" cy="1044603"/>
          </a:xfrm>
          <a:prstGeom prst="rect">
            <a:avLst/>
          </a:prstGeom>
        </p:spPr>
      </p:pic>
      <p:sp>
        <p:nvSpPr>
          <p:cNvPr id="8" name="Rectangle 7"/>
          <p:cNvSpPr/>
          <p:nvPr/>
        </p:nvSpPr>
        <p:spPr>
          <a:xfrm>
            <a:off x="462922" y="5138973"/>
            <a:ext cx="10012921" cy="430887"/>
          </a:xfrm>
          <a:prstGeom prst="rect">
            <a:avLst/>
          </a:prstGeom>
        </p:spPr>
        <p:txBody>
          <a:bodyPr wrap="square">
            <a:spAutoFit/>
          </a:bodyPr>
          <a:lstStyle/>
          <a:p>
            <a:pPr lvl="0">
              <a:defRPr/>
            </a:pPr>
            <a:r>
              <a:rPr lang="en-US" sz="2200" dirty="0">
                <a:latin typeface="Calibri" charset="0"/>
                <a:ea typeface="Calibri" charset="0"/>
                <a:cs typeface="Calibri" charset="0"/>
              </a:rPr>
              <a:t>Asthma and COPD are conditions causing spasm in the lower airway</a:t>
            </a:r>
          </a:p>
        </p:txBody>
      </p:sp>
    </p:spTree>
    <p:extLst>
      <p:ext uri="{BB962C8B-B14F-4D97-AF65-F5344CB8AC3E}">
        <p14:creationId xmlns:p14="http://schemas.microsoft.com/office/powerpoint/2010/main" val="891252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65125"/>
            <a:ext cx="9403080" cy="1325563"/>
          </a:xfrm>
        </p:spPr>
        <p:txBody>
          <a:bodyPr>
            <a:normAutofit/>
          </a:bodyPr>
          <a:lstStyle/>
          <a:p>
            <a:r>
              <a:rPr lang="en-US" sz="4000" dirty="0"/>
              <a:t>Breathing Conditions: Large Pleural Effusion/ </a:t>
            </a:r>
            <a:r>
              <a:rPr lang="en-US" sz="4000" dirty="0" err="1"/>
              <a:t>Haemothorax</a:t>
            </a:r>
            <a:endParaRPr lang="en-US" sz="4000" dirty="0"/>
          </a:p>
        </p:txBody>
      </p:sp>
      <p:graphicFrame>
        <p:nvGraphicFramePr>
          <p:cNvPr id="6" name="Table 5"/>
          <p:cNvGraphicFramePr>
            <a:graphicFrameLocks noGrp="1"/>
          </p:cNvGraphicFramePr>
          <p:nvPr>
            <p:extLst>
              <p:ext uri="{D42A27DB-BD31-4B8C-83A1-F6EECF244321}">
                <p14:modId xmlns:p14="http://schemas.microsoft.com/office/powerpoint/2010/main" val="1154911800"/>
              </p:ext>
            </p:extLst>
          </p:nvPr>
        </p:nvGraphicFramePr>
        <p:xfrm>
          <a:off x="426720" y="1690688"/>
          <a:ext cx="11338560" cy="3427493"/>
        </p:xfrm>
        <a:graphic>
          <a:graphicData uri="http://schemas.openxmlformats.org/drawingml/2006/table">
            <a:tbl>
              <a:tblPr firstRow="1" bandRow="1">
                <a:tableStyleId>{2D5ABB26-0587-4C30-8999-92F81FD0307C}</a:tableStyleId>
              </a:tblPr>
              <a:tblGrid>
                <a:gridCol w="5648960">
                  <a:extLst>
                    <a:ext uri="{9D8B030D-6E8A-4147-A177-3AD203B41FA5}">
                      <a16:colId xmlns:a16="http://schemas.microsoft.com/office/drawing/2014/main" val="20000"/>
                    </a:ext>
                  </a:extLst>
                </a:gridCol>
                <a:gridCol w="5689600">
                  <a:extLst>
                    <a:ext uri="{9D8B030D-6E8A-4147-A177-3AD203B41FA5}">
                      <a16:colId xmlns:a16="http://schemas.microsoft.com/office/drawing/2014/main" val="20001"/>
                    </a:ext>
                  </a:extLst>
                </a:gridCol>
              </a:tblGrid>
              <a:tr h="407977">
                <a:tc>
                  <a:txBody>
                    <a:bodyPr/>
                    <a:lstStyle/>
                    <a:p>
                      <a:pPr algn="ctr"/>
                      <a:r>
                        <a:rPr lang="en-US" sz="2400" dirty="0">
                          <a:latin typeface="Calibri" charset="0"/>
                          <a:ea typeface="Calibri" charset="0"/>
                          <a:cs typeface="Calibri" charset="0"/>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Calibri" charset="0"/>
                          <a:ea typeface="Calibri" charset="0"/>
                          <a:cs typeface="Calibri" charset="0"/>
                        </a:rPr>
                        <a:t>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970293">
                <a:tc>
                  <a:txBody>
                    <a:bodyPr/>
                    <a:lstStyle/>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Calibri" charset="0"/>
                          <a:ea typeface="Calibri" charset="0"/>
                          <a:cs typeface="Calibri" charset="0"/>
                        </a:rPr>
                        <a:t>Difficulty in breathing</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Calibri" charset="0"/>
                          <a:ea typeface="Calibri" charset="0"/>
                          <a:cs typeface="Calibri" charset="0"/>
                        </a:rPr>
                        <a:t>Decreased breath sounds on affected side</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Calibri" charset="0"/>
                          <a:ea typeface="Calibri" charset="0"/>
                          <a:cs typeface="Calibri" charset="0"/>
                        </a:rPr>
                        <a:t>Dull sounds with percussion on affected side</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Calibri" charset="0"/>
                          <a:ea typeface="Calibri" charset="0"/>
                          <a:cs typeface="Calibri" charset="0"/>
                        </a:rPr>
                        <a:t>With large amount of fluid could have tracheal shift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buFont typeface="Arial" charset="0"/>
                        <a:buChar char="•"/>
                      </a:pPr>
                      <a:r>
                        <a:rPr lang="en-US" sz="2400" baseline="0" dirty="0">
                          <a:solidFill>
                            <a:schemeClr val="tx1"/>
                          </a:solidFill>
                          <a:latin typeface="Calibri" charset="0"/>
                          <a:ea typeface="Calibri" charset="0"/>
                          <a:cs typeface="Calibri" charset="0"/>
                        </a:rPr>
                        <a:t>Give OXYGEN</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aseline="0" dirty="0">
                          <a:latin typeface="Calibri" charset="0"/>
                          <a:ea typeface="Calibri" charset="0"/>
                          <a:cs typeface="Calibri" charset="0"/>
                        </a:rPr>
                        <a:t>Plan for HANDOVER/TRANSFER</a:t>
                      </a:r>
                    </a:p>
                    <a:p>
                      <a:pPr marL="800100" marR="0" lvl="1"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aseline="0" dirty="0">
                          <a:latin typeface="Calibri" charset="0"/>
                          <a:ea typeface="Calibri" charset="0"/>
                          <a:cs typeface="Calibri" charset="0"/>
                        </a:rPr>
                        <a:t>Patient may need chest tube</a:t>
                      </a:r>
                    </a:p>
                    <a:p>
                      <a:pPr marL="342900" lvl="0" indent="-342900">
                        <a:buFont typeface="Arial" charset="0"/>
                        <a:buChar char="•"/>
                      </a:pPr>
                      <a:endParaRPr lang="en-US" sz="2400" baseline="0" dirty="0">
                        <a:solidFill>
                          <a:schemeClr val="tx1"/>
                        </a:solidFill>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8" name="Picture 7"/>
          <p:cNvPicPr>
            <a:picLocks noChangeAspect="1"/>
          </p:cNvPicPr>
          <p:nvPr/>
        </p:nvPicPr>
        <p:blipFill>
          <a:blip r:embed="rId3"/>
          <a:stretch>
            <a:fillRect/>
          </a:stretch>
        </p:blipFill>
        <p:spPr>
          <a:xfrm>
            <a:off x="462922" y="505604"/>
            <a:ext cx="1899278" cy="1044603"/>
          </a:xfrm>
          <a:prstGeom prst="rect">
            <a:avLst/>
          </a:prstGeom>
        </p:spPr>
      </p:pic>
      <p:sp>
        <p:nvSpPr>
          <p:cNvPr id="9" name="Rectangle 8"/>
          <p:cNvSpPr/>
          <p:nvPr/>
        </p:nvSpPr>
        <p:spPr>
          <a:xfrm>
            <a:off x="462922" y="5402097"/>
            <a:ext cx="10012921" cy="769441"/>
          </a:xfrm>
          <a:prstGeom prst="rect">
            <a:avLst/>
          </a:prstGeom>
        </p:spPr>
        <p:txBody>
          <a:bodyPr wrap="square">
            <a:spAutoFit/>
          </a:bodyPr>
          <a:lstStyle/>
          <a:p>
            <a:pPr lvl="0">
              <a:defRPr/>
            </a:pPr>
            <a:r>
              <a:rPr lang="en-US" sz="2200" dirty="0">
                <a:latin typeface="Calibri" charset="0"/>
                <a:ea typeface="Calibri" charset="0"/>
                <a:cs typeface="Calibri" charset="0"/>
              </a:rPr>
              <a:t>Pleural effusion occurs when fluid builds up in the space between the lung and the chest wall or diaphragm limiting the expansion of the lungs</a:t>
            </a:r>
          </a:p>
        </p:txBody>
      </p:sp>
    </p:spTree>
    <p:extLst>
      <p:ext uri="{BB962C8B-B14F-4D97-AF65-F5344CB8AC3E}">
        <p14:creationId xmlns:p14="http://schemas.microsoft.com/office/powerpoint/2010/main" val="15137029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65125"/>
            <a:ext cx="9403080" cy="1325563"/>
          </a:xfrm>
        </p:spPr>
        <p:txBody>
          <a:bodyPr>
            <a:normAutofit/>
          </a:bodyPr>
          <a:lstStyle/>
          <a:p>
            <a:r>
              <a:rPr lang="en-US" dirty="0"/>
              <a:t>Circulation Conditions: </a:t>
            </a:r>
            <a:r>
              <a:rPr lang="en-US" dirty="0" err="1"/>
              <a:t>Pulselessness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27065621"/>
              </p:ext>
            </p:extLst>
          </p:nvPr>
        </p:nvGraphicFramePr>
        <p:xfrm>
          <a:off x="426720" y="1690687"/>
          <a:ext cx="11338560" cy="3918633"/>
        </p:xfrm>
        <a:graphic>
          <a:graphicData uri="http://schemas.openxmlformats.org/drawingml/2006/table">
            <a:tbl>
              <a:tblPr firstRow="1" bandRow="1">
                <a:tableStyleId>{2D5ABB26-0587-4C30-8999-92F81FD0307C}</a:tableStyleId>
              </a:tblPr>
              <a:tblGrid>
                <a:gridCol w="5648960">
                  <a:extLst>
                    <a:ext uri="{9D8B030D-6E8A-4147-A177-3AD203B41FA5}">
                      <a16:colId xmlns:a16="http://schemas.microsoft.com/office/drawing/2014/main" val="20000"/>
                    </a:ext>
                  </a:extLst>
                </a:gridCol>
                <a:gridCol w="5689600">
                  <a:extLst>
                    <a:ext uri="{9D8B030D-6E8A-4147-A177-3AD203B41FA5}">
                      <a16:colId xmlns:a16="http://schemas.microsoft.com/office/drawing/2014/main" val="20001"/>
                    </a:ext>
                  </a:extLst>
                </a:gridCol>
              </a:tblGrid>
              <a:tr h="473234">
                <a:tc>
                  <a:txBody>
                    <a:bodyPr/>
                    <a:lstStyle/>
                    <a:p>
                      <a:pPr algn="ctr"/>
                      <a:r>
                        <a:rPr lang="en-US" sz="2400" dirty="0">
                          <a:latin typeface="Calibri" charset="0"/>
                          <a:ea typeface="Calibri" charset="0"/>
                          <a:cs typeface="Calibri" charset="0"/>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Calibri" charset="0"/>
                          <a:ea typeface="Calibri" charset="0"/>
                          <a:cs typeface="Calibri" charset="0"/>
                        </a:rPr>
                        <a:t>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445399">
                <a:tc>
                  <a:txBody>
                    <a:bodyPr/>
                    <a:lstStyle/>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Calibri" charset="0"/>
                          <a:ea typeface="Calibri" charset="0"/>
                          <a:cs typeface="Calibri" charset="0"/>
                        </a:rPr>
                        <a:t>No pulse</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Calibri" charset="0"/>
                          <a:ea typeface="Calibri" charset="0"/>
                          <a:cs typeface="Calibri" charset="0"/>
                        </a:rPr>
                        <a:t>Unconscious</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Calibri" charset="0"/>
                          <a:ea typeface="Calibri" charset="0"/>
                          <a:cs typeface="Calibri" charset="0"/>
                        </a:rPr>
                        <a:t>Not breathing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buFont typeface="Arial" charset="0"/>
                        <a:buChar char="•"/>
                      </a:pPr>
                      <a:r>
                        <a:rPr lang="en-US" sz="2400" baseline="0" dirty="0">
                          <a:solidFill>
                            <a:schemeClr val="tx1"/>
                          </a:solidFill>
                          <a:latin typeface="Calibri" charset="0"/>
                          <a:ea typeface="Calibri" charset="0"/>
                          <a:cs typeface="Calibri" charset="0"/>
                        </a:rPr>
                        <a:t>Follow relevant CPR PROTOCOLS</a:t>
                      </a:r>
                      <a:endParaRPr lang="en-US" sz="2400" baseline="0" dirty="0">
                        <a:latin typeface="Calibri" charset="0"/>
                        <a:ea typeface="Calibri" charset="0"/>
                        <a:cs typeface="Calibri" charset="0"/>
                      </a:endParaRPr>
                    </a:p>
                    <a:p>
                      <a:pPr marL="342900" lvl="0" indent="-342900">
                        <a:buFont typeface="Arial" charset="0"/>
                        <a:buChar char="•"/>
                      </a:pPr>
                      <a:endParaRPr lang="en-US" sz="2400" baseline="0" dirty="0">
                        <a:solidFill>
                          <a:schemeClr val="tx1"/>
                        </a:solidFill>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5" name="Picture 4"/>
          <p:cNvPicPr>
            <a:picLocks noChangeAspect="1"/>
          </p:cNvPicPr>
          <p:nvPr/>
        </p:nvPicPr>
        <p:blipFill>
          <a:blip r:embed="rId3"/>
          <a:stretch>
            <a:fillRect/>
          </a:stretch>
        </p:blipFill>
        <p:spPr>
          <a:xfrm>
            <a:off x="465563" y="535409"/>
            <a:ext cx="1896637" cy="984994"/>
          </a:xfrm>
          <a:prstGeom prst="rect">
            <a:avLst/>
          </a:prstGeom>
        </p:spPr>
      </p:pic>
    </p:spTree>
    <p:extLst>
      <p:ext uri="{BB962C8B-B14F-4D97-AF65-F5344CB8AC3E}">
        <p14:creationId xmlns:p14="http://schemas.microsoft.com/office/powerpoint/2010/main" val="8936281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65125"/>
            <a:ext cx="9403080" cy="1325563"/>
          </a:xfrm>
        </p:spPr>
        <p:txBody>
          <a:bodyPr>
            <a:normAutofit/>
          </a:bodyPr>
          <a:lstStyle/>
          <a:p>
            <a:r>
              <a:rPr lang="en-US" dirty="0"/>
              <a:t>Circulation Conditions: Shock</a:t>
            </a:r>
          </a:p>
        </p:txBody>
      </p:sp>
      <p:graphicFrame>
        <p:nvGraphicFramePr>
          <p:cNvPr id="6" name="Table 5"/>
          <p:cNvGraphicFramePr>
            <a:graphicFrameLocks noGrp="1"/>
          </p:cNvGraphicFramePr>
          <p:nvPr>
            <p:extLst>
              <p:ext uri="{D42A27DB-BD31-4B8C-83A1-F6EECF244321}">
                <p14:modId xmlns:p14="http://schemas.microsoft.com/office/powerpoint/2010/main" val="160226724"/>
              </p:ext>
            </p:extLst>
          </p:nvPr>
        </p:nvGraphicFramePr>
        <p:xfrm>
          <a:off x="426720" y="1690687"/>
          <a:ext cx="11338560" cy="4012963"/>
        </p:xfrm>
        <a:graphic>
          <a:graphicData uri="http://schemas.openxmlformats.org/drawingml/2006/table">
            <a:tbl>
              <a:tblPr firstRow="1" bandRow="1">
                <a:tableStyleId>{2D5ABB26-0587-4C30-8999-92F81FD0307C}</a:tableStyleId>
              </a:tblPr>
              <a:tblGrid>
                <a:gridCol w="5648960">
                  <a:extLst>
                    <a:ext uri="{9D8B030D-6E8A-4147-A177-3AD203B41FA5}">
                      <a16:colId xmlns:a16="http://schemas.microsoft.com/office/drawing/2014/main" val="20000"/>
                    </a:ext>
                  </a:extLst>
                </a:gridCol>
                <a:gridCol w="5689600">
                  <a:extLst>
                    <a:ext uri="{9D8B030D-6E8A-4147-A177-3AD203B41FA5}">
                      <a16:colId xmlns:a16="http://schemas.microsoft.com/office/drawing/2014/main" val="20001"/>
                    </a:ext>
                  </a:extLst>
                </a:gridCol>
              </a:tblGrid>
              <a:tr h="418854">
                <a:tc>
                  <a:txBody>
                    <a:bodyPr/>
                    <a:lstStyle/>
                    <a:p>
                      <a:pPr algn="ctr"/>
                      <a:r>
                        <a:rPr lang="en-US" sz="2400" dirty="0">
                          <a:latin typeface="Calibri" charset="0"/>
                          <a:ea typeface="Calibri" charset="0"/>
                          <a:cs typeface="Calibri" charset="0"/>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Calibri" charset="0"/>
                          <a:ea typeface="Calibri" charset="0"/>
                          <a:cs typeface="Calibri" charset="0"/>
                        </a:rPr>
                        <a:t>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555763">
                <a:tc>
                  <a:txBody>
                    <a:bodyPr/>
                    <a:lstStyle/>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200" i="0" baseline="0" dirty="0">
                          <a:solidFill>
                            <a:schemeClr val="tx1"/>
                          </a:solidFill>
                          <a:latin typeface="Calibri" charset="0"/>
                          <a:ea typeface="Calibri" charset="0"/>
                          <a:cs typeface="Calibri" charset="0"/>
                        </a:rPr>
                        <a:t>Rapid heart rate (</a:t>
                      </a:r>
                      <a:r>
                        <a:rPr lang="en-US" sz="2200" i="1" baseline="0" dirty="0">
                          <a:solidFill>
                            <a:schemeClr val="tx1"/>
                          </a:solidFill>
                          <a:latin typeface="Calibri" charset="0"/>
                          <a:ea typeface="Calibri" charset="0"/>
                          <a:cs typeface="Calibri" charset="0"/>
                        </a:rPr>
                        <a:t>tachycardia)</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200" i="0" baseline="0" dirty="0">
                          <a:solidFill>
                            <a:schemeClr val="tx1"/>
                          </a:solidFill>
                          <a:latin typeface="Calibri" charset="0"/>
                          <a:ea typeface="Calibri" charset="0"/>
                          <a:cs typeface="Calibri" charset="0"/>
                        </a:rPr>
                        <a:t>Rapid breathing (</a:t>
                      </a:r>
                      <a:r>
                        <a:rPr lang="en-US" sz="2200" i="1" baseline="0" dirty="0" err="1">
                          <a:solidFill>
                            <a:schemeClr val="tx1"/>
                          </a:solidFill>
                          <a:latin typeface="Calibri" charset="0"/>
                          <a:ea typeface="Calibri" charset="0"/>
                          <a:cs typeface="Calibri" charset="0"/>
                        </a:rPr>
                        <a:t>tachypnoea</a:t>
                      </a:r>
                      <a:r>
                        <a:rPr lang="en-US" sz="2200" i="0" baseline="0" dirty="0">
                          <a:solidFill>
                            <a:schemeClr val="tx1"/>
                          </a:solidFill>
                          <a:latin typeface="Calibri" charset="0"/>
                          <a:ea typeface="Calibri" charset="0"/>
                          <a:cs typeface="Calibri" charset="0"/>
                        </a:rPr>
                        <a:t>)</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200" i="0" baseline="0" dirty="0">
                          <a:solidFill>
                            <a:schemeClr val="tx1"/>
                          </a:solidFill>
                          <a:latin typeface="Calibri" charset="0"/>
                          <a:ea typeface="Calibri" charset="0"/>
                          <a:cs typeface="Calibri" charset="0"/>
                        </a:rPr>
                        <a:t>Pale and cool skin</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200" i="0" baseline="0" dirty="0">
                          <a:solidFill>
                            <a:schemeClr val="tx1"/>
                          </a:solidFill>
                          <a:latin typeface="Calibri" charset="0"/>
                          <a:ea typeface="Calibri" charset="0"/>
                          <a:cs typeface="Calibri" charset="0"/>
                        </a:rPr>
                        <a:t>Capillary refill &gt;3 seconds</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200" i="0" baseline="0" dirty="0">
                          <a:solidFill>
                            <a:schemeClr val="tx1"/>
                          </a:solidFill>
                          <a:latin typeface="Calibri" charset="0"/>
                          <a:ea typeface="Calibri" charset="0"/>
                          <a:cs typeface="Calibri" charset="0"/>
                        </a:rPr>
                        <a:t>Sweating (</a:t>
                      </a:r>
                      <a:r>
                        <a:rPr lang="en-US" sz="2200" i="1" baseline="0" dirty="0">
                          <a:solidFill>
                            <a:schemeClr val="tx1"/>
                          </a:solidFill>
                          <a:latin typeface="Calibri" charset="0"/>
                          <a:ea typeface="Calibri" charset="0"/>
                          <a:cs typeface="Calibri" charset="0"/>
                        </a:rPr>
                        <a:t>diaphoresis)</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200" i="0" baseline="0" dirty="0">
                          <a:solidFill>
                            <a:schemeClr val="tx1"/>
                          </a:solidFill>
                          <a:latin typeface="Calibri" charset="0"/>
                          <a:ea typeface="Calibri" charset="0"/>
                          <a:cs typeface="Calibri" charset="0"/>
                        </a:rPr>
                        <a:t>May have: </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200" i="0" baseline="0" dirty="0">
                          <a:solidFill>
                            <a:schemeClr val="tx1"/>
                          </a:solidFill>
                          <a:latin typeface="Calibri" charset="0"/>
                          <a:ea typeface="Calibri" charset="0"/>
                          <a:cs typeface="Calibri" charset="0"/>
                        </a:rPr>
                        <a:t>Dizziness</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200" i="0" baseline="0" dirty="0">
                          <a:solidFill>
                            <a:schemeClr val="tx1"/>
                          </a:solidFill>
                          <a:latin typeface="Calibri" charset="0"/>
                          <a:ea typeface="Calibri" charset="0"/>
                          <a:cs typeface="Calibri" charset="0"/>
                        </a:rPr>
                        <a:t>Confusion</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200" i="0" baseline="0" dirty="0">
                          <a:solidFill>
                            <a:schemeClr val="tx1"/>
                          </a:solidFill>
                          <a:latin typeface="Calibri" charset="0"/>
                          <a:ea typeface="Calibri" charset="0"/>
                          <a:cs typeface="Calibri" charset="0"/>
                        </a:rPr>
                        <a:t>Altered mental status</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200" i="0" baseline="0" dirty="0">
                          <a:solidFill>
                            <a:schemeClr val="tx1"/>
                          </a:solidFill>
                          <a:latin typeface="Calibri" charset="0"/>
                          <a:ea typeface="Calibri" charset="0"/>
                          <a:cs typeface="Calibri" charset="0"/>
                        </a:rPr>
                        <a:t>Hypotension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buFont typeface="Arial" charset="0"/>
                        <a:buChar char="•"/>
                      </a:pPr>
                      <a:r>
                        <a:rPr lang="en-US" sz="2400" baseline="0" dirty="0">
                          <a:solidFill>
                            <a:schemeClr val="tx1"/>
                          </a:solidFill>
                          <a:latin typeface="Calibri" charset="0"/>
                          <a:ea typeface="Calibri" charset="0"/>
                          <a:cs typeface="Calibri" charset="0"/>
                        </a:rPr>
                        <a:t>LAY FLAT if tolerated</a:t>
                      </a:r>
                    </a:p>
                    <a:p>
                      <a:pPr marL="342900" lvl="0" indent="-342900">
                        <a:buFont typeface="Arial" charset="0"/>
                        <a:buChar char="•"/>
                      </a:pPr>
                      <a:r>
                        <a:rPr lang="en-US" sz="2400" baseline="0" dirty="0">
                          <a:solidFill>
                            <a:schemeClr val="tx1"/>
                          </a:solidFill>
                          <a:latin typeface="Calibri" charset="0"/>
                          <a:ea typeface="Calibri" charset="0"/>
                          <a:cs typeface="Calibri" charset="0"/>
                        </a:rPr>
                        <a:t>Give OXYGEN</a:t>
                      </a:r>
                    </a:p>
                    <a:p>
                      <a:pPr marL="342900" lvl="0" indent="-342900">
                        <a:buFont typeface="Arial" charset="0"/>
                        <a:buChar char="•"/>
                      </a:pPr>
                      <a:r>
                        <a:rPr lang="en-US" sz="2400" baseline="0" dirty="0">
                          <a:solidFill>
                            <a:schemeClr val="tx1"/>
                          </a:solidFill>
                          <a:latin typeface="Calibri" charset="0"/>
                          <a:ea typeface="Calibri" charset="0"/>
                          <a:cs typeface="Calibri" charset="0"/>
                        </a:rPr>
                        <a:t>STOP and CONTROL any bleeding</a:t>
                      </a:r>
                    </a:p>
                    <a:p>
                      <a:pPr marL="342900" lvl="0" indent="-342900">
                        <a:buFont typeface="Arial" charset="0"/>
                        <a:buChar char="•"/>
                      </a:pPr>
                      <a:r>
                        <a:rPr lang="en-US" sz="2400" baseline="0" dirty="0">
                          <a:solidFill>
                            <a:schemeClr val="tx1"/>
                          </a:solidFill>
                          <a:latin typeface="Calibri" charset="0"/>
                          <a:ea typeface="Calibri" charset="0"/>
                          <a:cs typeface="Calibri" charset="0"/>
                        </a:rPr>
                        <a:t>Give IV FLUIDS</a:t>
                      </a:r>
                    </a:p>
                    <a:p>
                      <a:pPr marL="342900" lvl="0" indent="-342900">
                        <a:buFont typeface="Arial" charset="0"/>
                        <a:buChar char="•"/>
                      </a:pPr>
                      <a:r>
                        <a:rPr lang="en-US" sz="2400" baseline="0" dirty="0">
                          <a:solidFill>
                            <a:schemeClr val="tx1"/>
                          </a:solidFill>
                          <a:latin typeface="Calibri" charset="0"/>
                          <a:ea typeface="Calibri" charset="0"/>
                          <a:cs typeface="Calibri" charset="0"/>
                        </a:rPr>
                        <a:t>If sign of infection give ANTIBIOTICS</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aseline="0" dirty="0">
                          <a:latin typeface="Calibri" charset="0"/>
                          <a:ea typeface="Calibri" charset="0"/>
                          <a:cs typeface="Calibri" charset="0"/>
                        </a:rPr>
                        <a:t>Plan for HANDOVER/TRANSFER</a:t>
                      </a:r>
                      <a:endParaRPr lang="en-US" sz="2400" baseline="0" dirty="0">
                        <a:solidFill>
                          <a:schemeClr val="tx1"/>
                        </a:solidFill>
                        <a:latin typeface="Calibri" charset="0"/>
                        <a:ea typeface="Calibri" charset="0"/>
                        <a:cs typeface="Calibri" charset="0"/>
                      </a:endParaRPr>
                    </a:p>
                    <a:p>
                      <a:pPr marL="342900" lvl="0" indent="-342900">
                        <a:buFont typeface="Arial" charset="0"/>
                        <a:buChar char="•"/>
                      </a:pPr>
                      <a:endParaRPr lang="en-US" sz="2400" baseline="0" dirty="0">
                        <a:solidFill>
                          <a:schemeClr val="tx1"/>
                        </a:solidFill>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5" name="Picture 4"/>
          <p:cNvPicPr>
            <a:picLocks noChangeAspect="1"/>
          </p:cNvPicPr>
          <p:nvPr/>
        </p:nvPicPr>
        <p:blipFill>
          <a:blip r:embed="rId3"/>
          <a:stretch>
            <a:fillRect/>
          </a:stretch>
        </p:blipFill>
        <p:spPr>
          <a:xfrm>
            <a:off x="465563" y="535409"/>
            <a:ext cx="1896637" cy="984994"/>
          </a:xfrm>
          <a:prstGeom prst="rect">
            <a:avLst/>
          </a:prstGeom>
        </p:spPr>
      </p:pic>
      <p:sp>
        <p:nvSpPr>
          <p:cNvPr id="7" name="Rectangle 6"/>
          <p:cNvSpPr/>
          <p:nvPr/>
        </p:nvSpPr>
        <p:spPr>
          <a:xfrm>
            <a:off x="426720" y="5873934"/>
            <a:ext cx="10012921" cy="769441"/>
          </a:xfrm>
          <a:prstGeom prst="rect">
            <a:avLst/>
          </a:prstGeom>
        </p:spPr>
        <p:txBody>
          <a:bodyPr wrap="square">
            <a:spAutoFit/>
          </a:bodyPr>
          <a:lstStyle/>
          <a:p>
            <a:pPr lvl="0">
              <a:defRPr/>
            </a:pPr>
            <a:r>
              <a:rPr lang="en-US" sz="2200" dirty="0">
                <a:latin typeface="Calibri" charset="0"/>
                <a:ea typeface="Calibri" charset="0"/>
                <a:cs typeface="Calibri" charset="0"/>
              </a:rPr>
              <a:t>Poor perfusion: failure to deliver enough oxygen-carrying blood to vital organs</a:t>
            </a:r>
          </a:p>
          <a:p>
            <a:pPr lvl="0">
              <a:defRPr/>
            </a:pPr>
            <a:r>
              <a:rPr lang="en-US" sz="2200" dirty="0">
                <a:latin typeface="Calibri" charset="0"/>
                <a:ea typeface="Calibri" charset="0"/>
                <a:cs typeface="Calibri" charset="0"/>
              </a:rPr>
              <a:t>Shock is when organ function is affected which can lead to death</a:t>
            </a:r>
          </a:p>
        </p:txBody>
      </p:sp>
    </p:spTree>
    <p:extLst>
      <p:ext uri="{BB962C8B-B14F-4D97-AF65-F5344CB8AC3E}">
        <p14:creationId xmlns:p14="http://schemas.microsoft.com/office/powerpoint/2010/main" val="16504760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65125"/>
            <a:ext cx="9403080" cy="1325563"/>
          </a:xfrm>
        </p:spPr>
        <p:txBody>
          <a:bodyPr>
            <a:normAutofit/>
          </a:bodyPr>
          <a:lstStyle/>
          <a:p>
            <a:r>
              <a:rPr lang="en-US" dirty="0"/>
              <a:t>Circulation Conditions: Severe Bleeding</a:t>
            </a:r>
          </a:p>
        </p:txBody>
      </p:sp>
      <p:graphicFrame>
        <p:nvGraphicFramePr>
          <p:cNvPr id="6" name="Table 5"/>
          <p:cNvGraphicFramePr>
            <a:graphicFrameLocks noGrp="1"/>
          </p:cNvGraphicFramePr>
          <p:nvPr>
            <p:extLst>
              <p:ext uri="{D42A27DB-BD31-4B8C-83A1-F6EECF244321}">
                <p14:modId xmlns:p14="http://schemas.microsoft.com/office/powerpoint/2010/main" val="1908416287"/>
              </p:ext>
            </p:extLst>
          </p:nvPr>
        </p:nvGraphicFramePr>
        <p:xfrm>
          <a:off x="426720" y="1690687"/>
          <a:ext cx="11338560" cy="4159589"/>
        </p:xfrm>
        <a:graphic>
          <a:graphicData uri="http://schemas.openxmlformats.org/drawingml/2006/table">
            <a:tbl>
              <a:tblPr firstRow="1" bandRow="1">
                <a:tableStyleId>{2D5ABB26-0587-4C30-8999-92F81FD0307C}</a:tableStyleId>
              </a:tblPr>
              <a:tblGrid>
                <a:gridCol w="5648960">
                  <a:extLst>
                    <a:ext uri="{9D8B030D-6E8A-4147-A177-3AD203B41FA5}">
                      <a16:colId xmlns:a16="http://schemas.microsoft.com/office/drawing/2014/main" val="20000"/>
                    </a:ext>
                  </a:extLst>
                </a:gridCol>
                <a:gridCol w="5689600">
                  <a:extLst>
                    <a:ext uri="{9D8B030D-6E8A-4147-A177-3AD203B41FA5}">
                      <a16:colId xmlns:a16="http://schemas.microsoft.com/office/drawing/2014/main" val="20001"/>
                    </a:ext>
                  </a:extLst>
                </a:gridCol>
              </a:tblGrid>
              <a:tr h="411377">
                <a:tc>
                  <a:txBody>
                    <a:bodyPr/>
                    <a:lstStyle/>
                    <a:p>
                      <a:pPr algn="ctr"/>
                      <a:r>
                        <a:rPr lang="en-US" sz="2400" dirty="0">
                          <a:latin typeface="Calibri" charset="0"/>
                          <a:ea typeface="Calibri" charset="0"/>
                          <a:cs typeface="Calibri" charset="0"/>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Calibri" charset="0"/>
                          <a:ea typeface="Calibri" charset="0"/>
                          <a:cs typeface="Calibri" charset="0"/>
                        </a:rPr>
                        <a:t>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2389">
                <a:tc>
                  <a:txBody>
                    <a:bodyPr/>
                    <a:lstStyle/>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200" i="0" baseline="0" dirty="0">
                          <a:solidFill>
                            <a:schemeClr val="tx1"/>
                          </a:solidFill>
                          <a:latin typeface="Calibri" charset="0"/>
                          <a:ea typeface="Calibri" charset="0"/>
                          <a:cs typeface="Calibri" charset="0"/>
                        </a:rPr>
                        <a:t>Bleeding wounds</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200" i="1" baseline="0" dirty="0">
                          <a:solidFill>
                            <a:schemeClr val="tx1"/>
                          </a:solidFill>
                          <a:latin typeface="Calibri" charset="0"/>
                          <a:ea typeface="Calibri" charset="0"/>
                          <a:cs typeface="Calibri" charset="0"/>
                        </a:rPr>
                        <a:t>Bruising </a:t>
                      </a:r>
                      <a:r>
                        <a:rPr lang="en-US" sz="2200" i="0" baseline="0" dirty="0">
                          <a:solidFill>
                            <a:schemeClr val="tx1"/>
                          </a:solidFill>
                          <a:latin typeface="Calibri" charset="0"/>
                          <a:ea typeface="Calibri" charset="0"/>
                          <a:cs typeface="Calibri" charset="0"/>
                        </a:rPr>
                        <a:t>around the umbilicus, over the flanks can be sign of internal bleeding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200" i="0" baseline="0" dirty="0">
                          <a:solidFill>
                            <a:schemeClr val="tx1"/>
                          </a:solidFill>
                          <a:latin typeface="Calibri" charset="0"/>
                          <a:ea typeface="Calibri" charset="0"/>
                          <a:cs typeface="Calibri" charset="0"/>
                        </a:rPr>
                        <a:t>Vomiting blood, blood per rectum or vagina</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200" i="0" baseline="0" dirty="0">
                          <a:solidFill>
                            <a:schemeClr val="tx1"/>
                          </a:solidFill>
                          <a:latin typeface="Calibri" charset="0"/>
                          <a:ea typeface="Calibri" charset="0"/>
                          <a:cs typeface="Calibri" charset="0"/>
                        </a:rPr>
                        <a:t>Pelvic or femur fractures</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200" i="0" baseline="0" dirty="0">
                          <a:solidFill>
                            <a:schemeClr val="tx1"/>
                          </a:solidFill>
                          <a:latin typeface="Calibri" charset="0"/>
                          <a:ea typeface="Calibri" charset="0"/>
                          <a:cs typeface="Calibri" charset="0"/>
                        </a:rPr>
                        <a:t>Decreased breath sounds on one side</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200" i="0" baseline="0" dirty="0">
                          <a:solidFill>
                            <a:schemeClr val="tx1"/>
                          </a:solidFill>
                          <a:latin typeface="Calibri" charset="0"/>
                          <a:ea typeface="Calibri" charset="0"/>
                          <a:cs typeface="Calibri" charset="0"/>
                        </a:rPr>
                        <a:t>Signs of poor perfusion </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200" i="0" baseline="0" dirty="0">
                          <a:solidFill>
                            <a:schemeClr val="tx1"/>
                          </a:solidFill>
                          <a:latin typeface="Calibri" charset="0"/>
                          <a:ea typeface="Calibri" charset="0"/>
                          <a:cs typeface="Calibri" charset="0"/>
                        </a:rPr>
                        <a:t>Hypotension, tachycardia, pale skin, diaphoresis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buFont typeface="Arial" charset="0"/>
                        <a:buChar char="•"/>
                      </a:pPr>
                      <a:r>
                        <a:rPr lang="en-US" sz="2200" baseline="0" dirty="0">
                          <a:solidFill>
                            <a:schemeClr val="tx1"/>
                          </a:solidFill>
                          <a:latin typeface="Calibri" charset="0"/>
                          <a:ea typeface="Calibri" charset="0"/>
                          <a:cs typeface="Calibri" charset="0"/>
                        </a:rPr>
                        <a:t>Stop bleeding depending on source</a:t>
                      </a:r>
                    </a:p>
                    <a:p>
                      <a:pPr marL="800100" lvl="1" indent="-342900">
                        <a:buFont typeface="Arial" charset="0"/>
                        <a:buChar char="•"/>
                      </a:pPr>
                      <a:r>
                        <a:rPr lang="en-US" sz="2200" baseline="0" dirty="0">
                          <a:solidFill>
                            <a:schemeClr val="tx1"/>
                          </a:solidFill>
                          <a:latin typeface="Calibri" charset="0"/>
                          <a:ea typeface="Calibri" charset="0"/>
                          <a:cs typeface="Calibri" charset="0"/>
                        </a:rPr>
                        <a:t>DIRECT PRESSURE</a:t>
                      </a:r>
                    </a:p>
                    <a:p>
                      <a:pPr marL="800100" lvl="1" indent="-342900">
                        <a:buFont typeface="Arial" charset="0"/>
                        <a:buChar char="•"/>
                      </a:pPr>
                      <a:r>
                        <a:rPr lang="en-US" sz="2200" baseline="0" dirty="0">
                          <a:solidFill>
                            <a:schemeClr val="tx1"/>
                          </a:solidFill>
                          <a:latin typeface="Calibri" charset="0"/>
                          <a:ea typeface="Calibri" charset="0"/>
                          <a:cs typeface="Calibri" charset="0"/>
                        </a:rPr>
                        <a:t>Use DEEP WOUND PACKING if large and gaping</a:t>
                      </a:r>
                    </a:p>
                    <a:p>
                      <a:pPr marL="800100" lvl="1" indent="-342900">
                        <a:buFont typeface="Arial" charset="0"/>
                        <a:buChar char="•"/>
                      </a:pPr>
                      <a:r>
                        <a:rPr lang="en-US" sz="2200" baseline="0" dirty="0">
                          <a:solidFill>
                            <a:schemeClr val="tx1"/>
                          </a:solidFill>
                          <a:latin typeface="Calibri" charset="0"/>
                          <a:ea typeface="Calibri" charset="0"/>
                          <a:cs typeface="Calibri" charset="0"/>
                        </a:rPr>
                        <a:t>TOURNIQUET- Only for uncontrolled bleeding with pressure</a:t>
                      </a:r>
                    </a:p>
                    <a:p>
                      <a:pPr marL="342900" lvl="0" indent="-342900">
                        <a:buFont typeface="Arial" charset="0"/>
                        <a:buChar char="•"/>
                      </a:pPr>
                      <a:r>
                        <a:rPr lang="en-US" sz="2200" baseline="0" dirty="0">
                          <a:solidFill>
                            <a:schemeClr val="tx1"/>
                          </a:solidFill>
                          <a:latin typeface="Calibri" charset="0"/>
                          <a:ea typeface="Calibri" charset="0"/>
                          <a:cs typeface="Calibri" charset="0"/>
                        </a:rPr>
                        <a:t>BIND pelvis or SPLINT femur fracture</a:t>
                      </a:r>
                    </a:p>
                    <a:p>
                      <a:pPr marL="342900" lvl="0" indent="-342900">
                        <a:buFont typeface="Arial" charset="0"/>
                        <a:buChar char="•"/>
                      </a:pPr>
                      <a:r>
                        <a:rPr lang="en-US" sz="2200" baseline="0" dirty="0">
                          <a:solidFill>
                            <a:schemeClr val="tx1"/>
                          </a:solidFill>
                          <a:latin typeface="Calibri" charset="0"/>
                          <a:ea typeface="Calibri" charset="0"/>
                          <a:cs typeface="Calibri" charset="0"/>
                        </a:rPr>
                        <a:t>Give IV FLUIDS</a:t>
                      </a:r>
                    </a:p>
                    <a:p>
                      <a:pPr marL="342900" lvl="0" indent="-342900">
                        <a:buFont typeface="Arial" charset="0"/>
                        <a:buChar char="•"/>
                      </a:pPr>
                      <a:r>
                        <a:rPr lang="en-US" sz="2200" baseline="0" dirty="0">
                          <a:solidFill>
                            <a:schemeClr val="tx1"/>
                          </a:solidFill>
                          <a:latin typeface="Calibri" charset="0"/>
                          <a:ea typeface="Calibri" charset="0"/>
                          <a:cs typeface="Calibri" charset="0"/>
                        </a:rPr>
                        <a:t>REFER for blood transfusion and on-going surgical management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8" name="Shape 25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3600" y="515484"/>
            <a:ext cx="1668600" cy="1024843"/>
          </a:xfrm>
          <a:prstGeom prst="rect">
            <a:avLst/>
          </a:prstGeom>
          <a:noFill/>
          <a:ln>
            <a:noFill/>
          </a:ln>
        </p:spPr>
      </p:pic>
      <p:pic>
        <p:nvPicPr>
          <p:cNvPr id="5" name="Picture 4"/>
          <p:cNvPicPr>
            <a:picLocks noChangeAspect="1"/>
          </p:cNvPicPr>
          <p:nvPr/>
        </p:nvPicPr>
        <p:blipFill>
          <a:blip r:embed="rId4"/>
          <a:stretch>
            <a:fillRect/>
          </a:stretch>
        </p:blipFill>
        <p:spPr>
          <a:xfrm>
            <a:off x="465563" y="535409"/>
            <a:ext cx="1896637" cy="984994"/>
          </a:xfrm>
          <a:prstGeom prst="rect">
            <a:avLst/>
          </a:prstGeom>
        </p:spPr>
      </p:pic>
      <p:sp>
        <p:nvSpPr>
          <p:cNvPr id="7" name="Rectangle 6"/>
          <p:cNvSpPr/>
          <p:nvPr/>
        </p:nvSpPr>
        <p:spPr>
          <a:xfrm>
            <a:off x="1065233" y="5950797"/>
            <a:ext cx="10012921" cy="769441"/>
          </a:xfrm>
          <a:prstGeom prst="rect">
            <a:avLst/>
          </a:prstGeom>
        </p:spPr>
        <p:txBody>
          <a:bodyPr wrap="square">
            <a:spAutoFit/>
          </a:bodyPr>
          <a:lstStyle/>
          <a:p>
            <a:pPr lvl="0">
              <a:defRPr/>
            </a:pPr>
            <a:r>
              <a:rPr lang="en-US" sz="2200" dirty="0">
                <a:latin typeface="Calibri" charset="0"/>
                <a:ea typeface="Calibri" charset="0"/>
                <a:cs typeface="Calibri" charset="0"/>
              </a:rPr>
              <a:t>If severe bleeding is not controlled it can lead to shock</a:t>
            </a:r>
          </a:p>
          <a:p>
            <a:pPr lvl="0">
              <a:defRPr/>
            </a:pPr>
            <a:r>
              <a:rPr lang="en-US" sz="2200" dirty="0">
                <a:latin typeface="Calibri" charset="0"/>
                <a:ea typeface="Calibri" charset="0"/>
                <a:cs typeface="Calibri" charset="0"/>
              </a:rPr>
              <a:t>Large amounts of blood can be lost in the chest, pelvis, thigh and abdomen</a:t>
            </a:r>
          </a:p>
        </p:txBody>
      </p:sp>
      <p:sp>
        <p:nvSpPr>
          <p:cNvPr id="9" name="Rectangle 8"/>
          <p:cNvSpPr/>
          <p:nvPr/>
        </p:nvSpPr>
        <p:spPr>
          <a:xfrm>
            <a:off x="-83640" y="5712269"/>
            <a:ext cx="1554480" cy="1246495"/>
          </a:xfrm>
          <a:prstGeom prst="rect">
            <a:avLst/>
          </a:prstGeom>
          <a:noFill/>
        </p:spPr>
        <p:txBody>
          <a:bodyPr wrap="square" lIns="91440" tIns="45720" rIns="91440" bIns="45720">
            <a:spAutoFit/>
          </a:bodyPr>
          <a:lstStyle/>
          <a:p>
            <a:pPr algn="ctr"/>
            <a:r>
              <a:rPr lang="en-US" sz="75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p>
        </p:txBody>
      </p:sp>
    </p:spTree>
    <p:extLst>
      <p:ext uri="{BB962C8B-B14F-4D97-AF65-F5344CB8AC3E}">
        <p14:creationId xmlns:p14="http://schemas.microsoft.com/office/powerpoint/2010/main" val="12174913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65125"/>
            <a:ext cx="9403080" cy="1325563"/>
          </a:xfrm>
        </p:spPr>
        <p:txBody>
          <a:bodyPr>
            <a:normAutofit/>
          </a:bodyPr>
          <a:lstStyle/>
          <a:p>
            <a:r>
              <a:rPr lang="en-US" sz="3800" dirty="0"/>
              <a:t>Circulation Conditions: Pericardial Tamponade </a:t>
            </a:r>
          </a:p>
        </p:txBody>
      </p:sp>
      <p:graphicFrame>
        <p:nvGraphicFramePr>
          <p:cNvPr id="6" name="Table 5"/>
          <p:cNvGraphicFramePr>
            <a:graphicFrameLocks noGrp="1"/>
          </p:cNvGraphicFramePr>
          <p:nvPr>
            <p:extLst>
              <p:ext uri="{D42A27DB-BD31-4B8C-83A1-F6EECF244321}">
                <p14:modId xmlns:p14="http://schemas.microsoft.com/office/powerpoint/2010/main" val="787495995"/>
              </p:ext>
            </p:extLst>
          </p:nvPr>
        </p:nvGraphicFramePr>
        <p:xfrm>
          <a:off x="426720" y="1690687"/>
          <a:ext cx="11338560" cy="3918633"/>
        </p:xfrm>
        <a:graphic>
          <a:graphicData uri="http://schemas.openxmlformats.org/drawingml/2006/table">
            <a:tbl>
              <a:tblPr firstRow="1" bandRow="1">
                <a:tableStyleId>{2D5ABB26-0587-4C30-8999-92F81FD0307C}</a:tableStyleId>
              </a:tblPr>
              <a:tblGrid>
                <a:gridCol w="5648960">
                  <a:extLst>
                    <a:ext uri="{9D8B030D-6E8A-4147-A177-3AD203B41FA5}">
                      <a16:colId xmlns:a16="http://schemas.microsoft.com/office/drawing/2014/main" val="20000"/>
                    </a:ext>
                  </a:extLst>
                </a:gridCol>
                <a:gridCol w="5689600">
                  <a:extLst>
                    <a:ext uri="{9D8B030D-6E8A-4147-A177-3AD203B41FA5}">
                      <a16:colId xmlns:a16="http://schemas.microsoft.com/office/drawing/2014/main" val="20001"/>
                    </a:ext>
                  </a:extLst>
                </a:gridCol>
              </a:tblGrid>
              <a:tr h="473234">
                <a:tc>
                  <a:txBody>
                    <a:bodyPr/>
                    <a:lstStyle/>
                    <a:p>
                      <a:pPr algn="ctr"/>
                      <a:r>
                        <a:rPr lang="en-US" sz="2400" dirty="0">
                          <a:latin typeface="Calibri" charset="0"/>
                          <a:ea typeface="Calibri" charset="0"/>
                          <a:cs typeface="Calibri" charset="0"/>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Calibri" charset="0"/>
                          <a:ea typeface="Calibri" charset="0"/>
                          <a:cs typeface="Calibri" charset="0"/>
                        </a:rPr>
                        <a:t>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445399">
                <a:tc>
                  <a:txBody>
                    <a:bodyPr/>
                    <a:lstStyle/>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Calibri" charset="0"/>
                          <a:ea typeface="Calibri" charset="0"/>
                          <a:cs typeface="Calibri" charset="0"/>
                        </a:rPr>
                        <a:t>Signs of poor perfusion</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Calibri" charset="0"/>
                          <a:ea typeface="Calibri" charset="0"/>
                          <a:cs typeface="Calibri" charset="0"/>
                        </a:rPr>
                        <a:t>Tachycardia, tachypnea, hypotension, pale skin, cold extremities, capillary refill &gt;3 seconds</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Calibri" charset="0"/>
                          <a:ea typeface="Calibri" charset="0"/>
                          <a:cs typeface="Calibri" charset="0"/>
                        </a:rPr>
                        <a:t>Distended neck veins</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Calibri" charset="0"/>
                          <a:ea typeface="Calibri" charset="0"/>
                          <a:cs typeface="Calibri" charset="0"/>
                        </a:rPr>
                        <a:t>Muffled heart sounds</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Calibri" charset="0"/>
                          <a:ea typeface="Calibri" charset="0"/>
                          <a:cs typeface="Calibri" charset="0"/>
                        </a:rPr>
                        <a:t>May have dizziness, confusion, altered mental 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aseline="0" dirty="0">
                          <a:solidFill>
                            <a:schemeClr val="tx1"/>
                          </a:solidFill>
                          <a:latin typeface="Calibri" charset="0"/>
                          <a:ea typeface="Calibri" charset="0"/>
                          <a:cs typeface="Calibri" charset="0"/>
                        </a:rPr>
                        <a:t>Treatment is </a:t>
                      </a:r>
                      <a:r>
                        <a:rPr lang="en-US" sz="2400" baseline="0" dirty="0" err="1">
                          <a:solidFill>
                            <a:schemeClr val="tx1"/>
                          </a:solidFill>
                          <a:latin typeface="Calibri" charset="0"/>
                          <a:ea typeface="Calibri" charset="0"/>
                          <a:cs typeface="Calibri" charset="0"/>
                        </a:rPr>
                        <a:t>drainaige</a:t>
                      </a:r>
                      <a:r>
                        <a:rPr lang="en-US" sz="2400" baseline="0" dirty="0">
                          <a:solidFill>
                            <a:schemeClr val="tx1"/>
                          </a:solidFill>
                          <a:latin typeface="Calibri" charset="0"/>
                          <a:ea typeface="Calibri" charset="0"/>
                          <a:cs typeface="Calibri" charset="0"/>
                        </a:rPr>
                        <a:t> by </a:t>
                      </a:r>
                      <a:r>
                        <a:rPr lang="en-US" sz="2400" baseline="0" dirty="0" err="1">
                          <a:solidFill>
                            <a:schemeClr val="tx1"/>
                          </a:solidFill>
                          <a:latin typeface="Calibri" charset="0"/>
                          <a:ea typeface="Calibri" charset="0"/>
                          <a:cs typeface="Calibri" charset="0"/>
                        </a:rPr>
                        <a:t>pericardiocentesis</a:t>
                      </a:r>
                      <a:endParaRPr lang="en-US" sz="2400" baseline="0" dirty="0">
                        <a:solidFill>
                          <a:schemeClr val="tx1"/>
                        </a:solidFill>
                        <a:latin typeface="Calibri" charset="0"/>
                        <a:ea typeface="Calibri" charset="0"/>
                        <a:cs typeface="Calibri" charset="0"/>
                      </a:endParaRP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aseline="0" dirty="0">
                          <a:solidFill>
                            <a:schemeClr val="tx1"/>
                          </a:solidFill>
                          <a:latin typeface="Calibri" charset="0"/>
                          <a:ea typeface="Calibri" charset="0"/>
                          <a:cs typeface="Calibri" charset="0"/>
                        </a:rPr>
                        <a:t>IV FLUIDS to counter the pressure from fluid in heart sac</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aseline="0" dirty="0">
                          <a:latin typeface="Calibri" charset="0"/>
                          <a:ea typeface="Calibri" charset="0"/>
                          <a:cs typeface="Calibri" charset="0"/>
                        </a:rPr>
                        <a:t>Plan for HANDOVER/TRANSFER</a:t>
                      </a:r>
                    </a:p>
                    <a:p>
                      <a:pPr marL="800100" marR="0" lvl="1"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aseline="0" dirty="0">
                          <a:solidFill>
                            <a:schemeClr val="tx1"/>
                          </a:solidFill>
                          <a:latin typeface="Calibri" charset="0"/>
                          <a:ea typeface="Calibri" charset="0"/>
                          <a:cs typeface="Calibri" charset="0"/>
                        </a:rPr>
                        <a:t>Needs facility capable of draining fluid</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endParaRPr lang="en-US" sz="2400" baseline="0" dirty="0">
                        <a:solidFill>
                          <a:schemeClr val="tx1"/>
                        </a:solidFill>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5" name="Picture 4"/>
          <p:cNvPicPr>
            <a:picLocks noChangeAspect="1"/>
          </p:cNvPicPr>
          <p:nvPr/>
        </p:nvPicPr>
        <p:blipFill>
          <a:blip r:embed="rId3"/>
          <a:stretch>
            <a:fillRect/>
          </a:stretch>
        </p:blipFill>
        <p:spPr>
          <a:xfrm>
            <a:off x="465563" y="535409"/>
            <a:ext cx="1896637" cy="984994"/>
          </a:xfrm>
          <a:prstGeom prst="rect">
            <a:avLst/>
          </a:prstGeom>
        </p:spPr>
      </p:pic>
      <p:sp>
        <p:nvSpPr>
          <p:cNvPr id="7" name="Rectangle 6"/>
          <p:cNvSpPr/>
          <p:nvPr/>
        </p:nvSpPr>
        <p:spPr>
          <a:xfrm>
            <a:off x="426720" y="5779604"/>
            <a:ext cx="11082793" cy="430887"/>
          </a:xfrm>
          <a:prstGeom prst="rect">
            <a:avLst/>
          </a:prstGeom>
        </p:spPr>
        <p:txBody>
          <a:bodyPr wrap="square">
            <a:spAutoFit/>
          </a:bodyPr>
          <a:lstStyle/>
          <a:p>
            <a:pPr lvl="0">
              <a:defRPr/>
            </a:pPr>
            <a:r>
              <a:rPr lang="en-US" sz="2200" dirty="0">
                <a:latin typeface="Calibri" charset="0"/>
                <a:ea typeface="Calibri" charset="0"/>
                <a:cs typeface="Calibri" charset="0"/>
              </a:rPr>
              <a:t>Pericardial tamponade occurs when there is a fluid build-up in the sac around the heart </a:t>
            </a:r>
          </a:p>
        </p:txBody>
      </p:sp>
      <p:sp>
        <p:nvSpPr>
          <p:cNvPr id="9" name="Rectangle 8"/>
          <p:cNvSpPr/>
          <p:nvPr/>
        </p:nvSpPr>
        <p:spPr>
          <a:xfrm>
            <a:off x="426719" y="6210491"/>
            <a:ext cx="11082793" cy="430887"/>
          </a:xfrm>
          <a:prstGeom prst="rect">
            <a:avLst/>
          </a:prstGeom>
        </p:spPr>
        <p:txBody>
          <a:bodyPr wrap="square">
            <a:spAutoFit/>
          </a:bodyPr>
          <a:lstStyle/>
          <a:p>
            <a:pPr lvl="0">
              <a:defRPr/>
            </a:pPr>
            <a:r>
              <a:rPr lang="en-US" sz="2200" dirty="0">
                <a:latin typeface="Calibri" charset="0"/>
                <a:ea typeface="Calibri" charset="0"/>
                <a:cs typeface="Calibri" charset="0"/>
              </a:rPr>
              <a:t>Pressure build-up keeps the heart from filling properly</a:t>
            </a:r>
          </a:p>
        </p:txBody>
      </p:sp>
    </p:spTree>
    <p:extLst>
      <p:ext uri="{BB962C8B-B14F-4D97-AF65-F5344CB8AC3E}">
        <p14:creationId xmlns:p14="http://schemas.microsoft.com/office/powerpoint/2010/main" val="5826183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65125"/>
            <a:ext cx="9403080" cy="1325563"/>
          </a:xfrm>
        </p:spPr>
        <p:txBody>
          <a:bodyPr>
            <a:normAutofit/>
          </a:bodyPr>
          <a:lstStyle/>
          <a:p>
            <a:r>
              <a:rPr lang="en-US" sz="4000" dirty="0"/>
              <a:t>Disability Conditions: </a:t>
            </a:r>
            <a:r>
              <a:rPr lang="en-US" sz="4000" dirty="0" err="1"/>
              <a:t>Hypoglycaemia</a:t>
            </a:r>
            <a:endParaRPr lang="en-US" sz="4000" dirty="0"/>
          </a:p>
        </p:txBody>
      </p:sp>
      <p:graphicFrame>
        <p:nvGraphicFramePr>
          <p:cNvPr id="6" name="Table 5"/>
          <p:cNvGraphicFramePr>
            <a:graphicFrameLocks noGrp="1"/>
          </p:cNvGraphicFramePr>
          <p:nvPr>
            <p:extLst>
              <p:ext uri="{D42A27DB-BD31-4B8C-83A1-F6EECF244321}">
                <p14:modId xmlns:p14="http://schemas.microsoft.com/office/powerpoint/2010/main" val="648769910"/>
              </p:ext>
            </p:extLst>
          </p:nvPr>
        </p:nvGraphicFramePr>
        <p:xfrm>
          <a:off x="426720" y="1690687"/>
          <a:ext cx="11338560" cy="3918633"/>
        </p:xfrm>
        <a:graphic>
          <a:graphicData uri="http://schemas.openxmlformats.org/drawingml/2006/table">
            <a:tbl>
              <a:tblPr firstRow="1" bandRow="1">
                <a:tableStyleId>{2D5ABB26-0587-4C30-8999-92F81FD0307C}</a:tableStyleId>
              </a:tblPr>
              <a:tblGrid>
                <a:gridCol w="5648960">
                  <a:extLst>
                    <a:ext uri="{9D8B030D-6E8A-4147-A177-3AD203B41FA5}">
                      <a16:colId xmlns:a16="http://schemas.microsoft.com/office/drawing/2014/main" val="20000"/>
                    </a:ext>
                  </a:extLst>
                </a:gridCol>
                <a:gridCol w="5689600">
                  <a:extLst>
                    <a:ext uri="{9D8B030D-6E8A-4147-A177-3AD203B41FA5}">
                      <a16:colId xmlns:a16="http://schemas.microsoft.com/office/drawing/2014/main" val="20001"/>
                    </a:ext>
                  </a:extLst>
                </a:gridCol>
              </a:tblGrid>
              <a:tr h="473234">
                <a:tc>
                  <a:txBody>
                    <a:bodyPr/>
                    <a:lstStyle/>
                    <a:p>
                      <a:pPr algn="ctr"/>
                      <a:r>
                        <a:rPr lang="en-US" sz="2400" dirty="0">
                          <a:latin typeface="Calibri" charset="0"/>
                          <a:ea typeface="Calibri" charset="0"/>
                          <a:cs typeface="Calibri" charset="0"/>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Calibri" charset="0"/>
                          <a:ea typeface="Calibri" charset="0"/>
                          <a:cs typeface="Calibri" charset="0"/>
                        </a:rPr>
                        <a:t>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445399">
                <a:tc>
                  <a:txBody>
                    <a:bodyPr/>
                    <a:lstStyle/>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Calibri" charset="0"/>
                          <a:ea typeface="Calibri" charset="0"/>
                          <a:cs typeface="Calibri" charset="0"/>
                        </a:rPr>
                        <a:t>Sweating (diaphoresis)</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Calibri" charset="0"/>
                          <a:ea typeface="Calibri" charset="0"/>
                          <a:cs typeface="Calibri" charset="0"/>
                        </a:rPr>
                        <a:t>Altered mental status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Calibri" charset="0"/>
                          <a:ea typeface="Calibri" charset="0"/>
                          <a:cs typeface="Calibri" charset="0"/>
                        </a:rPr>
                        <a:t>Seizures/convulsions</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Calibri" charset="0"/>
                          <a:ea typeface="Calibri" charset="0"/>
                          <a:cs typeface="Calibri" charset="0"/>
                        </a:rPr>
                        <a:t>Blood glucose &lt;3.5mmol/L</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Calibri" charset="0"/>
                          <a:ea typeface="Calibri" charset="0"/>
                          <a:cs typeface="Calibri" charset="0"/>
                        </a:rPr>
                        <a:t>History of diabetes, malaria or severe infection</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Calibri" charset="0"/>
                          <a:ea typeface="Calibri" charset="0"/>
                          <a:cs typeface="Calibri" charset="0"/>
                        </a:rPr>
                        <a:t>Responds quickly to glucose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aseline="0" dirty="0">
                          <a:solidFill>
                            <a:schemeClr val="tx1"/>
                          </a:solidFill>
                          <a:latin typeface="Calibri" charset="0"/>
                          <a:ea typeface="Calibri" charset="0"/>
                          <a:cs typeface="Calibri" charset="0"/>
                        </a:rPr>
                        <a:t>Give GLUCOSE immediately</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aseline="0" dirty="0">
                          <a:solidFill>
                            <a:schemeClr val="tx1"/>
                          </a:solidFill>
                          <a:latin typeface="Calibri" charset="0"/>
                          <a:ea typeface="Calibri" charset="0"/>
                          <a:cs typeface="Calibri" charset="0"/>
                        </a:rPr>
                        <a:t>If they can speak/swallow, give oral GLUCOSE</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aseline="0" dirty="0">
                          <a:solidFill>
                            <a:schemeClr val="tx1"/>
                          </a:solidFill>
                          <a:latin typeface="Calibri" charset="0"/>
                          <a:ea typeface="Calibri" charset="0"/>
                          <a:cs typeface="Calibri" charset="0"/>
                        </a:rPr>
                        <a:t>If they cannot speak or is unconscious, give IV GLUCOSE </a:t>
                      </a:r>
                    </a:p>
                    <a:p>
                      <a:pPr marL="800100" marR="0" lvl="1"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aseline="0" dirty="0">
                          <a:solidFill>
                            <a:schemeClr val="tx1"/>
                          </a:solidFill>
                          <a:latin typeface="Calibri" charset="0"/>
                          <a:ea typeface="Calibri" charset="0"/>
                          <a:cs typeface="Calibri" charset="0"/>
                        </a:rPr>
                        <a:t>If unavailable give buccal (inside of cheek)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7" name="Picture 6"/>
          <p:cNvPicPr>
            <a:picLocks noChangeAspect="1"/>
          </p:cNvPicPr>
          <p:nvPr/>
        </p:nvPicPr>
        <p:blipFill>
          <a:blip r:embed="rId3"/>
          <a:stretch>
            <a:fillRect/>
          </a:stretch>
        </p:blipFill>
        <p:spPr>
          <a:xfrm>
            <a:off x="462924" y="510881"/>
            <a:ext cx="1899276" cy="1034050"/>
          </a:xfrm>
          <a:prstGeom prst="rect">
            <a:avLst/>
          </a:prstGeom>
        </p:spPr>
      </p:pic>
    </p:spTree>
    <p:extLst>
      <p:ext uri="{BB962C8B-B14F-4D97-AF65-F5344CB8AC3E}">
        <p14:creationId xmlns:p14="http://schemas.microsoft.com/office/powerpoint/2010/main" val="10855694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65125"/>
            <a:ext cx="9403080" cy="1325563"/>
          </a:xfrm>
        </p:spPr>
        <p:txBody>
          <a:bodyPr>
            <a:normAutofit/>
          </a:bodyPr>
          <a:lstStyle/>
          <a:p>
            <a:r>
              <a:rPr lang="en-US" sz="4000" dirty="0"/>
              <a:t>Disability Conditions: Increased Intracranial Pressure</a:t>
            </a:r>
          </a:p>
        </p:txBody>
      </p:sp>
      <p:graphicFrame>
        <p:nvGraphicFramePr>
          <p:cNvPr id="6" name="Table 5"/>
          <p:cNvGraphicFramePr>
            <a:graphicFrameLocks noGrp="1"/>
          </p:cNvGraphicFramePr>
          <p:nvPr>
            <p:extLst>
              <p:ext uri="{D42A27DB-BD31-4B8C-83A1-F6EECF244321}">
                <p14:modId xmlns:p14="http://schemas.microsoft.com/office/powerpoint/2010/main" val="1307640669"/>
              </p:ext>
            </p:extLst>
          </p:nvPr>
        </p:nvGraphicFramePr>
        <p:xfrm>
          <a:off x="426720" y="1690687"/>
          <a:ext cx="11338560" cy="3654702"/>
        </p:xfrm>
        <a:graphic>
          <a:graphicData uri="http://schemas.openxmlformats.org/drawingml/2006/table">
            <a:tbl>
              <a:tblPr firstRow="1" bandRow="1">
                <a:tableStyleId>{2D5ABB26-0587-4C30-8999-92F81FD0307C}</a:tableStyleId>
              </a:tblPr>
              <a:tblGrid>
                <a:gridCol w="5648960">
                  <a:extLst>
                    <a:ext uri="{9D8B030D-6E8A-4147-A177-3AD203B41FA5}">
                      <a16:colId xmlns:a16="http://schemas.microsoft.com/office/drawing/2014/main" val="20000"/>
                    </a:ext>
                  </a:extLst>
                </a:gridCol>
                <a:gridCol w="5689600">
                  <a:extLst>
                    <a:ext uri="{9D8B030D-6E8A-4147-A177-3AD203B41FA5}">
                      <a16:colId xmlns:a16="http://schemas.microsoft.com/office/drawing/2014/main" val="20001"/>
                    </a:ext>
                  </a:extLst>
                </a:gridCol>
              </a:tblGrid>
              <a:tr h="439185">
                <a:tc>
                  <a:txBody>
                    <a:bodyPr/>
                    <a:lstStyle/>
                    <a:p>
                      <a:pPr algn="ctr"/>
                      <a:r>
                        <a:rPr lang="en-US" sz="2400" dirty="0">
                          <a:latin typeface="Calibri" charset="0"/>
                          <a:ea typeface="Calibri" charset="0"/>
                          <a:cs typeface="Calibri" charset="0"/>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Calibri" charset="0"/>
                          <a:ea typeface="Calibri" charset="0"/>
                          <a:cs typeface="Calibri" charset="0"/>
                        </a:rPr>
                        <a:t>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197502">
                <a:tc>
                  <a:txBody>
                    <a:bodyPr/>
                    <a:lstStyle/>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Calibri" charset="0"/>
                          <a:ea typeface="Calibri" charset="0"/>
                          <a:cs typeface="Calibri" charset="0"/>
                        </a:rPr>
                        <a:t>Headache</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Calibri" charset="0"/>
                          <a:ea typeface="Calibri" charset="0"/>
                          <a:cs typeface="Calibri" charset="0"/>
                        </a:rPr>
                        <a:t>Seizure/convulsions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Calibri" charset="0"/>
                          <a:ea typeface="Calibri" charset="0"/>
                          <a:cs typeface="Calibri" charset="0"/>
                        </a:rPr>
                        <a:t>Nausea, vomiting</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Calibri" charset="0"/>
                          <a:ea typeface="Calibri" charset="0"/>
                          <a:cs typeface="Calibri" charset="0"/>
                        </a:rPr>
                        <a:t>Altered mental status</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Calibri" charset="0"/>
                          <a:ea typeface="Calibri" charset="0"/>
                          <a:cs typeface="Calibri" charset="0"/>
                        </a:rPr>
                        <a:t>Unequal pupils</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Calibri" charset="0"/>
                          <a:ea typeface="Calibri" charset="0"/>
                          <a:cs typeface="Calibri" charset="0"/>
                        </a:rPr>
                        <a:t>Weakness on one side of the body</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endParaRPr lang="en-US" sz="2400" i="0" baseline="0" dirty="0">
                        <a:solidFill>
                          <a:schemeClr val="tx1"/>
                        </a:solidFill>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aseline="0" dirty="0">
                          <a:solidFill>
                            <a:schemeClr val="tx1"/>
                          </a:solidFill>
                          <a:latin typeface="Calibri" charset="0"/>
                          <a:ea typeface="Calibri" charset="0"/>
                          <a:cs typeface="Calibri" charset="0"/>
                        </a:rPr>
                        <a:t>RAISE the head of the bed 30 degrees</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aseline="0" dirty="0">
                          <a:solidFill>
                            <a:schemeClr val="tx1"/>
                          </a:solidFill>
                          <a:latin typeface="Calibri" charset="0"/>
                          <a:ea typeface="Calibri" charset="0"/>
                          <a:cs typeface="Calibri" charset="0"/>
                        </a:rPr>
                        <a:t>If trauma, MAINTAIN CERVICAL SPINE IMMOBILIZATION </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1" baseline="0" dirty="0">
                          <a:solidFill>
                            <a:schemeClr val="tx1"/>
                          </a:solidFill>
                          <a:latin typeface="Calibri" charset="0"/>
                          <a:ea typeface="Calibri" charset="0"/>
                          <a:cs typeface="Calibri" charset="0"/>
                        </a:rPr>
                        <a:t>Check </a:t>
                      </a:r>
                      <a:r>
                        <a:rPr lang="en-US" sz="2400" b="0" baseline="0" dirty="0">
                          <a:solidFill>
                            <a:schemeClr val="tx1"/>
                          </a:solidFill>
                          <a:latin typeface="Calibri" charset="0"/>
                          <a:ea typeface="Calibri" charset="0"/>
                          <a:cs typeface="Calibri" charset="0"/>
                        </a:rPr>
                        <a:t>glucose</a:t>
                      </a:r>
                      <a:endParaRPr lang="en-US" sz="2400" b="1" baseline="0" dirty="0">
                        <a:solidFill>
                          <a:schemeClr val="tx1"/>
                        </a:solidFill>
                        <a:latin typeface="Calibri" charset="0"/>
                        <a:ea typeface="Calibri" charset="0"/>
                        <a:cs typeface="Calibri" charset="0"/>
                      </a:endParaRP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aseline="0" dirty="0">
                          <a:solidFill>
                            <a:schemeClr val="tx1"/>
                          </a:solidFill>
                          <a:latin typeface="Calibri" charset="0"/>
                          <a:ea typeface="Calibri" charset="0"/>
                          <a:cs typeface="Calibri" charset="0"/>
                        </a:rPr>
                        <a:t>If seizures, give BENZODIAZEPINE </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aseline="0" dirty="0">
                          <a:latin typeface="Calibri" charset="0"/>
                          <a:ea typeface="Calibri" charset="0"/>
                          <a:cs typeface="Calibri" charset="0"/>
                        </a:rPr>
                        <a:t>Plan for HANDOVER/TRANSFER</a:t>
                      </a:r>
                    </a:p>
                    <a:p>
                      <a:pPr marL="800100" marR="0" lvl="1"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aseline="0" dirty="0">
                          <a:latin typeface="Calibri" charset="0"/>
                          <a:ea typeface="Calibri" charset="0"/>
                          <a:cs typeface="Calibri" charset="0"/>
                        </a:rPr>
                        <a:t>Pressure must be reduced as soon as possible which requires surgery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7" name="Picture 6"/>
          <p:cNvPicPr>
            <a:picLocks noChangeAspect="1"/>
          </p:cNvPicPr>
          <p:nvPr/>
        </p:nvPicPr>
        <p:blipFill>
          <a:blip r:embed="rId3"/>
          <a:stretch>
            <a:fillRect/>
          </a:stretch>
        </p:blipFill>
        <p:spPr>
          <a:xfrm>
            <a:off x="462924" y="510881"/>
            <a:ext cx="1899276" cy="1034050"/>
          </a:xfrm>
          <a:prstGeom prst="rect">
            <a:avLst/>
          </a:prstGeom>
        </p:spPr>
      </p:pic>
      <p:sp>
        <p:nvSpPr>
          <p:cNvPr id="8" name="Rectangle 7"/>
          <p:cNvSpPr/>
          <p:nvPr/>
        </p:nvSpPr>
        <p:spPr>
          <a:xfrm>
            <a:off x="426720" y="5491145"/>
            <a:ext cx="11082793" cy="769441"/>
          </a:xfrm>
          <a:prstGeom prst="rect">
            <a:avLst/>
          </a:prstGeom>
        </p:spPr>
        <p:txBody>
          <a:bodyPr wrap="square">
            <a:spAutoFit/>
          </a:bodyPr>
          <a:lstStyle/>
          <a:p>
            <a:pPr lvl="0">
              <a:defRPr/>
            </a:pPr>
            <a:r>
              <a:rPr lang="en-US" sz="2200" dirty="0">
                <a:latin typeface="Calibri" charset="0"/>
                <a:ea typeface="Calibri" charset="0"/>
                <a:cs typeface="Calibri" charset="0"/>
              </a:rPr>
              <a:t>Can occur from trauma, tumors, increased fluid, bleeding or infection</a:t>
            </a:r>
          </a:p>
          <a:p>
            <a:pPr lvl="0">
              <a:defRPr/>
            </a:pPr>
            <a:r>
              <a:rPr lang="en-US" sz="2200" dirty="0">
                <a:latin typeface="Calibri" charset="0"/>
                <a:ea typeface="Calibri" charset="0"/>
                <a:cs typeface="Calibri" charset="0"/>
              </a:rPr>
              <a:t>Any swelling, fluid or mass increases pressure around the brain, limits blood flow</a:t>
            </a:r>
          </a:p>
        </p:txBody>
      </p:sp>
    </p:spTree>
    <p:extLst>
      <p:ext uri="{BB962C8B-B14F-4D97-AF65-F5344CB8AC3E}">
        <p14:creationId xmlns:p14="http://schemas.microsoft.com/office/powerpoint/2010/main" val="12319647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65125"/>
            <a:ext cx="9403080" cy="1325563"/>
          </a:xfrm>
        </p:spPr>
        <p:txBody>
          <a:bodyPr>
            <a:normAutofit/>
          </a:bodyPr>
          <a:lstStyle/>
          <a:p>
            <a:r>
              <a:rPr lang="en-US" sz="4000" dirty="0"/>
              <a:t>Disability Conditions: Seizure/ Convulsions</a:t>
            </a:r>
          </a:p>
        </p:txBody>
      </p:sp>
      <p:graphicFrame>
        <p:nvGraphicFramePr>
          <p:cNvPr id="6" name="Table 5"/>
          <p:cNvGraphicFramePr>
            <a:graphicFrameLocks noGrp="1"/>
          </p:cNvGraphicFramePr>
          <p:nvPr>
            <p:extLst>
              <p:ext uri="{D42A27DB-BD31-4B8C-83A1-F6EECF244321}">
                <p14:modId xmlns:p14="http://schemas.microsoft.com/office/powerpoint/2010/main" val="505692602"/>
              </p:ext>
            </p:extLst>
          </p:nvPr>
        </p:nvGraphicFramePr>
        <p:xfrm>
          <a:off x="426720" y="1690686"/>
          <a:ext cx="11765280" cy="5167313"/>
        </p:xfrm>
        <a:graphic>
          <a:graphicData uri="http://schemas.openxmlformats.org/drawingml/2006/table">
            <a:tbl>
              <a:tblPr firstRow="1" bandRow="1">
                <a:tableStyleId>{2D5ABB26-0587-4C30-8999-92F81FD0307C}</a:tableStyleId>
              </a:tblPr>
              <a:tblGrid>
                <a:gridCol w="5250098">
                  <a:extLst>
                    <a:ext uri="{9D8B030D-6E8A-4147-A177-3AD203B41FA5}">
                      <a16:colId xmlns:a16="http://schemas.microsoft.com/office/drawing/2014/main" val="20000"/>
                    </a:ext>
                  </a:extLst>
                </a:gridCol>
                <a:gridCol w="6515182">
                  <a:extLst>
                    <a:ext uri="{9D8B030D-6E8A-4147-A177-3AD203B41FA5}">
                      <a16:colId xmlns:a16="http://schemas.microsoft.com/office/drawing/2014/main" val="20001"/>
                    </a:ext>
                  </a:extLst>
                </a:gridCol>
              </a:tblGrid>
              <a:tr h="493631">
                <a:tc>
                  <a:txBody>
                    <a:bodyPr/>
                    <a:lstStyle/>
                    <a:p>
                      <a:pPr algn="ctr"/>
                      <a:r>
                        <a:rPr lang="en-US" sz="2400" dirty="0">
                          <a:latin typeface="Calibri" charset="0"/>
                          <a:ea typeface="Calibri" charset="0"/>
                          <a:cs typeface="Calibri" charset="0"/>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Calibri" charset="0"/>
                          <a:ea typeface="Calibri" charset="0"/>
                          <a:cs typeface="Calibri" charset="0"/>
                        </a:rPr>
                        <a:t>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673682">
                <a:tc>
                  <a:txBody>
                    <a:bodyPr/>
                    <a:lstStyle/>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200" b="0" i="0" baseline="0" dirty="0">
                          <a:solidFill>
                            <a:schemeClr val="tx1"/>
                          </a:solidFill>
                          <a:latin typeface="Calibri" charset="0"/>
                          <a:ea typeface="Calibri" charset="0"/>
                          <a:cs typeface="Calibri" charset="0"/>
                        </a:rPr>
                        <a:t>Active seizure</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200" b="0" i="0" baseline="0" dirty="0">
                          <a:solidFill>
                            <a:schemeClr val="tx1"/>
                          </a:solidFill>
                          <a:latin typeface="Calibri" charset="0"/>
                          <a:ea typeface="Calibri" charset="0"/>
                          <a:cs typeface="Calibri" charset="0"/>
                        </a:rPr>
                        <a:t>Repetitive movements</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200" b="0" i="0" baseline="0" dirty="0">
                          <a:solidFill>
                            <a:schemeClr val="tx1"/>
                          </a:solidFill>
                          <a:latin typeface="Calibri" charset="0"/>
                          <a:ea typeface="Calibri" charset="0"/>
                          <a:cs typeface="Calibri" charset="0"/>
                        </a:rPr>
                        <a:t>Fixed gaze to one side or alternating rhythmically</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200" b="0" i="0" baseline="0" dirty="0">
                          <a:solidFill>
                            <a:schemeClr val="tx1"/>
                          </a:solidFill>
                          <a:latin typeface="Calibri" charset="0"/>
                          <a:ea typeface="Calibri" charset="0"/>
                          <a:cs typeface="Calibri" charset="0"/>
                        </a:rPr>
                        <a:t>Not responsive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200" b="0" i="0" baseline="0" dirty="0">
                          <a:solidFill>
                            <a:schemeClr val="tx1"/>
                          </a:solidFill>
                          <a:latin typeface="Calibri" charset="0"/>
                          <a:ea typeface="Calibri" charset="0"/>
                          <a:cs typeface="Calibri" charset="0"/>
                        </a:rPr>
                        <a:t>Recent seizure</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200" b="0" i="0" baseline="0" dirty="0">
                          <a:solidFill>
                            <a:schemeClr val="tx1"/>
                          </a:solidFill>
                          <a:latin typeface="Calibri" charset="0"/>
                          <a:ea typeface="Calibri" charset="0"/>
                          <a:cs typeface="Calibri" charset="0"/>
                        </a:rPr>
                        <a:t>Bitten tongue</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200" b="0" i="0" baseline="0" dirty="0">
                          <a:solidFill>
                            <a:schemeClr val="tx1"/>
                          </a:solidFill>
                          <a:latin typeface="Calibri" charset="0"/>
                          <a:ea typeface="Calibri" charset="0"/>
                          <a:cs typeface="Calibri" charset="0"/>
                        </a:rPr>
                        <a:t>Urinated on self</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200" b="0" i="0" baseline="0" dirty="0">
                          <a:solidFill>
                            <a:schemeClr val="tx1"/>
                          </a:solidFill>
                          <a:latin typeface="Calibri" charset="0"/>
                          <a:ea typeface="Calibri" charset="0"/>
                          <a:cs typeface="Calibri" charset="0"/>
                        </a:rPr>
                        <a:t>Known history of seizures</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200" b="0" i="0" baseline="0" dirty="0">
                          <a:solidFill>
                            <a:schemeClr val="tx1"/>
                          </a:solidFill>
                          <a:latin typeface="Calibri" charset="0"/>
                          <a:ea typeface="Calibri" charset="0"/>
                          <a:cs typeface="Calibri" charset="0"/>
                        </a:rPr>
                        <a:t>Confusion gradually returning over minutes or hours</a:t>
                      </a:r>
                    </a:p>
                    <a:p>
                      <a:pPr marL="0" marR="0" lvl="0" indent="0" algn="ctr" defTabSz="914400" rtl="0" eaLnBrk="1" fontAlgn="auto" latinLnBrk="0" hangingPunct="1">
                        <a:lnSpc>
                          <a:spcPct val="100000"/>
                        </a:lnSpc>
                        <a:spcBef>
                          <a:spcPts val="0"/>
                        </a:spcBef>
                        <a:spcAft>
                          <a:spcPts val="0"/>
                        </a:spcAft>
                        <a:buClrTx/>
                        <a:buSzTx/>
                        <a:buFont typeface="Arial" charset="0"/>
                        <a:buNone/>
                        <a:tabLst/>
                        <a:defRPr/>
                      </a:pPr>
                      <a:r>
                        <a:rPr lang="en-US" sz="2200" b="0" i="0" u="sng" baseline="0" dirty="0">
                          <a:solidFill>
                            <a:srgbClr val="FF0000"/>
                          </a:solidFill>
                          <a:latin typeface="Calibri" charset="0"/>
                          <a:ea typeface="Calibri" charset="0"/>
                          <a:cs typeface="Calibri" charset="0"/>
                        </a:rPr>
                        <a:t>If cause unknown, consider trauma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200" baseline="0" dirty="0">
                          <a:solidFill>
                            <a:schemeClr val="tx1"/>
                          </a:solidFill>
                          <a:latin typeface="Calibri" charset="0"/>
                          <a:ea typeface="Calibri" charset="0"/>
                          <a:cs typeface="Calibri" charset="0"/>
                        </a:rPr>
                        <a:t>Prevent hypoxia and injury</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200" baseline="0" dirty="0">
                          <a:solidFill>
                            <a:schemeClr val="tx1"/>
                          </a:solidFill>
                          <a:latin typeface="Calibri" charset="0"/>
                          <a:ea typeface="Calibri" charset="0"/>
                          <a:cs typeface="Calibri" charset="0"/>
                        </a:rPr>
                        <a:t>Protect from falls/dangerous objects</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200" baseline="0" dirty="0">
                          <a:solidFill>
                            <a:schemeClr val="tx1"/>
                          </a:solidFill>
                          <a:latin typeface="Calibri" charset="0"/>
                          <a:ea typeface="Calibri" charset="0"/>
                          <a:cs typeface="Calibri" charset="0"/>
                        </a:rPr>
                        <a:t>Do not stick anything in their mouth</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200" baseline="0" dirty="0">
                          <a:solidFill>
                            <a:schemeClr val="tx1"/>
                          </a:solidFill>
                          <a:latin typeface="Calibri" charset="0"/>
                          <a:ea typeface="Calibri" charset="0"/>
                          <a:cs typeface="Calibri" charset="0"/>
                        </a:rPr>
                        <a:t>SUCTION as needed </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200" baseline="0" dirty="0">
                          <a:solidFill>
                            <a:schemeClr val="tx1"/>
                          </a:solidFill>
                          <a:latin typeface="Calibri" charset="0"/>
                          <a:ea typeface="Calibri" charset="0"/>
                          <a:cs typeface="Calibri" charset="0"/>
                        </a:rPr>
                        <a:t>Give OXYGEN</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200" b="1" baseline="0" dirty="0">
                          <a:solidFill>
                            <a:schemeClr val="tx1"/>
                          </a:solidFill>
                          <a:latin typeface="Calibri" charset="0"/>
                          <a:ea typeface="Calibri" charset="0"/>
                          <a:cs typeface="Calibri" charset="0"/>
                        </a:rPr>
                        <a:t>Check</a:t>
                      </a:r>
                      <a:r>
                        <a:rPr lang="en-US" sz="2200" b="0" baseline="0" dirty="0">
                          <a:solidFill>
                            <a:schemeClr val="tx1"/>
                          </a:solidFill>
                          <a:latin typeface="Calibri" charset="0"/>
                          <a:ea typeface="Calibri" charset="0"/>
                          <a:cs typeface="Calibri" charset="0"/>
                        </a:rPr>
                        <a:t> glucose</a:t>
                      </a:r>
                    </a:p>
                    <a:p>
                      <a:pPr marL="800100" marR="0" lvl="1"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200" b="0" baseline="0" dirty="0">
                          <a:solidFill>
                            <a:schemeClr val="tx1"/>
                          </a:solidFill>
                          <a:latin typeface="Calibri" charset="0"/>
                          <a:ea typeface="Calibri" charset="0"/>
                          <a:cs typeface="Calibri" charset="0"/>
                        </a:rPr>
                        <a:t>Give GLUCOSE if needed</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200" b="0" baseline="0" dirty="0">
                          <a:solidFill>
                            <a:schemeClr val="tx1"/>
                          </a:solidFill>
                          <a:latin typeface="Calibri" charset="0"/>
                          <a:ea typeface="Calibri" charset="0"/>
                          <a:cs typeface="Calibri" charset="0"/>
                        </a:rPr>
                        <a:t>Give a BENZODIAZEPINE </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200" b="1" baseline="0" dirty="0">
                          <a:solidFill>
                            <a:schemeClr val="tx1"/>
                          </a:solidFill>
                          <a:latin typeface="Calibri" charset="0"/>
                          <a:ea typeface="Calibri" charset="0"/>
                          <a:cs typeface="Calibri" charset="0"/>
                        </a:rPr>
                        <a:t>Monitor</a:t>
                      </a:r>
                      <a:r>
                        <a:rPr lang="en-US" sz="2200" b="0" baseline="0" dirty="0">
                          <a:solidFill>
                            <a:schemeClr val="tx1"/>
                          </a:solidFill>
                          <a:latin typeface="Calibri" charset="0"/>
                          <a:ea typeface="Calibri" charset="0"/>
                          <a:cs typeface="Calibri" charset="0"/>
                        </a:rPr>
                        <a:t> breathing</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200" b="0" baseline="0" dirty="0">
                          <a:solidFill>
                            <a:schemeClr val="tx1"/>
                          </a:solidFill>
                          <a:latin typeface="Calibri" charset="0"/>
                          <a:ea typeface="Calibri" charset="0"/>
                          <a:cs typeface="Calibri" charset="0"/>
                        </a:rPr>
                        <a:t>Place in RECOVERY POSITION (if no trauma)</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200" b="0" baseline="0" dirty="0">
                          <a:solidFill>
                            <a:schemeClr val="tx1"/>
                          </a:solidFill>
                          <a:latin typeface="Calibri" charset="0"/>
                          <a:ea typeface="Calibri" charset="0"/>
                          <a:cs typeface="Calibri" charset="0"/>
                        </a:rPr>
                        <a:t>Give MAGNESIUM SULPHATE if pregnant or recently pregnant </a:t>
                      </a:r>
                      <a:endParaRPr lang="en-US" sz="2200" b="1" baseline="0" dirty="0">
                        <a:solidFill>
                          <a:schemeClr val="tx1"/>
                        </a:solidFill>
                        <a:latin typeface="Calibri" charset="0"/>
                        <a:ea typeface="Calibri" charset="0"/>
                        <a:cs typeface="Calibri" charset="0"/>
                      </a:endParaRPr>
                    </a:p>
                    <a:p>
                      <a:pPr marL="800100" marR="0" lvl="1" indent="-342900" algn="l" defTabSz="914400" rtl="0" eaLnBrk="1" fontAlgn="auto" latinLnBrk="0" hangingPunct="1">
                        <a:lnSpc>
                          <a:spcPct val="100000"/>
                        </a:lnSpc>
                        <a:spcBef>
                          <a:spcPts val="0"/>
                        </a:spcBef>
                        <a:spcAft>
                          <a:spcPts val="0"/>
                        </a:spcAft>
                        <a:buClrTx/>
                        <a:buSzTx/>
                        <a:buFont typeface="Arial" charset="0"/>
                        <a:buChar char="•"/>
                        <a:tabLst/>
                        <a:defRPr/>
                      </a:pPr>
                      <a:endParaRPr lang="en-US" sz="2400" baseline="0" dirty="0">
                        <a:solidFill>
                          <a:schemeClr val="tx1"/>
                        </a:solidFill>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7" name="Picture 6"/>
          <p:cNvPicPr>
            <a:picLocks noChangeAspect="1"/>
          </p:cNvPicPr>
          <p:nvPr/>
        </p:nvPicPr>
        <p:blipFill>
          <a:blip r:embed="rId3"/>
          <a:stretch>
            <a:fillRect/>
          </a:stretch>
        </p:blipFill>
        <p:spPr>
          <a:xfrm>
            <a:off x="462924" y="510881"/>
            <a:ext cx="1899276" cy="1034050"/>
          </a:xfrm>
          <a:prstGeom prst="rect">
            <a:avLst/>
          </a:prstGeom>
        </p:spPr>
      </p:pic>
    </p:spTree>
    <p:extLst>
      <p:ext uri="{BB962C8B-B14F-4D97-AF65-F5344CB8AC3E}">
        <p14:creationId xmlns:p14="http://schemas.microsoft.com/office/powerpoint/2010/main" val="9786850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65125"/>
            <a:ext cx="9403080" cy="1325563"/>
          </a:xfrm>
        </p:spPr>
        <p:txBody>
          <a:bodyPr>
            <a:normAutofit/>
          </a:bodyPr>
          <a:lstStyle/>
          <a:p>
            <a:r>
              <a:rPr lang="en-US" dirty="0"/>
              <a:t>Exposure Conditions: Snake Bite </a:t>
            </a:r>
          </a:p>
        </p:txBody>
      </p:sp>
      <p:graphicFrame>
        <p:nvGraphicFramePr>
          <p:cNvPr id="6" name="Table 5"/>
          <p:cNvGraphicFramePr>
            <a:graphicFrameLocks noGrp="1"/>
          </p:cNvGraphicFramePr>
          <p:nvPr>
            <p:extLst>
              <p:ext uri="{D42A27DB-BD31-4B8C-83A1-F6EECF244321}">
                <p14:modId xmlns:p14="http://schemas.microsoft.com/office/powerpoint/2010/main" val="740274676"/>
              </p:ext>
            </p:extLst>
          </p:nvPr>
        </p:nvGraphicFramePr>
        <p:xfrm>
          <a:off x="426720" y="1690687"/>
          <a:ext cx="11338560" cy="4222274"/>
        </p:xfrm>
        <a:graphic>
          <a:graphicData uri="http://schemas.openxmlformats.org/drawingml/2006/table">
            <a:tbl>
              <a:tblPr firstRow="1" bandRow="1">
                <a:tableStyleId>{2D5ABB26-0587-4C30-8999-92F81FD0307C}</a:tableStyleId>
              </a:tblPr>
              <a:tblGrid>
                <a:gridCol w="5648960">
                  <a:extLst>
                    <a:ext uri="{9D8B030D-6E8A-4147-A177-3AD203B41FA5}">
                      <a16:colId xmlns:a16="http://schemas.microsoft.com/office/drawing/2014/main" val="20000"/>
                    </a:ext>
                  </a:extLst>
                </a:gridCol>
                <a:gridCol w="5689600">
                  <a:extLst>
                    <a:ext uri="{9D8B030D-6E8A-4147-A177-3AD203B41FA5}">
                      <a16:colId xmlns:a16="http://schemas.microsoft.com/office/drawing/2014/main" val="20001"/>
                    </a:ext>
                  </a:extLst>
                </a:gridCol>
              </a:tblGrid>
              <a:tr h="473234">
                <a:tc>
                  <a:txBody>
                    <a:bodyPr/>
                    <a:lstStyle/>
                    <a:p>
                      <a:pPr algn="ctr"/>
                      <a:r>
                        <a:rPr lang="en-US" sz="2400" dirty="0">
                          <a:latin typeface="Calibri" charset="0"/>
                          <a:ea typeface="Calibri" charset="0"/>
                          <a:cs typeface="Calibri" charset="0"/>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Calibri" charset="0"/>
                          <a:ea typeface="Calibri" charset="0"/>
                          <a:cs typeface="Calibri" charset="0"/>
                        </a:rPr>
                        <a:t>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445399">
                <a:tc>
                  <a:txBody>
                    <a:bodyPr/>
                    <a:lstStyle/>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Calibri" charset="0"/>
                          <a:ea typeface="Calibri" charset="0"/>
                          <a:cs typeface="Calibri" charset="0"/>
                        </a:rPr>
                        <a:t>History of snake bite</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Calibri" charset="0"/>
                          <a:ea typeface="Calibri" charset="0"/>
                          <a:cs typeface="Calibri" charset="0"/>
                        </a:rPr>
                        <a:t>Bite marks may be seen</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err="1">
                          <a:solidFill>
                            <a:schemeClr val="tx1"/>
                          </a:solidFill>
                          <a:latin typeface="Calibri" charset="0"/>
                          <a:ea typeface="Calibri" charset="0"/>
                          <a:cs typeface="Calibri" charset="0"/>
                        </a:rPr>
                        <a:t>Oedema</a:t>
                      </a:r>
                      <a:endParaRPr lang="en-US" sz="2400" i="0" baseline="0" dirty="0">
                        <a:solidFill>
                          <a:schemeClr val="tx1"/>
                        </a:solidFill>
                        <a:latin typeface="Calibri" charset="0"/>
                        <a:ea typeface="Calibri" charset="0"/>
                        <a:cs typeface="Calibri" charset="0"/>
                      </a:endParaRP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Calibri" charset="0"/>
                          <a:ea typeface="Calibri" charset="0"/>
                          <a:cs typeface="Calibri" charset="0"/>
                        </a:rPr>
                        <a:t>Blistering of skin</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Calibri" charset="0"/>
                          <a:ea typeface="Calibri" charset="0"/>
                          <a:cs typeface="Calibri" charset="0"/>
                        </a:rPr>
                        <a:t>Bruising</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Calibri" charset="0"/>
                          <a:ea typeface="Calibri" charset="0"/>
                          <a:cs typeface="Calibri" charset="0"/>
                        </a:rPr>
                        <a:t>Hypotension</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Calibri" charset="0"/>
                          <a:ea typeface="Calibri" charset="0"/>
                          <a:cs typeface="Calibri" charset="0"/>
                        </a:rPr>
                        <a:t>Paralysis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Calibri" charset="0"/>
                          <a:ea typeface="Calibri" charset="0"/>
                          <a:cs typeface="Calibri" charset="0"/>
                        </a:rPr>
                        <a:t>Seizures</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Calibri" charset="0"/>
                          <a:ea typeface="Calibri" charset="0"/>
                          <a:cs typeface="Calibri" charset="0"/>
                        </a:rPr>
                        <a:t>Bleeding from wounds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aseline="0" dirty="0">
                          <a:solidFill>
                            <a:schemeClr val="tx1"/>
                          </a:solidFill>
                          <a:latin typeface="Calibri" charset="0"/>
                          <a:ea typeface="Calibri" charset="0"/>
                          <a:cs typeface="Calibri" charset="0"/>
                        </a:rPr>
                        <a:t>Limit the spread of venom and the effects on the body</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aseline="0" dirty="0">
                          <a:solidFill>
                            <a:schemeClr val="tx1"/>
                          </a:solidFill>
                          <a:latin typeface="Calibri" charset="0"/>
                          <a:ea typeface="Calibri" charset="0"/>
                          <a:cs typeface="Calibri" charset="0"/>
                        </a:rPr>
                        <a:t>IMMOBILIZE THE EXTREMITY </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aseline="0" dirty="0">
                          <a:solidFill>
                            <a:schemeClr val="tx1"/>
                          </a:solidFill>
                          <a:latin typeface="Calibri" charset="0"/>
                          <a:ea typeface="Calibri" charset="0"/>
                          <a:cs typeface="Calibri" charset="0"/>
                        </a:rPr>
                        <a:t>Take a picture of the snake to send with the patient if possible (mobile phone)</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aseline="0" dirty="0">
                          <a:solidFill>
                            <a:schemeClr val="tx1"/>
                          </a:solidFill>
                          <a:latin typeface="Calibri" charset="0"/>
                          <a:ea typeface="Calibri" charset="0"/>
                          <a:cs typeface="Calibri" charset="0"/>
                        </a:rPr>
                        <a:t>Give IV FLUIDS if evidence of shock</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1" baseline="0" dirty="0">
                          <a:solidFill>
                            <a:schemeClr val="tx1"/>
                          </a:solidFill>
                          <a:latin typeface="Calibri" charset="0"/>
                          <a:ea typeface="Calibri" charset="0"/>
                          <a:cs typeface="Calibri" charset="0"/>
                        </a:rPr>
                        <a:t>Monitor</a:t>
                      </a:r>
                      <a:r>
                        <a:rPr lang="en-US" sz="2400" b="0" baseline="0" dirty="0">
                          <a:solidFill>
                            <a:schemeClr val="tx1"/>
                          </a:solidFill>
                          <a:latin typeface="Calibri" charset="0"/>
                          <a:ea typeface="Calibri" charset="0"/>
                          <a:cs typeface="Calibri" charset="0"/>
                        </a:rPr>
                        <a:t> closely</a:t>
                      </a:r>
                    </a:p>
                    <a:p>
                      <a:pPr marL="800100" marR="0" lvl="1"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0" baseline="0" dirty="0">
                          <a:solidFill>
                            <a:schemeClr val="tx1"/>
                          </a:solidFill>
                          <a:latin typeface="Calibri" charset="0"/>
                          <a:ea typeface="Calibri" charset="0"/>
                          <a:cs typeface="Calibri" charset="0"/>
                        </a:rPr>
                        <a:t>Airway</a:t>
                      </a:r>
                    </a:p>
                    <a:p>
                      <a:pPr marL="800100" marR="0" lvl="1"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0" baseline="0" dirty="0">
                          <a:solidFill>
                            <a:schemeClr val="tx1"/>
                          </a:solidFill>
                          <a:latin typeface="Calibri" charset="0"/>
                          <a:ea typeface="Calibri" charset="0"/>
                          <a:cs typeface="Calibri" charset="0"/>
                        </a:rPr>
                        <a:t>Signs of shock</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aseline="0" dirty="0">
                          <a:latin typeface="Calibri" charset="0"/>
                          <a:ea typeface="Calibri" charset="0"/>
                          <a:cs typeface="Calibri" charset="0"/>
                        </a:rPr>
                        <a:t>Plan for HANDOVER/TRANSFER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5" name="Picture 4"/>
          <p:cNvPicPr>
            <a:picLocks noChangeAspect="1"/>
          </p:cNvPicPr>
          <p:nvPr/>
        </p:nvPicPr>
        <p:blipFill>
          <a:blip r:embed="rId3"/>
          <a:stretch>
            <a:fillRect/>
          </a:stretch>
        </p:blipFill>
        <p:spPr>
          <a:xfrm>
            <a:off x="428723" y="523053"/>
            <a:ext cx="1933477" cy="1009705"/>
          </a:xfrm>
          <a:prstGeom prst="rect">
            <a:avLst/>
          </a:prstGeom>
        </p:spPr>
      </p:pic>
    </p:spTree>
    <p:extLst>
      <p:ext uri="{BB962C8B-B14F-4D97-AF65-F5344CB8AC3E}">
        <p14:creationId xmlns:p14="http://schemas.microsoft.com/office/powerpoint/2010/main" val="1230693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838200" y="109950"/>
            <a:ext cx="10515599"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dirty="0"/>
              <a:t>What is a SAMPLE history?</a:t>
            </a:r>
          </a:p>
        </p:txBody>
      </p:sp>
      <p:sp>
        <p:nvSpPr>
          <p:cNvPr id="114" name="Shape 114"/>
          <p:cNvSpPr txBox="1">
            <a:spLocks noGrp="1"/>
          </p:cNvSpPr>
          <p:nvPr>
            <p:ph type="body" idx="1"/>
          </p:nvPr>
        </p:nvSpPr>
        <p:spPr>
          <a:xfrm>
            <a:off x="838200" y="1339701"/>
            <a:ext cx="10515599" cy="4837200"/>
          </a:xfrm>
          <a:prstGeom prst="rect">
            <a:avLst/>
          </a:prstGeom>
          <a:noFill/>
          <a:ln>
            <a:noFill/>
          </a:ln>
        </p:spPr>
        <p:txBody>
          <a:bodyPr lIns="91425" tIns="45700" rIns="91425" bIns="45700" anchor="t" anchorCtr="0">
            <a:noAutofit/>
          </a:bodyPr>
          <a:lstStyle/>
          <a:p>
            <a:pPr marL="342900" indent="-342900"/>
            <a:r>
              <a:rPr lang="en-US" sz="2200" dirty="0">
                <a:latin typeface="Calibri" charset="0"/>
                <a:ea typeface="Calibri" charset="0"/>
                <a:cs typeface="Calibri" charset="0"/>
                <a:sym typeface="Lato"/>
              </a:rPr>
              <a:t>Categories of questions to obtain a patient’s history</a:t>
            </a:r>
            <a:endParaRPr lang="en-US" sz="2200" dirty="0">
              <a:latin typeface="Calibri" charset="0"/>
              <a:ea typeface="Calibri" charset="0"/>
              <a:cs typeface="Calibri" charset="0"/>
            </a:endParaRPr>
          </a:p>
          <a:p>
            <a:pPr marL="800100" lvl="1" indent="-342900"/>
            <a:r>
              <a:rPr lang="en-US" sz="2200" b="1" dirty="0">
                <a:latin typeface="Calibri" charset="0"/>
                <a:ea typeface="Calibri" charset="0"/>
                <a:cs typeface="Calibri" charset="0"/>
                <a:sym typeface="Lato"/>
              </a:rPr>
              <a:t>S</a:t>
            </a:r>
            <a:r>
              <a:rPr lang="en-US" sz="2200" dirty="0">
                <a:latin typeface="Calibri" charset="0"/>
                <a:ea typeface="Calibri" charset="0"/>
                <a:cs typeface="Calibri" charset="0"/>
                <a:sym typeface="Lato"/>
              </a:rPr>
              <a:t>igns and Symptoms</a:t>
            </a:r>
          </a:p>
          <a:p>
            <a:pPr marL="800100" lvl="1" indent="-342900"/>
            <a:r>
              <a:rPr lang="en-US" sz="2200" b="1" dirty="0">
                <a:latin typeface="Calibri" charset="0"/>
                <a:ea typeface="Calibri" charset="0"/>
                <a:cs typeface="Calibri" charset="0"/>
                <a:sym typeface="Lato"/>
              </a:rPr>
              <a:t>A</a:t>
            </a:r>
            <a:r>
              <a:rPr lang="en-US" sz="2200" dirty="0">
                <a:latin typeface="Calibri" charset="0"/>
                <a:ea typeface="Calibri" charset="0"/>
                <a:cs typeface="Calibri" charset="0"/>
                <a:sym typeface="Lato"/>
              </a:rPr>
              <a:t>llergies</a:t>
            </a:r>
          </a:p>
          <a:p>
            <a:pPr marL="800100" lvl="1" indent="-342900"/>
            <a:r>
              <a:rPr lang="en-US" sz="2200" b="1" dirty="0">
                <a:latin typeface="Calibri" charset="0"/>
                <a:ea typeface="Calibri" charset="0"/>
                <a:cs typeface="Calibri" charset="0"/>
                <a:sym typeface="Lato"/>
              </a:rPr>
              <a:t>M</a:t>
            </a:r>
            <a:r>
              <a:rPr lang="en-US" sz="2200" dirty="0">
                <a:latin typeface="Calibri" charset="0"/>
                <a:ea typeface="Calibri" charset="0"/>
                <a:cs typeface="Calibri" charset="0"/>
                <a:sym typeface="Lato"/>
              </a:rPr>
              <a:t>edications</a:t>
            </a:r>
          </a:p>
          <a:p>
            <a:pPr marL="800100" lvl="1" indent="-342900"/>
            <a:r>
              <a:rPr lang="en-US" sz="2200" b="1" dirty="0">
                <a:latin typeface="Calibri" charset="0"/>
                <a:ea typeface="Calibri" charset="0"/>
                <a:cs typeface="Calibri" charset="0"/>
                <a:sym typeface="Lato"/>
              </a:rPr>
              <a:t>P</a:t>
            </a:r>
            <a:r>
              <a:rPr lang="en-US" sz="2200" dirty="0">
                <a:latin typeface="Calibri" charset="0"/>
                <a:ea typeface="Calibri" charset="0"/>
                <a:cs typeface="Calibri" charset="0"/>
                <a:sym typeface="Lato"/>
              </a:rPr>
              <a:t>ast medical history</a:t>
            </a:r>
          </a:p>
          <a:p>
            <a:pPr marL="800100" lvl="1" indent="-342900"/>
            <a:r>
              <a:rPr lang="en-US" sz="2200" b="1" dirty="0">
                <a:latin typeface="Calibri" charset="0"/>
                <a:ea typeface="Calibri" charset="0"/>
                <a:cs typeface="Calibri" charset="0"/>
                <a:sym typeface="Lato"/>
              </a:rPr>
              <a:t>L</a:t>
            </a:r>
            <a:r>
              <a:rPr lang="en-US" sz="2200" dirty="0">
                <a:latin typeface="Calibri" charset="0"/>
                <a:ea typeface="Calibri" charset="0"/>
                <a:cs typeface="Calibri" charset="0"/>
                <a:sym typeface="Lato"/>
              </a:rPr>
              <a:t>ast oral intake </a:t>
            </a:r>
          </a:p>
          <a:p>
            <a:pPr marL="800100" lvl="1" indent="-342900"/>
            <a:r>
              <a:rPr lang="en-US" sz="2200" b="1" dirty="0">
                <a:latin typeface="Calibri" charset="0"/>
                <a:ea typeface="Calibri" charset="0"/>
                <a:cs typeface="Calibri" charset="0"/>
                <a:sym typeface="Lato"/>
              </a:rPr>
              <a:t>E</a:t>
            </a:r>
            <a:r>
              <a:rPr lang="en-US" sz="2200" dirty="0">
                <a:latin typeface="Calibri" charset="0"/>
                <a:ea typeface="Calibri" charset="0"/>
                <a:cs typeface="Calibri" charset="0"/>
                <a:sym typeface="Lato"/>
              </a:rPr>
              <a:t>vents </a:t>
            </a:r>
          </a:p>
          <a:p>
            <a:pPr marL="342900" indent="-342900"/>
            <a:r>
              <a:rPr lang="en-US" sz="2200" dirty="0">
                <a:latin typeface="Calibri" charset="0"/>
                <a:ea typeface="Calibri" charset="0"/>
                <a:cs typeface="Calibri" charset="0"/>
                <a:sym typeface="Lato"/>
              </a:rPr>
              <a:t>Immediately follows the ABCDE approach </a:t>
            </a:r>
          </a:p>
          <a:p>
            <a:pPr marL="342900" indent="-342900"/>
            <a:r>
              <a:rPr lang="en-US" sz="2200" dirty="0">
                <a:latin typeface="Calibri" charset="0"/>
                <a:ea typeface="Calibri" charset="0"/>
                <a:cs typeface="Calibri" charset="0"/>
                <a:sym typeface="Lato"/>
              </a:rPr>
              <a:t>Allows providers to easily communicate </a:t>
            </a:r>
          </a:p>
          <a:p>
            <a:pPr marL="342900" indent="-342900">
              <a:spcBef>
                <a:spcPts val="0"/>
              </a:spcBef>
            </a:pPr>
            <a:endParaRPr sz="1900" dirty="0">
              <a:latin typeface="Calibri" charset="0"/>
              <a:ea typeface="Calibri" charset="0"/>
              <a:cs typeface="Calibri" charset="0"/>
              <a:sym typeface="Lato"/>
            </a:endParaRPr>
          </a:p>
        </p:txBody>
      </p:sp>
      <p:sp>
        <p:nvSpPr>
          <p:cNvPr id="4" name="TextBox 3"/>
          <p:cNvSpPr txBox="1"/>
          <p:nvPr/>
        </p:nvSpPr>
        <p:spPr>
          <a:xfrm>
            <a:off x="838200" y="5122842"/>
            <a:ext cx="9327776" cy="938719"/>
          </a:xfrm>
          <a:prstGeom prst="rect">
            <a:avLst/>
          </a:prstGeom>
          <a:solidFill>
            <a:schemeClr val="bg2">
              <a:lumMod val="90000"/>
            </a:schemeClr>
          </a:solidFill>
        </p:spPr>
        <p:txBody>
          <a:bodyPr wrap="square" rtlCol="0">
            <a:spAutoFit/>
          </a:bodyPr>
          <a:lstStyle/>
          <a:p>
            <a:r>
              <a:rPr lang="en-US" sz="2200" dirty="0">
                <a:latin typeface="Calibri" charset="0"/>
                <a:ea typeface="Calibri" charset="0"/>
                <a:cs typeface="Calibri" charset="0"/>
              </a:rPr>
              <a:t>Goal:</a:t>
            </a:r>
          </a:p>
          <a:p>
            <a:pPr marL="457200" indent="-349250">
              <a:lnSpc>
                <a:spcPct val="150000"/>
              </a:lnSpc>
              <a:buFont typeface="Lato"/>
              <a:buChar char="•"/>
            </a:pPr>
            <a:r>
              <a:rPr lang="en-US" sz="2200" dirty="0">
                <a:latin typeface="Calibri" charset="0"/>
                <a:ea typeface="Calibri" charset="0"/>
                <a:cs typeface="Calibri" charset="0"/>
                <a:sym typeface="Lato"/>
              </a:rPr>
              <a:t>Rapidly gather history critical to the management of the acutely ill patient</a:t>
            </a:r>
          </a:p>
        </p:txBody>
      </p:sp>
    </p:spTree>
    <p:extLst>
      <p:ext uri="{BB962C8B-B14F-4D97-AF65-F5344CB8AC3E}">
        <p14:creationId xmlns:p14="http://schemas.microsoft.com/office/powerpoint/2010/main" val="312537603"/>
      </p:ext>
    </p:extLst>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131" y="382111"/>
            <a:ext cx="9357069" cy="4351338"/>
          </a:xfrm>
        </p:spPr>
        <p:txBody>
          <a:bodyPr>
            <a:noAutofit/>
          </a:bodyPr>
          <a:lstStyle/>
          <a:p>
            <a:pPr marL="0" lvl="0" indent="0">
              <a:spcBef>
                <a:spcPts val="0"/>
              </a:spcBef>
              <a:buClr>
                <a:schemeClr val="dk1"/>
              </a:buClr>
              <a:buSzPct val="25000"/>
              <a:buNone/>
            </a:pPr>
            <a:r>
              <a:rPr lang="en-US" sz="4400" dirty="0">
                <a:latin typeface="Calibri" charset="0"/>
                <a:ea typeface="Calibri" charset="0"/>
                <a:cs typeface="Calibri" charset="0"/>
                <a:sym typeface="Lato"/>
              </a:rPr>
              <a:t>Reassess ABCDEs Frequently! </a:t>
            </a:r>
          </a:p>
          <a:p>
            <a:pPr marL="0" lvl="0" indent="0">
              <a:spcBef>
                <a:spcPts val="0"/>
              </a:spcBef>
              <a:buClr>
                <a:schemeClr val="dk1"/>
              </a:buClr>
              <a:buSzPct val="25000"/>
              <a:buNone/>
            </a:pPr>
            <a:endParaRPr lang="en-US" dirty="0">
              <a:latin typeface="Calibri" charset="0"/>
              <a:ea typeface="Calibri" charset="0"/>
              <a:cs typeface="Calibri" charset="0"/>
              <a:sym typeface="Lato"/>
            </a:endParaRPr>
          </a:p>
          <a:p>
            <a:pPr marL="0" lvl="0" indent="0">
              <a:lnSpc>
                <a:spcPct val="115000"/>
              </a:lnSpc>
              <a:spcBef>
                <a:spcPts val="0"/>
              </a:spcBef>
              <a:buNone/>
            </a:pPr>
            <a:r>
              <a:rPr lang="en-US" sz="2500" dirty="0">
                <a:latin typeface="Calibri" charset="0"/>
                <a:ea typeface="Calibri" charset="0"/>
                <a:cs typeface="Calibri" charset="0"/>
                <a:sym typeface="Lato"/>
              </a:rPr>
              <a:t>The ABCDE approach is designed to quickly identify reversible life-threatening conditions</a:t>
            </a:r>
          </a:p>
          <a:p>
            <a:pPr marL="0" lvl="0" indent="0">
              <a:lnSpc>
                <a:spcPct val="115000"/>
              </a:lnSpc>
              <a:spcBef>
                <a:spcPts val="0"/>
              </a:spcBef>
              <a:buNone/>
            </a:pPr>
            <a:endParaRPr lang="en-US" sz="2500" dirty="0">
              <a:latin typeface="Calibri" charset="0"/>
              <a:ea typeface="Calibri" charset="0"/>
              <a:cs typeface="Calibri" charset="0"/>
              <a:sym typeface="Lato"/>
            </a:endParaRPr>
          </a:p>
          <a:p>
            <a:pPr marL="0" lvl="0" indent="0">
              <a:lnSpc>
                <a:spcPct val="115000"/>
              </a:lnSpc>
              <a:spcBef>
                <a:spcPts val="0"/>
              </a:spcBef>
              <a:buNone/>
            </a:pPr>
            <a:r>
              <a:rPr lang="en-US" sz="2500" dirty="0">
                <a:latin typeface="Calibri" charset="0"/>
                <a:ea typeface="Calibri" charset="0"/>
                <a:cs typeface="Calibri" charset="0"/>
                <a:sym typeface="Lato"/>
              </a:rPr>
              <a:t>Vital signs should be checked at the end of the ABCDE approach </a:t>
            </a:r>
          </a:p>
          <a:p>
            <a:pPr marL="0" lvl="0" indent="0">
              <a:lnSpc>
                <a:spcPct val="115000"/>
              </a:lnSpc>
              <a:spcBef>
                <a:spcPts val="0"/>
              </a:spcBef>
              <a:buNone/>
            </a:pPr>
            <a:endParaRPr lang="en-US" sz="2500" dirty="0">
              <a:latin typeface="Calibri" charset="0"/>
              <a:ea typeface="Calibri" charset="0"/>
              <a:cs typeface="Calibri" charset="0"/>
              <a:sym typeface="Lato"/>
            </a:endParaRPr>
          </a:p>
          <a:p>
            <a:pPr marL="0" lvl="0" indent="0">
              <a:lnSpc>
                <a:spcPct val="115000"/>
              </a:lnSpc>
              <a:spcBef>
                <a:spcPts val="0"/>
              </a:spcBef>
              <a:buNone/>
            </a:pPr>
            <a:r>
              <a:rPr lang="en-US" sz="2500" dirty="0">
                <a:latin typeface="Calibri" charset="0"/>
                <a:ea typeface="Calibri" charset="0"/>
                <a:cs typeface="Calibri" charset="0"/>
                <a:sym typeface="Lato"/>
              </a:rPr>
              <a:t>Once you find an ABCDE problem and manage it, you have to GO BACK and repeat the ABCDE again to identify any new problems that have developed and make sure that the management you gave worked</a:t>
            </a:r>
          </a:p>
          <a:p>
            <a:pPr marL="0" lvl="0" indent="0">
              <a:lnSpc>
                <a:spcPct val="115000"/>
              </a:lnSpc>
              <a:spcBef>
                <a:spcPts val="0"/>
              </a:spcBef>
              <a:buNone/>
            </a:pPr>
            <a:endParaRPr lang="en-US" sz="2500" dirty="0">
              <a:latin typeface="Calibri" charset="0"/>
              <a:ea typeface="Calibri" charset="0"/>
              <a:cs typeface="Calibri" charset="0"/>
              <a:sym typeface="Lato"/>
            </a:endParaRPr>
          </a:p>
          <a:p>
            <a:pPr marL="0" lvl="0" indent="0">
              <a:lnSpc>
                <a:spcPct val="115000"/>
              </a:lnSpc>
              <a:spcBef>
                <a:spcPts val="0"/>
              </a:spcBef>
              <a:buNone/>
            </a:pPr>
            <a:r>
              <a:rPr lang="en-US" sz="2500" dirty="0">
                <a:latin typeface="Calibri" charset="0"/>
                <a:ea typeface="Calibri" charset="0"/>
                <a:cs typeface="Calibri" charset="0"/>
                <a:sym typeface="Lato"/>
              </a:rPr>
              <a:t>Ideally, the ABCDE approach should be repeated </a:t>
            </a:r>
            <a:r>
              <a:rPr lang="en-US" sz="2500" i="1" dirty="0">
                <a:latin typeface="Calibri" charset="0"/>
                <a:ea typeface="Calibri" charset="0"/>
                <a:cs typeface="Calibri" charset="0"/>
                <a:sym typeface="Lato"/>
              </a:rPr>
              <a:t>every 15 minutes </a:t>
            </a:r>
            <a:r>
              <a:rPr lang="en-US" sz="2500" dirty="0">
                <a:latin typeface="Calibri" charset="0"/>
                <a:ea typeface="Calibri" charset="0"/>
                <a:cs typeface="Calibri" charset="0"/>
                <a:sym typeface="Lato"/>
              </a:rPr>
              <a:t>or with any change in condition </a:t>
            </a:r>
          </a:p>
          <a:p>
            <a:pPr marL="0" lvl="0" indent="0">
              <a:spcBef>
                <a:spcPts val="0"/>
              </a:spcBef>
              <a:buClr>
                <a:schemeClr val="dk1"/>
              </a:buClr>
              <a:buSzPct val="25000"/>
              <a:buNone/>
            </a:pPr>
            <a:br>
              <a:rPr lang="en-US" sz="2500" dirty="0">
                <a:latin typeface="Calibri" charset="0"/>
                <a:ea typeface="Calibri" charset="0"/>
                <a:cs typeface="Calibri" charset="0"/>
                <a:sym typeface="Lato"/>
              </a:rPr>
            </a:br>
            <a:endParaRPr lang="en-US" sz="2500" dirty="0">
              <a:latin typeface="Calibri" charset="0"/>
              <a:ea typeface="Calibri" charset="0"/>
              <a:cs typeface="Calibri" charset="0"/>
            </a:endParaRPr>
          </a:p>
        </p:txBody>
      </p:sp>
      <p:sp>
        <p:nvSpPr>
          <p:cNvPr id="7" name="Rectangle 6"/>
          <p:cNvSpPr/>
          <p:nvPr/>
        </p:nvSpPr>
        <p:spPr>
          <a:xfrm>
            <a:off x="10216171" y="0"/>
            <a:ext cx="1554480" cy="3939540"/>
          </a:xfrm>
          <a:prstGeom prst="rect">
            <a:avLst/>
          </a:prstGeom>
          <a:noFill/>
        </p:spPr>
        <p:txBody>
          <a:bodyPr wrap="square" lIns="91440" tIns="45720" rIns="91440" bIns="45720">
            <a:spAutoFit/>
          </a:bodyPr>
          <a:lstStyle/>
          <a:p>
            <a:pPr algn="ctr"/>
            <a:r>
              <a:rPr lang="en-US" sz="250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p>
        </p:txBody>
      </p:sp>
    </p:spTree>
    <p:extLst>
      <p:ext uri="{BB962C8B-B14F-4D97-AF65-F5344CB8AC3E}">
        <p14:creationId xmlns:p14="http://schemas.microsoft.com/office/powerpoint/2010/main" val="18445033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Workbook Question 2</a:t>
            </a:r>
          </a:p>
        </p:txBody>
      </p:sp>
      <p:sp>
        <p:nvSpPr>
          <p:cNvPr id="3" name="Content Placeholder 2"/>
          <p:cNvSpPr>
            <a:spLocks noGrp="1"/>
          </p:cNvSpPr>
          <p:nvPr>
            <p:ph idx="1"/>
          </p:nvPr>
        </p:nvSpPr>
        <p:spPr>
          <a:xfrm>
            <a:off x="838200" y="2061881"/>
            <a:ext cx="10515600" cy="4115081"/>
          </a:xfrm>
        </p:spPr>
        <p:txBody>
          <a:bodyPr/>
          <a:lstStyle/>
          <a:p>
            <a:pPr marL="0" lvl="0" indent="0">
              <a:buNone/>
            </a:pPr>
            <a:r>
              <a:rPr lang="en-US" dirty="0"/>
              <a:t>Using the workbook section above, list the management for airway blocked by a foreign body</a:t>
            </a:r>
            <a:endParaRPr lang="en-US" dirty="0">
              <a:sym typeface="Economica"/>
            </a:endParaRPr>
          </a:p>
        </p:txBody>
      </p:sp>
      <p:pic>
        <p:nvPicPr>
          <p:cNvPr id="5" name="Picture 4"/>
          <p:cNvPicPr>
            <a:picLocks noChangeAspect="1"/>
          </p:cNvPicPr>
          <p:nvPr/>
        </p:nvPicPr>
        <p:blipFill>
          <a:blip r:embed="rId3"/>
          <a:stretch>
            <a:fillRect/>
          </a:stretch>
        </p:blipFill>
        <p:spPr>
          <a:xfrm>
            <a:off x="9735399" y="365124"/>
            <a:ext cx="2170852" cy="1696758"/>
          </a:xfrm>
          <a:prstGeom prst="rect">
            <a:avLst/>
          </a:prstGeom>
        </p:spPr>
      </p:pic>
    </p:spTree>
    <p:extLst>
      <p:ext uri="{BB962C8B-B14F-4D97-AF65-F5344CB8AC3E}">
        <p14:creationId xmlns:p14="http://schemas.microsoft.com/office/powerpoint/2010/main" val="12015960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 y="1299845"/>
            <a:ext cx="10515600" cy="1325563"/>
          </a:xfrm>
        </p:spPr>
        <p:txBody>
          <a:bodyPr/>
          <a:lstStyle/>
          <a:p>
            <a:r>
              <a:rPr lang="en-US" dirty="0"/>
              <a:t>Special </a:t>
            </a:r>
            <a:r>
              <a:rPr lang="en-US" dirty="0" err="1"/>
              <a:t>Paediatric</a:t>
            </a:r>
            <a:r>
              <a:rPr lang="en-US" dirty="0"/>
              <a:t> Considerations </a:t>
            </a:r>
            <a:endParaRPr lang="en-US" dirty="0">
              <a:solidFill>
                <a:srgbClr val="7030A0"/>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92800" y="2287450"/>
            <a:ext cx="3169920" cy="4245429"/>
          </a:xfrm>
          <a:prstGeom prst="rect">
            <a:avLst/>
          </a:prstGeom>
        </p:spPr>
      </p:pic>
    </p:spTree>
    <p:extLst>
      <p:ext uri="{BB962C8B-B14F-4D97-AF65-F5344CB8AC3E}">
        <p14:creationId xmlns:p14="http://schemas.microsoft.com/office/powerpoint/2010/main" val="14444542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65125"/>
            <a:ext cx="8991600" cy="1325563"/>
          </a:xfrm>
        </p:spPr>
        <p:txBody>
          <a:bodyPr/>
          <a:lstStyle/>
          <a:p>
            <a:r>
              <a:rPr lang="en-US" dirty="0" err="1"/>
              <a:t>Paediatric</a:t>
            </a:r>
            <a:r>
              <a:rPr lang="en-US" dirty="0"/>
              <a:t> Airway Considerations</a:t>
            </a:r>
          </a:p>
        </p:txBody>
      </p:sp>
      <p:sp>
        <p:nvSpPr>
          <p:cNvPr id="5" name="Content Placeholder 2"/>
          <p:cNvSpPr>
            <a:spLocks noGrp="1"/>
          </p:cNvSpPr>
          <p:nvPr>
            <p:ph idx="1"/>
          </p:nvPr>
        </p:nvSpPr>
        <p:spPr>
          <a:xfrm>
            <a:off x="838199" y="1484313"/>
            <a:ext cx="9617765" cy="4220748"/>
          </a:xfrm>
        </p:spPr>
        <p:txBody>
          <a:bodyPr>
            <a:noAutofit/>
          </a:bodyPr>
          <a:lstStyle/>
          <a:p>
            <a:pPr marL="0" indent="0">
              <a:buNone/>
            </a:pPr>
            <a:r>
              <a:rPr lang="en-US" sz="3600" dirty="0"/>
              <a:t>Compared to adults, children have:</a:t>
            </a:r>
          </a:p>
          <a:p>
            <a:r>
              <a:rPr lang="en-US" sz="2200" dirty="0"/>
              <a:t>Bigger tongues  </a:t>
            </a:r>
          </a:p>
          <a:p>
            <a:pPr lvl="1"/>
            <a:r>
              <a:rPr lang="en-US" sz="2200" dirty="0"/>
              <a:t>Use “sniffing” position </a:t>
            </a:r>
          </a:p>
          <a:p>
            <a:r>
              <a:rPr lang="en-US" sz="2200" dirty="0"/>
              <a:t>Shorter necks, softer airway</a:t>
            </a:r>
          </a:p>
          <a:p>
            <a:pPr lvl="1"/>
            <a:r>
              <a:rPr lang="en-US" sz="2200" dirty="0"/>
              <a:t>Easier to block off</a:t>
            </a:r>
          </a:p>
          <a:p>
            <a:pPr lvl="1"/>
            <a:r>
              <a:rPr lang="en-US" sz="2200" dirty="0"/>
              <a:t>Avoid over-extending or flexing the neck</a:t>
            </a:r>
          </a:p>
          <a:p>
            <a:r>
              <a:rPr lang="en-US" sz="2200" dirty="0"/>
              <a:t>A larger head compared to body</a:t>
            </a:r>
          </a:p>
          <a:p>
            <a:pPr lvl="1"/>
            <a:r>
              <a:rPr lang="en-US" sz="2200" dirty="0"/>
              <a:t>Watch closely for airway obstruction</a:t>
            </a:r>
          </a:p>
          <a:p>
            <a:pPr lvl="1"/>
            <a:r>
              <a:rPr lang="en-US" sz="2200" dirty="0"/>
              <a:t>Use jaw thrust</a:t>
            </a:r>
          </a:p>
          <a:p>
            <a:pPr lvl="1"/>
            <a:r>
              <a:rPr lang="en-US" sz="2200" dirty="0"/>
              <a:t>Correct head position with padding to open airway</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43520" y="1825625"/>
            <a:ext cx="3699214" cy="3607338"/>
          </a:xfrm>
          <a:prstGeom prst="rect">
            <a:avLst/>
          </a:prstGeom>
        </p:spPr>
      </p:pic>
      <p:pic>
        <p:nvPicPr>
          <p:cNvPr id="7" name="Picture 6"/>
          <p:cNvPicPr>
            <a:picLocks noChangeAspect="1"/>
          </p:cNvPicPr>
          <p:nvPr/>
        </p:nvPicPr>
        <p:blipFill>
          <a:blip r:embed="rId4"/>
          <a:stretch>
            <a:fillRect/>
          </a:stretch>
        </p:blipFill>
        <p:spPr>
          <a:xfrm>
            <a:off x="497123" y="489604"/>
            <a:ext cx="1865077" cy="994708"/>
          </a:xfrm>
          <a:prstGeom prst="rect">
            <a:avLst/>
          </a:prstGeom>
        </p:spPr>
      </p:pic>
      <p:sp>
        <p:nvSpPr>
          <p:cNvPr id="3" name="TextBox 2"/>
          <p:cNvSpPr txBox="1"/>
          <p:nvPr/>
        </p:nvSpPr>
        <p:spPr>
          <a:xfrm>
            <a:off x="838199" y="5567900"/>
            <a:ext cx="10704535" cy="769441"/>
          </a:xfrm>
          <a:prstGeom prst="rect">
            <a:avLst/>
          </a:prstGeom>
          <a:noFill/>
        </p:spPr>
        <p:txBody>
          <a:bodyPr wrap="square" rtlCol="0">
            <a:spAutoFit/>
          </a:bodyPr>
          <a:lstStyle/>
          <a:p>
            <a:pPr marL="285750" indent="-285750">
              <a:buFont typeface="Arial" charset="0"/>
              <a:buChar char="•"/>
            </a:pPr>
            <a:r>
              <a:rPr lang="en-US" sz="2200" dirty="0">
                <a:solidFill>
                  <a:srgbClr val="C00000"/>
                </a:solidFill>
              </a:rPr>
              <a:t>Excessive drooling, stridor, airway swelling, unwillingness to move neck are high-risk signs in children  </a:t>
            </a:r>
          </a:p>
        </p:txBody>
      </p:sp>
      <p:sp>
        <p:nvSpPr>
          <p:cNvPr id="8" name="Rectangle 7"/>
          <p:cNvSpPr/>
          <p:nvPr/>
        </p:nvSpPr>
        <p:spPr>
          <a:xfrm>
            <a:off x="-280117" y="5567899"/>
            <a:ext cx="1554480" cy="784830"/>
          </a:xfrm>
          <a:prstGeom prst="rect">
            <a:avLst/>
          </a:prstGeom>
          <a:noFill/>
        </p:spPr>
        <p:txBody>
          <a:bodyPr wrap="square" lIns="91440" tIns="45720" rIns="91440" bIns="45720">
            <a:spAutoFit/>
          </a:bodyPr>
          <a:lstStyle/>
          <a:p>
            <a:pPr algn="ctr"/>
            <a:r>
              <a:rPr lang="en-US" sz="45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p>
        </p:txBody>
      </p:sp>
    </p:spTree>
    <p:extLst>
      <p:ext uri="{BB962C8B-B14F-4D97-AF65-F5344CB8AC3E}">
        <p14:creationId xmlns:p14="http://schemas.microsoft.com/office/powerpoint/2010/main" val="18342913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12548" y="1302090"/>
            <a:ext cx="5356600" cy="2421839"/>
          </a:xfrm>
          <a:prstGeom prst="rect">
            <a:avLst/>
          </a:prstGeom>
        </p:spPr>
      </p:pic>
      <p:sp>
        <p:nvSpPr>
          <p:cNvPr id="2" name="Title 1"/>
          <p:cNvSpPr>
            <a:spLocks noGrp="1"/>
          </p:cNvSpPr>
          <p:nvPr>
            <p:ph type="title"/>
          </p:nvPr>
        </p:nvSpPr>
        <p:spPr>
          <a:xfrm>
            <a:off x="2362200" y="365125"/>
            <a:ext cx="8991600" cy="1325563"/>
          </a:xfrm>
        </p:spPr>
        <p:txBody>
          <a:bodyPr/>
          <a:lstStyle/>
          <a:p>
            <a:r>
              <a:rPr lang="en-US" dirty="0" err="1"/>
              <a:t>Paediatric</a:t>
            </a:r>
            <a:r>
              <a:rPr lang="en-US" dirty="0"/>
              <a:t> Breathing Considerations</a:t>
            </a:r>
          </a:p>
        </p:txBody>
      </p:sp>
      <p:sp>
        <p:nvSpPr>
          <p:cNvPr id="5" name="Content Placeholder 2"/>
          <p:cNvSpPr>
            <a:spLocks noGrp="1"/>
          </p:cNvSpPr>
          <p:nvPr>
            <p:ph idx="1"/>
          </p:nvPr>
        </p:nvSpPr>
        <p:spPr>
          <a:xfrm>
            <a:off x="693600" y="2044286"/>
            <a:ext cx="10875548" cy="4194175"/>
          </a:xfrm>
        </p:spPr>
        <p:txBody>
          <a:bodyPr>
            <a:noAutofit/>
          </a:bodyPr>
          <a:lstStyle/>
          <a:p>
            <a:r>
              <a:rPr lang="en-US" sz="2400" b="1" dirty="0"/>
              <a:t>Look </a:t>
            </a:r>
            <a:r>
              <a:rPr lang="en-US" sz="2400" dirty="0"/>
              <a:t>for signs of respiratory distress :</a:t>
            </a:r>
          </a:p>
          <a:p>
            <a:pPr lvl="1"/>
            <a:r>
              <a:rPr lang="en-US" dirty="0"/>
              <a:t>Nasal flaring </a:t>
            </a:r>
          </a:p>
          <a:p>
            <a:pPr lvl="1"/>
            <a:r>
              <a:rPr lang="en-US" dirty="0"/>
              <a:t>Head bobbing</a:t>
            </a:r>
          </a:p>
          <a:p>
            <a:pPr lvl="1"/>
            <a:r>
              <a:rPr lang="en-US" dirty="0"/>
              <a:t>Grunting</a:t>
            </a:r>
          </a:p>
          <a:p>
            <a:pPr lvl="1"/>
            <a:r>
              <a:rPr lang="en-US" dirty="0"/>
              <a:t>Chest </a:t>
            </a:r>
            <a:r>
              <a:rPr lang="en-US" dirty="0" err="1"/>
              <a:t>indrawing</a:t>
            </a:r>
            <a:r>
              <a:rPr lang="en-US" dirty="0"/>
              <a:t> or retractions</a:t>
            </a:r>
          </a:p>
          <a:p>
            <a:r>
              <a:rPr lang="en-US" sz="2400" i="1" dirty="0"/>
              <a:t>Cyanosis</a:t>
            </a:r>
            <a:r>
              <a:rPr lang="en-US" sz="2400" dirty="0"/>
              <a:t>, a blue/gray discoloration around lips, mouth or fingertips is a danger sign! </a:t>
            </a:r>
            <a:endParaRPr lang="en-US" sz="2400" b="1" dirty="0"/>
          </a:p>
          <a:p>
            <a:r>
              <a:rPr lang="en-US" sz="2400" b="1" dirty="0"/>
              <a:t>Look </a:t>
            </a:r>
            <a:r>
              <a:rPr lang="en-US" sz="2400" dirty="0"/>
              <a:t>at the lower ribs</a:t>
            </a:r>
          </a:p>
          <a:p>
            <a:pPr lvl="1"/>
            <a:r>
              <a:rPr lang="en-US" dirty="0"/>
              <a:t>Chest </a:t>
            </a:r>
            <a:r>
              <a:rPr lang="en-US" dirty="0" err="1"/>
              <a:t>indrawing</a:t>
            </a:r>
            <a:r>
              <a:rPr lang="en-US" dirty="0"/>
              <a:t> is when the lower chest wall goes IN when the child breathes IN</a:t>
            </a:r>
          </a:p>
          <a:p>
            <a:pPr lvl="1"/>
            <a:r>
              <a:rPr lang="en-US" dirty="0"/>
              <a:t>In normal breathing the whole chest and abdomen move OUT when the child breathes IN </a:t>
            </a:r>
          </a:p>
        </p:txBody>
      </p:sp>
      <p:pic>
        <p:nvPicPr>
          <p:cNvPr id="7" name="Picture 6"/>
          <p:cNvPicPr>
            <a:picLocks noChangeAspect="1"/>
          </p:cNvPicPr>
          <p:nvPr/>
        </p:nvPicPr>
        <p:blipFill>
          <a:blip r:embed="rId4"/>
          <a:stretch>
            <a:fillRect/>
          </a:stretch>
        </p:blipFill>
        <p:spPr>
          <a:xfrm>
            <a:off x="462922" y="505604"/>
            <a:ext cx="1899278" cy="1044603"/>
          </a:xfrm>
          <a:prstGeom prst="rect">
            <a:avLst/>
          </a:prstGeom>
        </p:spPr>
      </p:pic>
    </p:spTree>
    <p:extLst>
      <p:ext uri="{BB962C8B-B14F-4D97-AF65-F5344CB8AC3E}">
        <p14:creationId xmlns:p14="http://schemas.microsoft.com/office/powerpoint/2010/main" val="15308561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65125"/>
            <a:ext cx="8991600" cy="1325563"/>
          </a:xfrm>
        </p:spPr>
        <p:txBody>
          <a:bodyPr/>
          <a:lstStyle/>
          <a:p>
            <a:r>
              <a:rPr lang="en-US" dirty="0" err="1"/>
              <a:t>Paediatric</a:t>
            </a:r>
            <a:r>
              <a:rPr lang="en-US" dirty="0"/>
              <a:t> Breathing Considerations</a:t>
            </a:r>
          </a:p>
        </p:txBody>
      </p:sp>
      <p:sp>
        <p:nvSpPr>
          <p:cNvPr id="5" name="Content Placeholder 2"/>
          <p:cNvSpPr>
            <a:spLocks noGrp="1"/>
          </p:cNvSpPr>
          <p:nvPr>
            <p:ph idx="1"/>
          </p:nvPr>
        </p:nvSpPr>
        <p:spPr>
          <a:xfrm>
            <a:off x="693600" y="1690687"/>
            <a:ext cx="10875548" cy="4329114"/>
          </a:xfrm>
        </p:spPr>
        <p:txBody>
          <a:bodyPr>
            <a:noAutofit/>
          </a:bodyPr>
          <a:lstStyle/>
          <a:p>
            <a:r>
              <a:rPr lang="en-US" sz="2600" b="1" dirty="0"/>
              <a:t>Listen </a:t>
            </a:r>
            <a:endParaRPr lang="en-US" sz="2600" dirty="0"/>
          </a:p>
          <a:p>
            <a:pPr lvl="1"/>
            <a:r>
              <a:rPr lang="en-US" sz="2000" dirty="0"/>
              <a:t>A </a:t>
            </a:r>
            <a:r>
              <a:rPr lang="en-US" sz="2000" i="1" dirty="0">
                <a:solidFill>
                  <a:srgbClr val="FF0000"/>
                </a:solidFill>
              </a:rPr>
              <a:t>silent chest</a:t>
            </a:r>
            <a:r>
              <a:rPr lang="en-US" sz="2000" dirty="0">
                <a:solidFill>
                  <a:srgbClr val="FF0000"/>
                </a:solidFill>
              </a:rPr>
              <a:t> </a:t>
            </a:r>
            <a:r>
              <a:rPr lang="en-US" sz="2000" dirty="0"/>
              <a:t>is a sign of severe distress in a child</a:t>
            </a:r>
          </a:p>
          <a:p>
            <a:pPr lvl="2"/>
            <a:r>
              <a:rPr lang="en-US" dirty="0"/>
              <a:t>No breath sounds when you listen</a:t>
            </a:r>
          </a:p>
          <a:p>
            <a:pPr lvl="2"/>
            <a:r>
              <a:rPr lang="en-US" dirty="0"/>
              <a:t>Severe spasms and airway narrowing cause limited airway movement and few or no breath sounds may be heard. </a:t>
            </a:r>
          </a:p>
          <a:p>
            <a:pPr lvl="2"/>
            <a:r>
              <a:rPr lang="en-US" dirty="0"/>
              <a:t>Give SALBUTAMOL and OXYGEN </a:t>
            </a:r>
          </a:p>
          <a:p>
            <a:pPr lvl="2"/>
            <a:r>
              <a:rPr lang="en-US" dirty="0"/>
              <a:t>Reassess frequently </a:t>
            </a:r>
          </a:p>
          <a:p>
            <a:pPr lvl="1"/>
            <a:r>
              <a:rPr lang="en-US" sz="2000" i="1" dirty="0">
                <a:solidFill>
                  <a:srgbClr val="FF0000"/>
                </a:solidFill>
              </a:rPr>
              <a:t>Stridor</a:t>
            </a:r>
            <a:r>
              <a:rPr lang="en-US" sz="2000" dirty="0"/>
              <a:t> </a:t>
            </a:r>
          </a:p>
          <a:p>
            <a:pPr lvl="2"/>
            <a:r>
              <a:rPr lang="en-US" dirty="0"/>
              <a:t>Sign of severe airway compromise</a:t>
            </a:r>
          </a:p>
          <a:p>
            <a:pPr lvl="2"/>
            <a:r>
              <a:rPr lang="en-US" dirty="0"/>
              <a:t>Allow child to stay in position of comfort</a:t>
            </a:r>
          </a:p>
          <a:p>
            <a:pPr lvl="2"/>
            <a:r>
              <a:rPr lang="en-US" dirty="0"/>
              <a:t>Plan for rapid HANDOVER/TRANSFER </a:t>
            </a:r>
          </a:p>
          <a:p>
            <a:pPr lvl="3"/>
            <a:r>
              <a:rPr lang="en-US" sz="2000" dirty="0"/>
              <a:t>Nebulized ADRENALINE</a:t>
            </a:r>
          </a:p>
          <a:p>
            <a:pPr lvl="2"/>
            <a:r>
              <a:rPr lang="en-US" dirty="0"/>
              <a:t>If unable to transfer immediately, consider IM ADRENALINE (Allergic reaction protocol) </a:t>
            </a:r>
          </a:p>
        </p:txBody>
      </p:sp>
      <p:pic>
        <p:nvPicPr>
          <p:cNvPr id="7" name="Picture 6"/>
          <p:cNvPicPr>
            <a:picLocks noChangeAspect="1"/>
          </p:cNvPicPr>
          <p:nvPr/>
        </p:nvPicPr>
        <p:blipFill>
          <a:blip r:embed="rId3"/>
          <a:stretch>
            <a:fillRect/>
          </a:stretch>
        </p:blipFill>
        <p:spPr>
          <a:xfrm>
            <a:off x="462922" y="505604"/>
            <a:ext cx="1899278" cy="1044603"/>
          </a:xfrm>
          <a:prstGeom prst="rect">
            <a:avLst/>
          </a:prstGeom>
        </p:spPr>
      </p:pic>
      <p:sp>
        <p:nvSpPr>
          <p:cNvPr id="6" name="Rectangle 5"/>
          <p:cNvSpPr/>
          <p:nvPr/>
        </p:nvSpPr>
        <p:spPr>
          <a:xfrm>
            <a:off x="178905" y="2228351"/>
            <a:ext cx="1554480" cy="784830"/>
          </a:xfrm>
          <a:prstGeom prst="rect">
            <a:avLst/>
          </a:prstGeom>
          <a:noFill/>
        </p:spPr>
        <p:txBody>
          <a:bodyPr wrap="square" lIns="91440" tIns="45720" rIns="91440" bIns="45720">
            <a:spAutoFit/>
          </a:bodyPr>
          <a:lstStyle/>
          <a:p>
            <a:pPr algn="ctr"/>
            <a:r>
              <a:rPr lang="en-US" sz="45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p>
        </p:txBody>
      </p:sp>
      <p:sp>
        <p:nvSpPr>
          <p:cNvPr id="8" name="Rectangle 7"/>
          <p:cNvSpPr/>
          <p:nvPr/>
        </p:nvSpPr>
        <p:spPr>
          <a:xfrm>
            <a:off x="5519532" y="4328820"/>
            <a:ext cx="1554480" cy="784830"/>
          </a:xfrm>
          <a:prstGeom prst="rect">
            <a:avLst/>
          </a:prstGeom>
          <a:noFill/>
        </p:spPr>
        <p:txBody>
          <a:bodyPr wrap="square" lIns="91440" tIns="45720" rIns="91440" bIns="45720">
            <a:spAutoFit/>
          </a:bodyPr>
          <a:lstStyle/>
          <a:p>
            <a:pPr algn="ctr"/>
            <a:r>
              <a:rPr lang="en-US" sz="45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p>
        </p:txBody>
      </p:sp>
    </p:spTree>
    <p:extLst>
      <p:ext uri="{BB962C8B-B14F-4D97-AF65-F5344CB8AC3E}">
        <p14:creationId xmlns:p14="http://schemas.microsoft.com/office/powerpoint/2010/main" val="16545362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65125"/>
            <a:ext cx="8991600" cy="1325563"/>
          </a:xfrm>
        </p:spPr>
        <p:txBody>
          <a:bodyPr/>
          <a:lstStyle/>
          <a:p>
            <a:r>
              <a:rPr lang="en-US" dirty="0" err="1"/>
              <a:t>Paediatric</a:t>
            </a:r>
            <a:r>
              <a:rPr lang="en-US" dirty="0"/>
              <a:t> Circulation Considerations</a:t>
            </a:r>
          </a:p>
        </p:txBody>
      </p:sp>
      <p:sp>
        <p:nvSpPr>
          <p:cNvPr id="5" name="Content Placeholder 2"/>
          <p:cNvSpPr>
            <a:spLocks noGrp="1"/>
          </p:cNvSpPr>
          <p:nvPr>
            <p:ph idx="1"/>
          </p:nvPr>
        </p:nvSpPr>
        <p:spPr>
          <a:xfrm>
            <a:off x="693600" y="1785869"/>
            <a:ext cx="11051360" cy="4194175"/>
          </a:xfrm>
        </p:spPr>
        <p:txBody>
          <a:bodyPr>
            <a:noAutofit/>
          </a:bodyPr>
          <a:lstStyle/>
          <a:p>
            <a:r>
              <a:rPr lang="en-US" sz="2600" dirty="0"/>
              <a:t>Consider the cause and condition of child when managing poor perfusion </a:t>
            </a:r>
            <a:endParaRPr lang="en-US" sz="2600" dirty="0">
              <a:solidFill>
                <a:srgbClr val="FF0000"/>
              </a:solidFill>
            </a:endParaRPr>
          </a:p>
          <a:p>
            <a:r>
              <a:rPr lang="en-US" sz="2600" dirty="0">
                <a:solidFill>
                  <a:srgbClr val="FF0000"/>
                </a:solidFill>
              </a:rPr>
              <a:t>Low blood pressure in a child is a sign of </a:t>
            </a:r>
            <a:r>
              <a:rPr lang="en-US" sz="2600" u="sng" dirty="0">
                <a:solidFill>
                  <a:srgbClr val="FF0000"/>
                </a:solidFill>
              </a:rPr>
              <a:t>severe shock!</a:t>
            </a:r>
          </a:p>
          <a:p>
            <a:pPr lvl="1"/>
            <a:r>
              <a:rPr lang="en-US" sz="2600" dirty="0"/>
              <a:t>Children will maintain a normal blood pressure longer than adults but decompensate quickly</a:t>
            </a:r>
          </a:p>
          <a:p>
            <a:pPr lvl="1"/>
            <a:r>
              <a:rPr lang="en-US" sz="2600" dirty="0"/>
              <a:t>Always monitor </a:t>
            </a:r>
            <a:r>
              <a:rPr lang="en-US" sz="2600" u="sng" dirty="0"/>
              <a:t>other</a:t>
            </a:r>
            <a:r>
              <a:rPr lang="en-US" sz="2600" dirty="0"/>
              <a:t> signs of poor perfusion</a:t>
            </a:r>
          </a:p>
          <a:p>
            <a:pPr lvl="2"/>
            <a:r>
              <a:rPr lang="en-US" sz="2600" dirty="0"/>
              <a:t>Decreased urine output and </a:t>
            </a:r>
            <a:r>
              <a:rPr lang="en-US" sz="2600" i="1" dirty="0"/>
              <a:t>altered mental status</a:t>
            </a:r>
          </a:p>
          <a:p>
            <a:pPr marL="0" indent="0">
              <a:buNone/>
            </a:pPr>
            <a:r>
              <a:rPr lang="en-US" sz="2600" u="sng" dirty="0">
                <a:solidFill>
                  <a:srgbClr val="FF0000"/>
                </a:solidFill>
              </a:rPr>
              <a:t>Remember</a:t>
            </a:r>
            <a:r>
              <a:rPr lang="en-US" sz="2600" i="1" u="sng" dirty="0">
                <a:solidFill>
                  <a:srgbClr val="FF0000"/>
                </a:solidFill>
              </a:rPr>
              <a:t>: </a:t>
            </a:r>
            <a:r>
              <a:rPr lang="en-US" sz="2600" dirty="0"/>
              <a:t>Rate and type of fluid administered may be different from adults depending on the reason for poor perfusion and child’s nutritional status</a:t>
            </a:r>
          </a:p>
          <a:p>
            <a:pPr marL="0" indent="0">
              <a:buNone/>
            </a:pPr>
            <a:r>
              <a:rPr lang="en-US" sz="2600" dirty="0">
                <a:solidFill>
                  <a:srgbClr val="FF0000"/>
                </a:solidFill>
              </a:rPr>
              <a:t>	</a:t>
            </a:r>
            <a:r>
              <a:rPr lang="en-US" sz="2600" dirty="0"/>
              <a:t>*Malnourished children have different requirements </a:t>
            </a:r>
          </a:p>
          <a:p>
            <a:pPr marL="0" indent="0">
              <a:buNone/>
            </a:pPr>
            <a:r>
              <a:rPr lang="en-US" sz="2600" dirty="0">
                <a:solidFill>
                  <a:srgbClr val="FF0000"/>
                </a:solidFill>
              </a:rPr>
              <a:t>*Severe signs: Sunken fontanelle, poor skin pinch, lethargy, altered mental status </a:t>
            </a:r>
          </a:p>
        </p:txBody>
      </p:sp>
      <p:pic>
        <p:nvPicPr>
          <p:cNvPr id="6" name="Picture 5"/>
          <p:cNvPicPr>
            <a:picLocks noChangeAspect="1"/>
          </p:cNvPicPr>
          <p:nvPr/>
        </p:nvPicPr>
        <p:blipFill>
          <a:blip r:embed="rId3"/>
          <a:stretch>
            <a:fillRect/>
          </a:stretch>
        </p:blipFill>
        <p:spPr>
          <a:xfrm>
            <a:off x="465563" y="535409"/>
            <a:ext cx="1896637" cy="984994"/>
          </a:xfrm>
          <a:prstGeom prst="rect">
            <a:avLst/>
          </a:prstGeom>
        </p:spPr>
      </p:pic>
    </p:spTree>
    <p:extLst>
      <p:ext uri="{BB962C8B-B14F-4D97-AF65-F5344CB8AC3E}">
        <p14:creationId xmlns:p14="http://schemas.microsoft.com/office/powerpoint/2010/main" val="14118342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65125"/>
            <a:ext cx="8991600" cy="1325563"/>
          </a:xfrm>
        </p:spPr>
        <p:txBody>
          <a:bodyPr/>
          <a:lstStyle/>
          <a:p>
            <a:r>
              <a:rPr lang="en-US" dirty="0" err="1"/>
              <a:t>Paediatric</a:t>
            </a:r>
            <a:r>
              <a:rPr lang="en-US" dirty="0"/>
              <a:t> Disability Considerations</a:t>
            </a:r>
          </a:p>
        </p:txBody>
      </p:sp>
      <p:sp>
        <p:nvSpPr>
          <p:cNvPr id="5" name="Content Placeholder 2"/>
          <p:cNvSpPr>
            <a:spLocks noGrp="1"/>
          </p:cNvSpPr>
          <p:nvPr>
            <p:ph idx="1"/>
          </p:nvPr>
        </p:nvSpPr>
        <p:spPr>
          <a:xfrm>
            <a:off x="693600" y="1825625"/>
            <a:ext cx="11051360" cy="4194175"/>
          </a:xfrm>
        </p:spPr>
        <p:txBody>
          <a:bodyPr>
            <a:noAutofit/>
          </a:bodyPr>
          <a:lstStyle/>
          <a:p>
            <a:r>
              <a:rPr lang="en-US" i="1" dirty="0"/>
              <a:t>Low blood glucose </a:t>
            </a:r>
            <a:r>
              <a:rPr lang="en-US" dirty="0"/>
              <a:t>is a common cause of altered mental status in a sick child </a:t>
            </a:r>
          </a:p>
          <a:p>
            <a:pPr lvl="1"/>
            <a:r>
              <a:rPr lang="en-US" sz="2800" dirty="0"/>
              <a:t>When possible, </a:t>
            </a:r>
            <a:r>
              <a:rPr lang="en-US" sz="2800" b="1" dirty="0"/>
              <a:t>check</a:t>
            </a:r>
            <a:r>
              <a:rPr lang="en-US" sz="2800" dirty="0"/>
              <a:t> blood glucose with altered mental status</a:t>
            </a:r>
          </a:p>
          <a:p>
            <a:pPr lvl="1"/>
            <a:r>
              <a:rPr lang="en-US" sz="2800" dirty="0"/>
              <a:t>When not possible, give GLUCOSE </a:t>
            </a:r>
          </a:p>
          <a:p>
            <a:r>
              <a:rPr lang="en-US" dirty="0"/>
              <a:t>Always </a:t>
            </a:r>
            <a:r>
              <a:rPr lang="en-US" b="1" dirty="0"/>
              <a:t>check</a:t>
            </a:r>
            <a:r>
              <a:rPr lang="en-US" dirty="0"/>
              <a:t> blood sugar with seizures/convulsions </a:t>
            </a:r>
          </a:p>
          <a:p>
            <a:r>
              <a:rPr lang="en-US" dirty="0"/>
              <a:t>It may be difficult to determine if a small child is acting normally. Ask family/friends who know the child to provide this information. </a:t>
            </a:r>
          </a:p>
        </p:txBody>
      </p:sp>
      <p:pic>
        <p:nvPicPr>
          <p:cNvPr id="7" name="Picture 6"/>
          <p:cNvPicPr>
            <a:picLocks noChangeAspect="1"/>
          </p:cNvPicPr>
          <p:nvPr/>
        </p:nvPicPr>
        <p:blipFill>
          <a:blip r:embed="rId3"/>
          <a:stretch>
            <a:fillRect/>
          </a:stretch>
        </p:blipFill>
        <p:spPr>
          <a:xfrm>
            <a:off x="462924" y="510881"/>
            <a:ext cx="1899276" cy="1034050"/>
          </a:xfrm>
          <a:prstGeom prst="rect">
            <a:avLst/>
          </a:prstGeom>
        </p:spPr>
      </p:pic>
    </p:spTree>
    <p:extLst>
      <p:ext uri="{BB962C8B-B14F-4D97-AF65-F5344CB8AC3E}">
        <p14:creationId xmlns:p14="http://schemas.microsoft.com/office/powerpoint/2010/main" val="12197603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65125"/>
            <a:ext cx="8991600" cy="1325563"/>
          </a:xfrm>
        </p:spPr>
        <p:txBody>
          <a:bodyPr/>
          <a:lstStyle/>
          <a:p>
            <a:r>
              <a:rPr lang="en-US" dirty="0" err="1"/>
              <a:t>Paediatric</a:t>
            </a:r>
            <a:r>
              <a:rPr lang="en-US" dirty="0"/>
              <a:t> Exposure Considerations</a:t>
            </a:r>
          </a:p>
        </p:txBody>
      </p:sp>
      <p:sp>
        <p:nvSpPr>
          <p:cNvPr id="5" name="Content Placeholder 2"/>
          <p:cNvSpPr>
            <a:spLocks noGrp="1"/>
          </p:cNvSpPr>
          <p:nvPr>
            <p:ph idx="1"/>
          </p:nvPr>
        </p:nvSpPr>
        <p:spPr>
          <a:xfrm>
            <a:off x="693600" y="1825625"/>
            <a:ext cx="11051360" cy="4194175"/>
          </a:xfrm>
        </p:spPr>
        <p:txBody>
          <a:bodyPr>
            <a:noAutofit/>
          </a:bodyPr>
          <a:lstStyle/>
          <a:p>
            <a:r>
              <a:rPr lang="en-US" sz="3000" dirty="0"/>
              <a:t>Infants/children have trouble maintaining temperature</a:t>
            </a:r>
          </a:p>
          <a:p>
            <a:pPr lvl="1"/>
            <a:r>
              <a:rPr lang="en-US" sz="2600" dirty="0"/>
              <a:t>They can become hypothermic or </a:t>
            </a:r>
            <a:r>
              <a:rPr lang="en-US" sz="2600" dirty="0" err="1"/>
              <a:t>hyperthermic</a:t>
            </a:r>
            <a:r>
              <a:rPr lang="en-US" sz="2600" dirty="0"/>
              <a:t> quickly</a:t>
            </a:r>
          </a:p>
          <a:p>
            <a:pPr lvl="1"/>
            <a:r>
              <a:rPr lang="en-US" sz="2600" dirty="0"/>
              <a:t>Remove wet clothing and dry skin thoroughly </a:t>
            </a:r>
          </a:p>
          <a:p>
            <a:pPr lvl="1"/>
            <a:r>
              <a:rPr lang="en-US" sz="2600" dirty="0"/>
              <a:t>Skin-to-skin contact for infants </a:t>
            </a:r>
          </a:p>
          <a:p>
            <a:pPr lvl="1"/>
            <a:r>
              <a:rPr lang="en-US" sz="2600" dirty="0"/>
              <a:t>If concerned about hypothermia: Cover very small children’s heads</a:t>
            </a:r>
          </a:p>
          <a:p>
            <a:pPr lvl="1"/>
            <a:r>
              <a:rPr lang="en-US" sz="2600" dirty="0"/>
              <a:t>If concerned about hyperthermia: Unbundle tightly wrapped babies</a:t>
            </a:r>
          </a:p>
        </p:txBody>
      </p:sp>
      <p:pic>
        <p:nvPicPr>
          <p:cNvPr id="6" name="Picture 5"/>
          <p:cNvPicPr>
            <a:picLocks noChangeAspect="1"/>
          </p:cNvPicPr>
          <p:nvPr/>
        </p:nvPicPr>
        <p:blipFill>
          <a:blip r:embed="rId3"/>
          <a:stretch>
            <a:fillRect/>
          </a:stretch>
        </p:blipFill>
        <p:spPr>
          <a:xfrm>
            <a:off x="428723" y="523053"/>
            <a:ext cx="1933477" cy="1009705"/>
          </a:xfrm>
          <a:prstGeom prst="rect">
            <a:avLst/>
          </a:prstGeom>
        </p:spPr>
      </p:pic>
    </p:spTree>
    <p:extLst>
      <p:ext uri="{BB962C8B-B14F-4D97-AF65-F5344CB8AC3E}">
        <p14:creationId xmlns:p14="http://schemas.microsoft.com/office/powerpoint/2010/main" val="5104699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190480" y="-711200"/>
            <a:ext cx="1554480" cy="3939540"/>
          </a:xfrm>
          <a:prstGeom prst="rect">
            <a:avLst/>
          </a:prstGeom>
          <a:noFill/>
        </p:spPr>
        <p:txBody>
          <a:bodyPr wrap="square" lIns="91440" tIns="45720" rIns="91440" bIns="45720">
            <a:spAutoFit/>
          </a:bodyPr>
          <a:lstStyle/>
          <a:p>
            <a:pPr algn="ctr"/>
            <a:r>
              <a:rPr lang="en-US" sz="250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p>
        </p:txBody>
      </p:sp>
      <p:sp>
        <p:nvSpPr>
          <p:cNvPr id="4" name="Title 1"/>
          <p:cNvSpPr>
            <a:spLocks noGrp="1"/>
          </p:cNvSpPr>
          <p:nvPr>
            <p:ph type="title"/>
          </p:nvPr>
        </p:nvSpPr>
        <p:spPr>
          <a:xfrm>
            <a:off x="693599" y="256222"/>
            <a:ext cx="10064047" cy="1325563"/>
          </a:xfrm>
        </p:spPr>
        <p:txBody>
          <a:bodyPr>
            <a:noAutofit/>
          </a:bodyPr>
          <a:lstStyle/>
          <a:p>
            <a:r>
              <a:rPr lang="en-US" sz="3600" dirty="0"/>
              <a:t>Assess all children for the presence of </a:t>
            </a:r>
            <a:r>
              <a:rPr lang="en-US" sz="3600" dirty="0">
                <a:solidFill>
                  <a:srgbClr val="FF0000"/>
                </a:solidFill>
              </a:rPr>
              <a:t>danger signs </a:t>
            </a:r>
          </a:p>
        </p:txBody>
      </p:sp>
      <p:sp>
        <p:nvSpPr>
          <p:cNvPr id="5" name="Content Placeholder 2"/>
          <p:cNvSpPr>
            <a:spLocks noGrp="1"/>
          </p:cNvSpPr>
          <p:nvPr>
            <p:ph idx="1"/>
          </p:nvPr>
        </p:nvSpPr>
        <p:spPr>
          <a:xfrm>
            <a:off x="693600" y="2205195"/>
            <a:ext cx="11498400" cy="4175727"/>
          </a:xfrm>
        </p:spPr>
        <p:txBody>
          <a:bodyPr numCol="2">
            <a:noAutofit/>
          </a:bodyPr>
          <a:lstStyle/>
          <a:p>
            <a:r>
              <a:rPr lang="en-US" dirty="0"/>
              <a:t>Signs of airway obstruction </a:t>
            </a:r>
          </a:p>
          <a:p>
            <a:r>
              <a:rPr lang="en-US" dirty="0"/>
              <a:t>Increased breathing effort</a:t>
            </a:r>
          </a:p>
          <a:p>
            <a:r>
              <a:rPr lang="en-US" dirty="0"/>
              <a:t>Cyanosis</a:t>
            </a:r>
          </a:p>
          <a:p>
            <a:r>
              <a:rPr lang="en-US" dirty="0"/>
              <a:t>Altered mental status</a:t>
            </a:r>
          </a:p>
          <a:p>
            <a:r>
              <a:rPr lang="en-US" dirty="0"/>
              <a:t>Moves only when stimulated or no movement (AVPU other than ”A”)</a:t>
            </a:r>
          </a:p>
          <a:p>
            <a:r>
              <a:rPr lang="en-US" dirty="0"/>
              <a:t>Not feeding well/ cannot drink or breastfeed</a:t>
            </a:r>
          </a:p>
          <a:p>
            <a:r>
              <a:rPr lang="en-US" dirty="0"/>
              <a:t>Vomiting everything</a:t>
            </a:r>
          </a:p>
          <a:p>
            <a:r>
              <a:rPr lang="en-US" dirty="0"/>
              <a:t>Seizures/convulsions</a:t>
            </a:r>
          </a:p>
          <a:p>
            <a:r>
              <a:rPr lang="en-US" dirty="0"/>
              <a:t>Low body temperature (hypothermia) </a:t>
            </a:r>
          </a:p>
        </p:txBody>
      </p:sp>
      <p:sp>
        <p:nvSpPr>
          <p:cNvPr id="6" name="Title 1"/>
          <p:cNvSpPr txBox="1">
            <a:spLocks/>
          </p:cNvSpPr>
          <p:nvPr/>
        </p:nvSpPr>
        <p:spPr>
          <a:xfrm>
            <a:off x="693600" y="879632"/>
            <a:ext cx="949688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A child with danger signs needs </a:t>
            </a:r>
            <a:r>
              <a:rPr lang="en-US" sz="3600" dirty="0">
                <a:solidFill>
                  <a:srgbClr val="FF0000"/>
                </a:solidFill>
              </a:rPr>
              <a:t>urgent</a:t>
            </a:r>
            <a:r>
              <a:rPr lang="en-US" sz="3600" dirty="0"/>
              <a:t> attention</a:t>
            </a:r>
            <a:endParaRPr lang="en-US" sz="3600" dirty="0">
              <a:solidFill>
                <a:srgbClr val="FF0000"/>
              </a:solidFill>
            </a:endParaRPr>
          </a:p>
        </p:txBody>
      </p:sp>
    </p:spTree>
    <p:extLst>
      <p:ext uri="{BB962C8B-B14F-4D97-AF65-F5344CB8AC3E}">
        <p14:creationId xmlns:p14="http://schemas.microsoft.com/office/powerpoint/2010/main" val="1688703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ABCDE: Initial Approach</a:t>
            </a:r>
          </a:p>
        </p:txBody>
      </p:sp>
      <p:sp>
        <p:nvSpPr>
          <p:cNvPr id="3" name="Content Placeholder 2"/>
          <p:cNvSpPr>
            <a:spLocks noGrp="1"/>
          </p:cNvSpPr>
          <p:nvPr>
            <p:ph idx="1"/>
          </p:nvPr>
        </p:nvSpPr>
        <p:spPr>
          <a:xfrm>
            <a:off x="838200" y="1485900"/>
            <a:ext cx="7086600" cy="4941786"/>
          </a:xfrm>
        </p:spPr>
        <p:txBody>
          <a:bodyPr>
            <a:noAutofit/>
          </a:bodyPr>
          <a:lstStyle/>
          <a:p>
            <a:r>
              <a:rPr lang="en-US" sz="2400" dirty="0">
                <a:latin typeface="Calibri" charset="0"/>
                <a:ea typeface="Calibri" charset="0"/>
                <a:cs typeface="Calibri" charset="0"/>
              </a:rPr>
              <a:t>The most important step is to stay safe! </a:t>
            </a:r>
          </a:p>
          <a:p>
            <a:r>
              <a:rPr lang="en-US" sz="2400" dirty="0">
                <a:latin typeface="Calibri" charset="0"/>
                <a:ea typeface="Calibri" charset="0"/>
                <a:cs typeface="Calibri" charset="0"/>
              </a:rPr>
              <a:t>Scene safety</a:t>
            </a:r>
          </a:p>
          <a:p>
            <a:pPr lvl="1"/>
            <a:r>
              <a:rPr lang="en-US" sz="2200" dirty="0">
                <a:latin typeface="Calibri" charset="0"/>
                <a:ea typeface="Calibri" charset="0"/>
                <a:cs typeface="Calibri" charset="0"/>
              </a:rPr>
              <a:t>Fire</a:t>
            </a:r>
          </a:p>
          <a:p>
            <a:pPr lvl="1"/>
            <a:r>
              <a:rPr lang="en-US" sz="2200" dirty="0">
                <a:latin typeface="Calibri" charset="0"/>
                <a:ea typeface="Calibri" charset="0"/>
                <a:cs typeface="Calibri" charset="0"/>
              </a:rPr>
              <a:t>Motor vehicle crash</a:t>
            </a:r>
          </a:p>
          <a:p>
            <a:pPr lvl="1"/>
            <a:r>
              <a:rPr lang="en-US" sz="2200" dirty="0">
                <a:latin typeface="Calibri" charset="0"/>
                <a:ea typeface="Calibri" charset="0"/>
                <a:cs typeface="Calibri" charset="0"/>
              </a:rPr>
              <a:t>Building collapse</a:t>
            </a:r>
          </a:p>
          <a:p>
            <a:pPr lvl="1"/>
            <a:r>
              <a:rPr lang="en-US" sz="2200" dirty="0">
                <a:latin typeface="Calibri" charset="0"/>
                <a:ea typeface="Calibri" charset="0"/>
                <a:cs typeface="Calibri" charset="0"/>
              </a:rPr>
              <a:t>Chemical spill</a:t>
            </a:r>
          </a:p>
          <a:p>
            <a:pPr lvl="1"/>
            <a:r>
              <a:rPr lang="en-US" sz="2200" dirty="0">
                <a:latin typeface="Calibri" charset="0"/>
                <a:ea typeface="Calibri" charset="0"/>
                <a:cs typeface="Calibri" charset="0"/>
              </a:rPr>
              <a:t>Violence </a:t>
            </a:r>
          </a:p>
          <a:p>
            <a:pPr lvl="1"/>
            <a:r>
              <a:rPr lang="en-US" sz="2200" dirty="0">
                <a:latin typeface="Calibri" charset="0"/>
                <a:ea typeface="Calibri" charset="0"/>
                <a:cs typeface="Calibri" charset="0"/>
              </a:rPr>
              <a:t>Infections disease </a:t>
            </a:r>
          </a:p>
          <a:p>
            <a:r>
              <a:rPr lang="en-US" sz="2400" dirty="0">
                <a:latin typeface="Calibri" charset="0"/>
                <a:ea typeface="Calibri" charset="0"/>
                <a:cs typeface="Calibri" charset="0"/>
              </a:rPr>
              <a:t>Personal Protective equipment</a:t>
            </a:r>
          </a:p>
          <a:p>
            <a:pPr lvl="1"/>
            <a:r>
              <a:rPr lang="en-US" sz="2200" dirty="0">
                <a:latin typeface="Calibri" charset="0"/>
                <a:ea typeface="Calibri" charset="0"/>
                <a:cs typeface="Calibri" charset="0"/>
              </a:rPr>
              <a:t>Gloves</a:t>
            </a:r>
          </a:p>
          <a:p>
            <a:pPr lvl="1"/>
            <a:r>
              <a:rPr lang="en-US" sz="2200" dirty="0">
                <a:latin typeface="Calibri" charset="0"/>
                <a:ea typeface="Calibri" charset="0"/>
                <a:cs typeface="Calibri" charset="0"/>
              </a:rPr>
              <a:t>Gown</a:t>
            </a:r>
          </a:p>
          <a:p>
            <a:pPr lvl="1"/>
            <a:r>
              <a:rPr lang="en-US" sz="2200" dirty="0">
                <a:latin typeface="Calibri" charset="0"/>
                <a:ea typeface="Calibri" charset="0"/>
                <a:cs typeface="Calibri" charset="0"/>
              </a:rPr>
              <a:t>Mask</a:t>
            </a:r>
          </a:p>
          <a:p>
            <a:pPr lvl="1"/>
            <a:r>
              <a:rPr lang="en-US" sz="2200" dirty="0">
                <a:latin typeface="Calibri" charset="0"/>
                <a:ea typeface="Calibri" charset="0"/>
                <a:cs typeface="Calibri" charset="0"/>
              </a:rPr>
              <a:t>Goggles</a:t>
            </a:r>
          </a:p>
          <a:p>
            <a:pPr lvl="1"/>
            <a:r>
              <a:rPr lang="en-US" sz="2200" dirty="0">
                <a:latin typeface="Calibri" charset="0"/>
                <a:ea typeface="Calibri" charset="0"/>
                <a:cs typeface="Calibri" charset="0"/>
              </a:rPr>
              <a:t>Hand washing</a:t>
            </a:r>
          </a:p>
        </p:txBody>
      </p:sp>
      <p:pic>
        <p:nvPicPr>
          <p:cNvPr id="5" name="Shape 129"/>
          <p:cNvPicPr preferRelativeResize="0"/>
          <p:nvPr/>
        </p:nvPicPr>
        <p:blipFill rotWithShape="1">
          <a:blip r:embed="rId3">
            <a:alphaModFix/>
          </a:blip>
          <a:srcRect/>
          <a:stretch/>
        </p:blipFill>
        <p:spPr>
          <a:xfrm>
            <a:off x="7368300" y="1027906"/>
            <a:ext cx="3985500" cy="4736999"/>
          </a:xfrm>
          <a:prstGeom prst="rect">
            <a:avLst/>
          </a:prstGeom>
          <a:noFill/>
          <a:ln>
            <a:noFill/>
          </a:ln>
        </p:spPr>
      </p:pic>
      <p:sp>
        <p:nvSpPr>
          <p:cNvPr id="4" name="TextBox 3"/>
          <p:cNvSpPr txBox="1"/>
          <p:nvPr/>
        </p:nvSpPr>
        <p:spPr>
          <a:xfrm>
            <a:off x="7924800" y="5807631"/>
            <a:ext cx="3600450" cy="369332"/>
          </a:xfrm>
          <a:prstGeom prst="rect">
            <a:avLst/>
          </a:prstGeom>
          <a:noFill/>
        </p:spPr>
        <p:txBody>
          <a:bodyPr wrap="square" rtlCol="0">
            <a:spAutoFit/>
          </a:bodyPr>
          <a:lstStyle/>
          <a:p>
            <a:r>
              <a:rPr lang="en-US" dirty="0"/>
              <a:t>Personal protective equipment</a:t>
            </a:r>
          </a:p>
        </p:txBody>
      </p:sp>
    </p:spTree>
    <p:extLst>
      <p:ext uri="{BB962C8B-B14F-4D97-AF65-F5344CB8AC3E}">
        <p14:creationId xmlns:p14="http://schemas.microsoft.com/office/powerpoint/2010/main" val="10646198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1325563"/>
          </a:xfrm>
        </p:spPr>
        <p:txBody>
          <a:bodyPr/>
          <a:lstStyle/>
          <a:p>
            <a:r>
              <a:rPr lang="en-US" dirty="0"/>
              <a:t>Workbook Question 3</a:t>
            </a:r>
          </a:p>
        </p:txBody>
      </p:sp>
      <p:sp>
        <p:nvSpPr>
          <p:cNvPr id="3" name="Content Placeholder 2"/>
          <p:cNvSpPr>
            <a:spLocks noGrp="1"/>
          </p:cNvSpPr>
          <p:nvPr>
            <p:ph idx="1"/>
          </p:nvPr>
        </p:nvSpPr>
        <p:spPr>
          <a:xfrm>
            <a:off x="365760" y="1613534"/>
            <a:ext cx="10988040" cy="4351338"/>
          </a:xfrm>
        </p:spPr>
        <p:txBody>
          <a:bodyPr>
            <a:noAutofit/>
          </a:bodyPr>
          <a:lstStyle/>
          <a:p>
            <a:pPr marL="0" indent="0">
              <a:buNone/>
            </a:pPr>
            <a:r>
              <a:rPr lang="en-US" sz="2400" dirty="0"/>
              <a:t>Using the workbook section:</a:t>
            </a:r>
          </a:p>
          <a:p>
            <a:pPr marL="0" indent="0">
              <a:buNone/>
            </a:pPr>
            <a:endParaRPr lang="en-US" sz="2400" dirty="0"/>
          </a:p>
          <a:p>
            <a:pPr marL="0" indent="0">
              <a:buNone/>
            </a:pPr>
            <a:r>
              <a:rPr lang="en-US" sz="2400" dirty="0"/>
              <a:t>One </a:t>
            </a:r>
            <a:r>
              <a:rPr lang="en-US" sz="2400" dirty="0" err="1"/>
              <a:t>paediatric</a:t>
            </a:r>
            <a:r>
              <a:rPr lang="en-US" sz="2400" dirty="0"/>
              <a:t> </a:t>
            </a:r>
            <a:r>
              <a:rPr lang="en-US" sz="2400" u="sng" dirty="0"/>
              <a:t>airway</a:t>
            </a:r>
            <a:r>
              <a:rPr lang="en-US" sz="2400" dirty="0"/>
              <a:t> consideration ______________________________</a:t>
            </a:r>
          </a:p>
          <a:p>
            <a:pPr marL="0" indent="0">
              <a:buNone/>
            </a:pPr>
            <a:endParaRPr lang="en-US" sz="2400" dirty="0"/>
          </a:p>
          <a:p>
            <a:pPr marL="0" indent="0">
              <a:buNone/>
            </a:pPr>
            <a:r>
              <a:rPr lang="en-US" sz="2400" dirty="0"/>
              <a:t>One </a:t>
            </a:r>
            <a:r>
              <a:rPr lang="en-US" sz="2400" dirty="0" err="1"/>
              <a:t>paediatric</a:t>
            </a:r>
            <a:r>
              <a:rPr lang="en-US" sz="2400" dirty="0"/>
              <a:t> </a:t>
            </a:r>
            <a:r>
              <a:rPr lang="en-US" sz="2400" u="sng" dirty="0"/>
              <a:t>breathing </a:t>
            </a:r>
            <a:r>
              <a:rPr lang="en-US" sz="2400" dirty="0"/>
              <a:t>consideration ____________________________</a:t>
            </a:r>
          </a:p>
          <a:p>
            <a:pPr marL="0" indent="0">
              <a:buNone/>
            </a:pPr>
            <a:endParaRPr lang="en-US" sz="2400" dirty="0"/>
          </a:p>
          <a:p>
            <a:pPr marL="0" indent="0">
              <a:buNone/>
            </a:pPr>
            <a:r>
              <a:rPr lang="en-US" sz="2400" dirty="0"/>
              <a:t>One </a:t>
            </a:r>
            <a:r>
              <a:rPr lang="en-US" sz="2400" dirty="0" err="1"/>
              <a:t>paediatric</a:t>
            </a:r>
            <a:r>
              <a:rPr lang="en-US" sz="2400" dirty="0"/>
              <a:t> </a:t>
            </a:r>
            <a:r>
              <a:rPr lang="en-US" sz="2400" u="sng" dirty="0"/>
              <a:t>circulation </a:t>
            </a:r>
            <a:r>
              <a:rPr lang="en-US" sz="2400" dirty="0"/>
              <a:t>consideration ___________________________</a:t>
            </a:r>
          </a:p>
          <a:p>
            <a:pPr marL="0" indent="0">
              <a:buNone/>
            </a:pPr>
            <a:endParaRPr lang="en-US" sz="2400" dirty="0"/>
          </a:p>
          <a:p>
            <a:pPr marL="0" indent="0">
              <a:buNone/>
            </a:pPr>
            <a:r>
              <a:rPr lang="en-US" sz="2400" dirty="0"/>
              <a:t>One </a:t>
            </a:r>
            <a:r>
              <a:rPr lang="en-US" sz="2400" dirty="0" err="1"/>
              <a:t>paediatric</a:t>
            </a:r>
            <a:r>
              <a:rPr lang="en-US" sz="2400" dirty="0"/>
              <a:t> </a:t>
            </a:r>
            <a:r>
              <a:rPr lang="en-US" sz="2400" u="sng" dirty="0"/>
              <a:t>disability</a:t>
            </a:r>
            <a:r>
              <a:rPr lang="en-US" sz="2400" dirty="0"/>
              <a:t> consideration _____________________________</a:t>
            </a:r>
          </a:p>
          <a:p>
            <a:pPr marL="0" indent="0">
              <a:buNone/>
            </a:pPr>
            <a:endParaRPr lang="en-US" sz="2400" dirty="0"/>
          </a:p>
          <a:p>
            <a:pPr marL="0" indent="0">
              <a:buNone/>
            </a:pPr>
            <a:r>
              <a:rPr lang="en-US" sz="2400" dirty="0"/>
              <a:t>One </a:t>
            </a:r>
            <a:r>
              <a:rPr lang="en-US" sz="2400" dirty="0" err="1"/>
              <a:t>paediatric</a:t>
            </a:r>
            <a:r>
              <a:rPr lang="en-US" sz="2400" dirty="0"/>
              <a:t> </a:t>
            </a:r>
            <a:r>
              <a:rPr lang="en-US" sz="2400" u="sng" dirty="0"/>
              <a:t>exposure </a:t>
            </a:r>
            <a:r>
              <a:rPr lang="en-US" sz="2400" dirty="0"/>
              <a:t>consideration ____________________________</a:t>
            </a:r>
          </a:p>
          <a:p>
            <a:pPr marL="0" indent="0">
              <a:buNone/>
            </a:pPr>
            <a:endParaRPr lang="en-US" sz="2400" dirty="0"/>
          </a:p>
        </p:txBody>
      </p:sp>
      <p:pic>
        <p:nvPicPr>
          <p:cNvPr id="5" name="Picture 4"/>
          <p:cNvPicPr>
            <a:picLocks noChangeAspect="1"/>
          </p:cNvPicPr>
          <p:nvPr/>
        </p:nvPicPr>
        <p:blipFill>
          <a:blip r:embed="rId3"/>
          <a:stretch>
            <a:fillRect/>
          </a:stretch>
        </p:blipFill>
        <p:spPr>
          <a:xfrm>
            <a:off x="9735399" y="365124"/>
            <a:ext cx="2170852" cy="1696758"/>
          </a:xfrm>
          <a:prstGeom prst="rect">
            <a:avLst/>
          </a:prstGeom>
        </p:spPr>
      </p:pic>
    </p:spTree>
    <p:extLst>
      <p:ext uri="{BB962C8B-B14F-4D97-AF65-F5344CB8AC3E}">
        <p14:creationId xmlns:p14="http://schemas.microsoft.com/office/powerpoint/2010/main" val="15288071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78105334"/>
              </p:ext>
            </p:extLst>
          </p:nvPr>
        </p:nvGraphicFramePr>
        <p:xfrm>
          <a:off x="449978" y="1445437"/>
          <a:ext cx="10604102" cy="5205075"/>
        </p:xfrm>
        <a:graphic>
          <a:graphicData uri="http://schemas.openxmlformats.org/drawingml/2006/table">
            <a:tbl>
              <a:tblPr firstRow="1" bandRow="1">
                <a:tableStyleId>{2D5ABB26-0587-4C30-8999-92F81FD0307C}</a:tableStyleId>
              </a:tblPr>
              <a:tblGrid>
                <a:gridCol w="2034805">
                  <a:extLst>
                    <a:ext uri="{9D8B030D-6E8A-4147-A177-3AD203B41FA5}">
                      <a16:colId xmlns:a16="http://schemas.microsoft.com/office/drawing/2014/main" val="20000"/>
                    </a:ext>
                  </a:extLst>
                </a:gridCol>
                <a:gridCol w="8569297">
                  <a:extLst>
                    <a:ext uri="{9D8B030D-6E8A-4147-A177-3AD203B41FA5}">
                      <a16:colId xmlns:a16="http://schemas.microsoft.com/office/drawing/2014/main" val="20001"/>
                    </a:ext>
                  </a:extLst>
                </a:gridCol>
              </a:tblGrid>
              <a:tr h="1041015">
                <a:tc>
                  <a:txBody>
                    <a:bodyPr/>
                    <a:lstStyle/>
                    <a:p>
                      <a:endParaRPr lang="en-US" dirty="0"/>
                    </a:p>
                  </a:txBody>
                  <a:tcPr>
                    <a:noFill/>
                  </a:tcPr>
                </a:tc>
                <a:tc>
                  <a:txBody>
                    <a:bodyPr/>
                    <a:lstStyle/>
                    <a:p>
                      <a:pPr marL="0" indent="0">
                        <a:buNone/>
                      </a:pPr>
                      <a:r>
                        <a:rPr lang="en-US" sz="2400" u="sng" dirty="0"/>
                        <a:t>Airway</a:t>
                      </a:r>
                      <a:r>
                        <a:rPr lang="en-US" sz="2400" dirty="0"/>
                        <a:t> with cervical spine immobilization</a:t>
                      </a:r>
                    </a:p>
                    <a:p>
                      <a:pPr marL="0" indent="0">
                        <a:buNone/>
                      </a:pPr>
                      <a:endParaRPr lang="en-US" dirty="0"/>
                    </a:p>
                    <a:p>
                      <a:endParaRPr lang="en-US" dirty="0"/>
                    </a:p>
                  </a:txBody>
                  <a:tcPr>
                    <a:noFill/>
                  </a:tcPr>
                </a:tc>
                <a:extLst>
                  <a:ext uri="{0D108BD9-81ED-4DB2-BD59-A6C34878D82A}">
                    <a16:rowId xmlns:a16="http://schemas.microsoft.com/office/drawing/2014/main" val="10000"/>
                  </a:ext>
                </a:extLst>
              </a:tr>
              <a:tr h="1041015">
                <a:tc>
                  <a:txBody>
                    <a:bodyPr/>
                    <a:lstStyle/>
                    <a:p>
                      <a:endParaRPr lang="en-US"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u="sng" dirty="0"/>
                        <a:t>Breathing</a:t>
                      </a:r>
                      <a:r>
                        <a:rPr lang="en-US" sz="2400" dirty="0"/>
                        <a:t> plus oxygen if needed</a:t>
                      </a:r>
                    </a:p>
                    <a:p>
                      <a:endParaRPr lang="en-US" dirty="0"/>
                    </a:p>
                  </a:txBody>
                  <a:tcPr>
                    <a:noFill/>
                  </a:tcPr>
                </a:tc>
                <a:extLst>
                  <a:ext uri="{0D108BD9-81ED-4DB2-BD59-A6C34878D82A}">
                    <a16:rowId xmlns:a16="http://schemas.microsoft.com/office/drawing/2014/main" val="10001"/>
                  </a:ext>
                </a:extLst>
              </a:tr>
              <a:tr h="1041015">
                <a:tc>
                  <a:txBody>
                    <a:bodyPr/>
                    <a:lstStyle/>
                    <a:p>
                      <a:endParaRPr lang="en-US"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u="sng" dirty="0"/>
                        <a:t>Circulation</a:t>
                      </a:r>
                      <a:r>
                        <a:rPr lang="en-US" sz="2400" dirty="0"/>
                        <a:t> IV fluids and bleeding control</a:t>
                      </a:r>
                    </a:p>
                    <a:p>
                      <a:endParaRPr lang="en-US" dirty="0"/>
                    </a:p>
                  </a:txBody>
                  <a:tcPr>
                    <a:noFill/>
                  </a:tcPr>
                </a:tc>
                <a:extLst>
                  <a:ext uri="{0D108BD9-81ED-4DB2-BD59-A6C34878D82A}">
                    <a16:rowId xmlns:a16="http://schemas.microsoft.com/office/drawing/2014/main" val="10002"/>
                  </a:ext>
                </a:extLst>
              </a:tr>
              <a:tr h="1041015">
                <a:tc>
                  <a:txBody>
                    <a:bodyPr/>
                    <a:lstStyle/>
                    <a:p>
                      <a:endParaRPr lang="en-US"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u="sng" dirty="0"/>
                        <a:t>Disability</a:t>
                      </a:r>
                      <a:r>
                        <a:rPr lang="en-US" sz="2400" dirty="0"/>
                        <a:t> AVPU/GCS, pupils and glucose</a:t>
                      </a:r>
                    </a:p>
                    <a:p>
                      <a:endParaRPr lang="en-US" dirty="0"/>
                    </a:p>
                  </a:txBody>
                  <a:tcPr>
                    <a:noFill/>
                  </a:tcPr>
                </a:tc>
                <a:extLst>
                  <a:ext uri="{0D108BD9-81ED-4DB2-BD59-A6C34878D82A}">
                    <a16:rowId xmlns:a16="http://schemas.microsoft.com/office/drawing/2014/main" val="10003"/>
                  </a:ext>
                </a:extLst>
              </a:tr>
              <a:tr h="1041015">
                <a:tc>
                  <a:txBody>
                    <a:bodyPr/>
                    <a:lstStyle/>
                    <a:p>
                      <a:endParaRPr lang="en-US"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u="sng" dirty="0"/>
                        <a:t>Exposure</a:t>
                      </a:r>
                      <a:r>
                        <a:rPr lang="en-US" sz="2400" dirty="0"/>
                        <a:t> and keep warm </a:t>
                      </a:r>
                    </a:p>
                    <a:p>
                      <a:endParaRPr lang="en-US" dirty="0"/>
                    </a:p>
                  </a:txBody>
                  <a:tcPr>
                    <a:noFill/>
                  </a:tcPr>
                </a:tc>
                <a:extLst>
                  <a:ext uri="{0D108BD9-81ED-4DB2-BD59-A6C34878D82A}">
                    <a16:rowId xmlns:a16="http://schemas.microsoft.com/office/drawing/2014/main" val="10004"/>
                  </a:ext>
                </a:extLst>
              </a:tr>
            </a:tbl>
          </a:graphicData>
        </a:graphic>
      </p:graphicFrame>
      <p:sp>
        <p:nvSpPr>
          <p:cNvPr id="2" name="Title 1"/>
          <p:cNvSpPr>
            <a:spLocks noGrp="1"/>
          </p:cNvSpPr>
          <p:nvPr>
            <p:ph type="title"/>
          </p:nvPr>
        </p:nvSpPr>
        <p:spPr>
          <a:xfrm>
            <a:off x="791390" y="119873"/>
            <a:ext cx="10515600" cy="1325563"/>
          </a:xfrm>
        </p:spPr>
        <p:txBody>
          <a:bodyPr/>
          <a:lstStyle/>
          <a:p>
            <a:r>
              <a:rPr lang="en-US" dirty="0"/>
              <a:t>ABCDE Approach: Summary</a:t>
            </a:r>
          </a:p>
        </p:txBody>
      </p:sp>
      <p:pic>
        <p:nvPicPr>
          <p:cNvPr id="9" name="Picture 8"/>
          <p:cNvPicPr>
            <a:picLocks noChangeAspect="1"/>
          </p:cNvPicPr>
          <p:nvPr/>
        </p:nvPicPr>
        <p:blipFill>
          <a:blip r:embed="rId3"/>
          <a:stretch>
            <a:fillRect/>
          </a:stretch>
        </p:blipFill>
        <p:spPr>
          <a:xfrm>
            <a:off x="518378" y="1143357"/>
            <a:ext cx="1865077" cy="994708"/>
          </a:xfrm>
          <a:prstGeom prst="rect">
            <a:avLst/>
          </a:prstGeom>
        </p:spPr>
      </p:pic>
      <p:pic>
        <p:nvPicPr>
          <p:cNvPr id="12" name="Picture 11"/>
          <p:cNvPicPr>
            <a:picLocks noChangeAspect="1"/>
          </p:cNvPicPr>
          <p:nvPr/>
        </p:nvPicPr>
        <p:blipFill>
          <a:blip r:embed="rId4"/>
          <a:stretch>
            <a:fillRect/>
          </a:stretch>
        </p:blipFill>
        <p:spPr>
          <a:xfrm>
            <a:off x="486818" y="2188118"/>
            <a:ext cx="1899278" cy="1044603"/>
          </a:xfrm>
          <a:prstGeom prst="rect">
            <a:avLst/>
          </a:prstGeom>
        </p:spPr>
      </p:pic>
      <p:pic>
        <p:nvPicPr>
          <p:cNvPr id="15" name="Picture 14"/>
          <p:cNvPicPr>
            <a:picLocks noChangeAspect="1"/>
          </p:cNvPicPr>
          <p:nvPr/>
        </p:nvPicPr>
        <p:blipFill>
          <a:blip r:embed="rId5"/>
          <a:stretch>
            <a:fillRect/>
          </a:stretch>
        </p:blipFill>
        <p:spPr>
          <a:xfrm>
            <a:off x="486818" y="3296246"/>
            <a:ext cx="1896637" cy="984994"/>
          </a:xfrm>
          <a:prstGeom prst="rect">
            <a:avLst/>
          </a:prstGeom>
        </p:spPr>
      </p:pic>
      <p:pic>
        <p:nvPicPr>
          <p:cNvPr id="16" name="Picture 15"/>
          <p:cNvPicPr>
            <a:picLocks noChangeAspect="1"/>
          </p:cNvPicPr>
          <p:nvPr/>
        </p:nvPicPr>
        <p:blipFill>
          <a:blip r:embed="rId6"/>
          <a:stretch>
            <a:fillRect/>
          </a:stretch>
        </p:blipFill>
        <p:spPr>
          <a:xfrm>
            <a:off x="484179" y="4385565"/>
            <a:ext cx="1899276" cy="1034050"/>
          </a:xfrm>
          <a:prstGeom prst="rect">
            <a:avLst/>
          </a:prstGeom>
        </p:spPr>
      </p:pic>
      <p:pic>
        <p:nvPicPr>
          <p:cNvPr id="17" name="Picture 16"/>
          <p:cNvPicPr>
            <a:picLocks noChangeAspect="1"/>
          </p:cNvPicPr>
          <p:nvPr/>
        </p:nvPicPr>
        <p:blipFill>
          <a:blip r:embed="rId7"/>
          <a:stretch>
            <a:fillRect/>
          </a:stretch>
        </p:blipFill>
        <p:spPr>
          <a:xfrm>
            <a:off x="449978" y="5530212"/>
            <a:ext cx="1933477" cy="1009705"/>
          </a:xfrm>
          <a:prstGeom prst="rect">
            <a:avLst/>
          </a:prstGeom>
        </p:spPr>
      </p:pic>
    </p:spTree>
    <p:extLst>
      <p:ext uri="{BB962C8B-B14F-4D97-AF65-F5344CB8AC3E}">
        <p14:creationId xmlns:p14="http://schemas.microsoft.com/office/powerpoint/2010/main" val="14080754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811" y="1763871"/>
            <a:ext cx="11292840" cy="4959658"/>
          </a:xfrm>
        </p:spPr>
        <p:txBody>
          <a:bodyPr>
            <a:normAutofit/>
          </a:bodyPr>
          <a:lstStyle/>
          <a:p>
            <a:pPr marL="0" lvl="0" indent="0">
              <a:spcBef>
                <a:spcPts val="0"/>
              </a:spcBef>
              <a:buClr>
                <a:schemeClr val="dk1"/>
              </a:buClr>
              <a:buSzPct val="25000"/>
              <a:buNone/>
            </a:pPr>
            <a:r>
              <a:rPr lang="en-US" sz="3600" dirty="0">
                <a:latin typeface="Calibri" charset="0"/>
                <a:ea typeface="Calibri" charset="0"/>
                <a:cs typeface="Calibri" charset="0"/>
                <a:sym typeface="Lato"/>
              </a:rPr>
              <a:t>If you find a problem with any of the ABCDEs:</a:t>
            </a:r>
          </a:p>
          <a:p>
            <a:pPr marL="0" lvl="0" indent="0">
              <a:lnSpc>
                <a:spcPct val="160000"/>
              </a:lnSpc>
              <a:spcBef>
                <a:spcPts val="0"/>
              </a:spcBef>
              <a:buClr>
                <a:schemeClr val="dk1"/>
              </a:buClr>
              <a:buSzPct val="25000"/>
              <a:buNone/>
            </a:pPr>
            <a:r>
              <a:rPr lang="en-US" sz="3600" dirty="0">
                <a:solidFill>
                  <a:srgbClr val="FF0000"/>
                </a:solidFill>
                <a:latin typeface="Calibri" charset="0"/>
                <a:ea typeface="Calibri" charset="0"/>
                <a:cs typeface="Calibri" charset="0"/>
                <a:sym typeface="Lato"/>
              </a:rPr>
              <a:t>STOP</a:t>
            </a:r>
          </a:p>
          <a:p>
            <a:pPr marL="0" lvl="0" indent="0">
              <a:lnSpc>
                <a:spcPct val="170000"/>
              </a:lnSpc>
              <a:spcBef>
                <a:spcPts val="0"/>
              </a:spcBef>
              <a:buClr>
                <a:schemeClr val="dk1"/>
              </a:buClr>
              <a:buSzPct val="25000"/>
              <a:buNone/>
            </a:pPr>
            <a:r>
              <a:rPr lang="en-US" sz="3600" dirty="0">
                <a:solidFill>
                  <a:srgbClr val="FF0000"/>
                </a:solidFill>
                <a:latin typeface="Calibri" charset="0"/>
                <a:ea typeface="Calibri" charset="0"/>
                <a:cs typeface="Calibri" charset="0"/>
                <a:sym typeface="Lato"/>
              </a:rPr>
              <a:t>CORRECT</a:t>
            </a:r>
            <a:r>
              <a:rPr lang="en-US" sz="3600" dirty="0">
                <a:latin typeface="Calibri" charset="0"/>
                <a:ea typeface="Calibri" charset="0"/>
                <a:cs typeface="Calibri" charset="0"/>
                <a:sym typeface="Lato"/>
              </a:rPr>
              <a:t> the problem </a:t>
            </a:r>
          </a:p>
          <a:p>
            <a:pPr marL="0" lvl="0" indent="0">
              <a:lnSpc>
                <a:spcPct val="170000"/>
              </a:lnSpc>
              <a:spcBef>
                <a:spcPts val="0"/>
              </a:spcBef>
              <a:buClr>
                <a:schemeClr val="dk1"/>
              </a:buClr>
              <a:buSzPct val="25000"/>
              <a:buNone/>
            </a:pPr>
            <a:r>
              <a:rPr lang="en-US" sz="3600" dirty="0">
                <a:latin typeface="Calibri" charset="0"/>
                <a:ea typeface="Calibri" charset="0"/>
                <a:cs typeface="Calibri" charset="0"/>
                <a:sym typeface="Lato"/>
              </a:rPr>
              <a:t>then </a:t>
            </a:r>
          </a:p>
          <a:p>
            <a:pPr marL="0" lvl="0" indent="0">
              <a:lnSpc>
                <a:spcPct val="170000"/>
              </a:lnSpc>
              <a:spcBef>
                <a:spcPts val="0"/>
              </a:spcBef>
              <a:buClr>
                <a:schemeClr val="dk1"/>
              </a:buClr>
              <a:buSzPct val="25000"/>
              <a:buNone/>
            </a:pPr>
            <a:r>
              <a:rPr lang="en-US" sz="3600" dirty="0">
                <a:solidFill>
                  <a:srgbClr val="FF0000"/>
                </a:solidFill>
                <a:latin typeface="Calibri" charset="0"/>
                <a:ea typeface="Calibri" charset="0"/>
                <a:cs typeface="Calibri" charset="0"/>
                <a:sym typeface="Lato"/>
              </a:rPr>
              <a:t>GO BACK </a:t>
            </a:r>
            <a:r>
              <a:rPr lang="en-US" sz="3600" dirty="0">
                <a:latin typeface="Calibri" charset="0"/>
                <a:ea typeface="Calibri" charset="0"/>
                <a:cs typeface="Calibri" charset="0"/>
                <a:sym typeface="Lato"/>
              </a:rPr>
              <a:t>to the beginning and </a:t>
            </a:r>
            <a:r>
              <a:rPr lang="en-US" sz="3600" dirty="0">
                <a:solidFill>
                  <a:srgbClr val="FF0000"/>
                </a:solidFill>
                <a:latin typeface="Calibri" charset="0"/>
                <a:ea typeface="Calibri" charset="0"/>
                <a:cs typeface="Calibri" charset="0"/>
                <a:sym typeface="Lato"/>
              </a:rPr>
              <a:t>REASSESS </a:t>
            </a:r>
            <a:r>
              <a:rPr lang="en-US" sz="3600" dirty="0">
                <a:latin typeface="Calibri" charset="0"/>
                <a:ea typeface="Calibri" charset="0"/>
                <a:cs typeface="Calibri" charset="0"/>
                <a:sym typeface="Lato"/>
              </a:rPr>
              <a:t>the ABCDEs again </a:t>
            </a:r>
            <a:endParaRPr lang="en-US" sz="3600" dirty="0">
              <a:latin typeface="Calibri" charset="0"/>
              <a:ea typeface="Calibri" charset="0"/>
              <a:cs typeface="Calibri" charset="0"/>
            </a:endParaRPr>
          </a:p>
        </p:txBody>
      </p:sp>
      <p:sp>
        <p:nvSpPr>
          <p:cNvPr id="7" name="Rectangle 6"/>
          <p:cNvSpPr/>
          <p:nvPr/>
        </p:nvSpPr>
        <p:spPr>
          <a:xfrm>
            <a:off x="10637520" y="-457200"/>
            <a:ext cx="1554480" cy="3939540"/>
          </a:xfrm>
          <a:prstGeom prst="rect">
            <a:avLst/>
          </a:prstGeom>
          <a:noFill/>
        </p:spPr>
        <p:txBody>
          <a:bodyPr wrap="square" lIns="91440" tIns="45720" rIns="91440" bIns="45720">
            <a:spAutoFit/>
          </a:bodyPr>
          <a:lstStyle/>
          <a:p>
            <a:pPr algn="ctr"/>
            <a:r>
              <a:rPr lang="en-US" sz="250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p>
        </p:txBody>
      </p:sp>
      <p:sp>
        <p:nvSpPr>
          <p:cNvPr id="5" name="Title 1"/>
          <p:cNvSpPr>
            <a:spLocks noGrp="1"/>
          </p:cNvSpPr>
          <p:nvPr>
            <p:ph type="title"/>
          </p:nvPr>
        </p:nvSpPr>
        <p:spPr>
          <a:xfrm>
            <a:off x="477811" y="147250"/>
            <a:ext cx="10515600" cy="1325563"/>
          </a:xfrm>
        </p:spPr>
        <p:txBody>
          <a:bodyPr/>
          <a:lstStyle/>
          <a:p>
            <a:r>
              <a:rPr lang="en-US" dirty="0">
                <a:solidFill>
                  <a:srgbClr val="FF0000"/>
                </a:solidFill>
                <a:latin typeface="Calibri" charset="0"/>
                <a:ea typeface="Calibri" charset="0"/>
                <a:cs typeface="Calibri" charset="0"/>
              </a:rPr>
              <a:t>Remember</a:t>
            </a:r>
          </a:p>
        </p:txBody>
      </p:sp>
    </p:spTree>
    <p:extLst>
      <p:ext uri="{BB962C8B-B14F-4D97-AF65-F5344CB8AC3E}">
        <p14:creationId xmlns:p14="http://schemas.microsoft.com/office/powerpoint/2010/main" val="16718519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9" name="Shape 113"/>
          <p:cNvSpPr txBox="1">
            <a:spLocks/>
          </p:cNvSpPr>
          <p:nvPr/>
        </p:nvSpPr>
        <p:spPr>
          <a:xfrm>
            <a:off x="838200" y="109950"/>
            <a:ext cx="10515599" cy="13257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pPr>
              <a:buSzPct val="25000"/>
            </a:pPr>
            <a:r>
              <a:rPr lang="en-US" dirty="0"/>
              <a:t>Elements of the SAMPLE history	</a:t>
            </a:r>
          </a:p>
        </p:txBody>
      </p:sp>
      <p:graphicFrame>
        <p:nvGraphicFramePr>
          <p:cNvPr id="2" name="Table 1"/>
          <p:cNvGraphicFramePr>
            <a:graphicFrameLocks noGrp="1"/>
          </p:cNvGraphicFramePr>
          <p:nvPr>
            <p:extLst>
              <p:ext uri="{D42A27DB-BD31-4B8C-83A1-F6EECF244321}">
                <p14:modId xmlns:p14="http://schemas.microsoft.com/office/powerpoint/2010/main" val="696789468"/>
              </p:ext>
            </p:extLst>
          </p:nvPr>
        </p:nvGraphicFramePr>
        <p:xfrm>
          <a:off x="838198" y="1435650"/>
          <a:ext cx="11102790" cy="4660350"/>
        </p:xfrm>
        <a:graphic>
          <a:graphicData uri="http://schemas.openxmlformats.org/drawingml/2006/table">
            <a:tbl>
              <a:tblPr firstRow="1" bandRow="1">
                <a:effectLst>
                  <a:outerShdw blurRad="50800" dist="50800" dir="5400000" algn="ctr" rotWithShape="0">
                    <a:schemeClr val="bg2">
                      <a:lumMod val="50000"/>
                    </a:schemeClr>
                  </a:outerShdw>
                </a:effectLst>
                <a:tableStyleId>{5C22544A-7EE6-4342-B048-85BDC9FD1C3A}</a:tableStyleId>
              </a:tblPr>
              <a:tblGrid>
                <a:gridCol w="865096">
                  <a:extLst>
                    <a:ext uri="{9D8B030D-6E8A-4147-A177-3AD203B41FA5}">
                      <a16:colId xmlns:a16="http://schemas.microsoft.com/office/drawing/2014/main" val="20000"/>
                    </a:ext>
                  </a:extLst>
                </a:gridCol>
                <a:gridCol w="2707341">
                  <a:extLst>
                    <a:ext uri="{9D8B030D-6E8A-4147-A177-3AD203B41FA5}">
                      <a16:colId xmlns:a16="http://schemas.microsoft.com/office/drawing/2014/main" val="20001"/>
                    </a:ext>
                  </a:extLst>
                </a:gridCol>
                <a:gridCol w="7530353">
                  <a:extLst>
                    <a:ext uri="{9D8B030D-6E8A-4147-A177-3AD203B41FA5}">
                      <a16:colId xmlns:a16="http://schemas.microsoft.com/office/drawing/2014/main" val="20002"/>
                    </a:ext>
                  </a:extLst>
                </a:gridCol>
              </a:tblGrid>
              <a:tr h="776725">
                <a:tc>
                  <a:txBody>
                    <a:bodyPr/>
                    <a:lstStyle/>
                    <a:p>
                      <a:r>
                        <a:rPr lang="en-US" sz="4000" b="1" dirty="0">
                          <a:solidFill>
                            <a:schemeClr val="tx1"/>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b="0" dirty="0">
                          <a:solidFill>
                            <a:schemeClr val="tx1"/>
                          </a:solidFill>
                        </a:rPr>
                        <a:t>Signs and symptoms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a:solidFill>
                            <a:schemeClr val="tx1"/>
                          </a:solidFill>
                        </a:rPr>
                        <a:t>Patient/family’s report of signs and symptoms is an essential assessment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76725">
                <a:tc>
                  <a:txBody>
                    <a:bodyPr/>
                    <a:lstStyle/>
                    <a:p>
                      <a:r>
                        <a:rPr lang="en-US" sz="4000" b="1"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dirty="0">
                          <a:solidFill>
                            <a:schemeClr val="tx1"/>
                          </a:solidFill>
                        </a:rPr>
                        <a:t>Allergies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solidFill>
                            <a:schemeClr val="tx1"/>
                          </a:solidFill>
                        </a:rPr>
                        <a:t>Important</a:t>
                      </a:r>
                      <a:r>
                        <a:rPr lang="en-US" sz="2000" baseline="0" dirty="0">
                          <a:solidFill>
                            <a:schemeClr val="tx1"/>
                          </a:solidFill>
                        </a:rPr>
                        <a:t> to prevent harm; may also suggest anaphylaxis</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76725">
                <a:tc>
                  <a:txBody>
                    <a:bodyPr/>
                    <a:lstStyle/>
                    <a:p>
                      <a:r>
                        <a:rPr lang="en-US" sz="4000" b="1" dirty="0">
                          <a:solidFill>
                            <a:schemeClr val="tx1"/>
                          </a:solidFill>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dirty="0">
                          <a:solidFill>
                            <a:schemeClr val="tx1"/>
                          </a:solidFill>
                        </a:rPr>
                        <a:t>Medications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solidFill>
                            <a:schemeClr val="tx1"/>
                          </a:solidFill>
                        </a:rPr>
                        <a:t>Obtain a full list and</a:t>
                      </a:r>
                      <a:r>
                        <a:rPr lang="en-US" sz="2000" baseline="0" dirty="0">
                          <a:solidFill>
                            <a:schemeClr val="tx1"/>
                          </a:solidFill>
                        </a:rPr>
                        <a:t> note recent medication or dose changes</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76725">
                <a:tc>
                  <a:txBody>
                    <a:bodyPr/>
                    <a:lstStyle/>
                    <a:p>
                      <a:r>
                        <a:rPr lang="en-US" sz="4000" b="1" dirty="0">
                          <a:solidFill>
                            <a:schemeClr val="tx1"/>
                          </a:solidFill>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dirty="0">
                          <a:solidFill>
                            <a:schemeClr val="tx1"/>
                          </a:solidFill>
                        </a:rPr>
                        <a:t>Past Medical History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solidFill>
                            <a:schemeClr val="tx1"/>
                          </a:solidFill>
                        </a:rPr>
                        <a:t>May</a:t>
                      </a:r>
                      <a:r>
                        <a:rPr lang="en-US" sz="2000" baseline="0" dirty="0">
                          <a:solidFill>
                            <a:schemeClr val="tx1"/>
                          </a:solidFill>
                        </a:rPr>
                        <a:t> help in understanding current illness and change management choices</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76725">
                <a:tc>
                  <a:txBody>
                    <a:bodyPr/>
                    <a:lstStyle/>
                    <a:p>
                      <a:r>
                        <a:rPr lang="en-US" sz="4000" b="1" dirty="0">
                          <a:solidFill>
                            <a:schemeClr val="tx1"/>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dirty="0">
                          <a:solidFill>
                            <a:schemeClr val="tx1"/>
                          </a:solidFill>
                        </a:rPr>
                        <a:t>Last Oral intake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solidFill>
                            <a:schemeClr val="tx1"/>
                          </a:solidFill>
                        </a:rPr>
                        <a:t>Note whether solid or liquid; vomiting</a:t>
                      </a:r>
                      <a:r>
                        <a:rPr lang="en-US" sz="2000" baseline="0" dirty="0">
                          <a:solidFill>
                            <a:schemeClr val="tx1"/>
                          </a:solidFill>
                        </a:rPr>
                        <a:t>/choking risk for sedation; intubation or surgical procedures</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76725">
                <a:tc>
                  <a:txBody>
                    <a:bodyPr/>
                    <a:lstStyle/>
                    <a:p>
                      <a:r>
                        <a:rPr lang="en-US" sz="4000" b="1"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dirty="0">
                          <a:solidFill>
                            <a:schemeClr val="tx1"/>
                          </a:solidFill>
                        </a:rPr>
                        <a:t>Events surrounding the injury/illness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solidFill>
                            <a:schemeClr val="tx1"/>
                          </a:solidFill>
                        </a:rPr>
                        <a:t>Helpful clues to the cause,</a:t>
                      </a:r>
                      <a:r>
                        <a:rPr lang="en-US" sz="2000" baseline="0" dirty="0">
                          <a:solidFill>
                            <a:schemeClr val="tx1"/>
                          </a:solidFill>
                        </a:rPr>
                        <a:t> progression and severity of current illness </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83610259"/>
      </p:ext>
    </p:extLst>
  </p:cSld>
  <p:clrMapOvr>
    <a:masterClrMapping/>
  </p:clrMapOvr>
  <p:transition spd="slow">
    <p:cu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1325563"/>
          </a:xfrm>
        </p:spPr>
        <p:txBody>
          <a:bodyPr/>
          <a:lstStyle/>
          <a:p>
            <a:r>
              <a:rPr lang="en-US" dirty="0"/>
              <a:t>Workbook Question 4</a:t>
            </a:r>
          </a:p>
        </p:txBody>
      </p:sp>
      <p:sp>
        <p:nvSpPr>
          <p:cNvPr id="3" name="Content Placeholder 2"/>
          <p:cNvSpPr>
            <a:spLocks noGrp="1"/>
          </p:cNvSpPr>
          <p:nvPr>
            <p:ph idx="1"/>
          </p:nvPr>
        </p:nvSpPr>
        <p:spPr>
          <a:xfrm>
            <a:off x="365760" y="1506071"/>
            <a:ext cx="10988040" cy="4458801"/>
          </a:xfrm>
        </p:spPr>
        <p:txBody>
          <a:bodyPr>
            <a:noAutofit/>
          </a:bodyPr>
          <a:lstStyle/>
          <a:p>
            <a:pPr marL="0" indent="0">
              <a:buNone/>
            </a:pPr>
            <a:r>
              <a:rPr lang="en-US" sz="2400" dirty="0"/>
              <a:t>Using the workbook section above, list what the letters in SAMPLE stand for: </a:t>
            </a:r>
          </a:p>
          <a:p>
            <a:pPr marL="0" indent="0">
              <a:buNone/>
            </a:pPr>
            <a:endParaRPr lang="en-US" sz="4000" dirty="0"/>
          </a:p>
          <a:p>
            <a:pPr marL="0" indent="0">
              <a:buNone/>
            </a:pPr>
            <a:r>
              <a:rPr lang="en-US" sz="4000" dirty="0"/>
              <a:t>S</a:t>
            </a:r>
          </a:p>
          <a:p>
            <a:pPr marL="0" indent="0">
              <a:buNone/>
            </a:pPr>
            <a:r>
              <a:rPr lang="en-US" sz="4000" dirty="0"/>
              <a:t>A</a:t>
            </a:r>
          </a:p>
          <a:p>
            <a:pPr marL="0" indent="0">
              <a:buNone/>
            </a:pPr>
            <a:r>
              <a:rPr lang="en-US" sz="4000" dirty="0"/>
              <a:t>M</a:t>
            </a:r>
          </a:p>
          <a:p>
            <a:pPr marL="0" indent="0">
              <a:buNone/>
            </a:pPr>
            <a:r>
              <a:rPr lang="en-US" sz="4000" dirty="0"/>
              <a:t>P</a:t>
            </a:r>
          </a:p>
          <a:p>
            <a:pPr marL="0" indent="0">
              <a:buNone/>
            </a:pPr>
            <a:r>
              <a:rPr lang="en-US" sz="4000" dirty="0"/>
              <a:t>L</a:t>
            </a:r>
          </a:p>
          <a:p>
            <a:pPr marL="0" indent="0">
              <a:buNone/>
            </a:pPr>
            <a:r>
              <a:rPr lang="en-US" sz="4000" dirty="0"/>
              <a:t>E</a:t>
            </a:r>
          </a:p>
        </p:txBody>
      </p:sp>
      <p:pic>
        <p:nvPicPr>
          <p:cNvPr id="5" name="Picture 4"/>
          <p:cNvPicPr>
            <a:picLocks noChangeAspect="1"/>
          </p:cNvPicPr>
          <p:nvPr/>
        </p:nvPicPr>
        <p:blipFill>
          <a:blip r:embed="rId3"/>
          <a:stretch>
            <a:fillRect/>
          </a:stretch>
        </p:blipFill>
        <p:spPr>
          <a:xfrm>
            <a:off x="9735399" y="365124"/>
            <a:ext cx="2170852" cy="1696758"/>
          </a:xfrm>
          <a:prstGeom prst="rect">
            <a:avLst/>
          </a:prstGeom>
        </p:spPr>
      </p:pic>
    </p:spTree>
    <p:extLst>
      <p:ext uri="{BB962C8B-B14F-4D97-AF65-F5344CB8AC3E}">
        <p14:creationId xmlns:p14="http://schemas.microsoft.com/office/powerpoint/2010/main" val="6354199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Disposition Considerations</a:t>
            </a:r>
            <a:endParaRPr lang="en-US" dirty="0">
              <a:solidFill>
                <a:srgbClr val="7030A0"/>
              </a:solidFill>
            </a:endParaRPr>
          </a:p>
        </p:txBody>
      </p:sp>
      <p:sp>
        <p:nvSpPr>
          <p:cNvPr id="3" name="Content Placeholder 2"/>
          <p:cNvSpPr>
            <a:spLocks noGrp="1"/>
          </p:cNvSpPr>
          <p:nvPr>
            <p:ph idx="1"/>
          </p:nvPr>
        </p:nvSpPr>
        <p:spPr/>
        <p:txBody>
          <a:bodyPr>
            <a:noAutofit/>
          </a:bodyPr>
          <a:lstStyle/>
          <a:p>
            <a:r>
              <a:rPr lang="en-US" sz="2600" dirty="0"/>
              <a:t>After ABCDE approach -&gt; SAMPLE history -&gt; Secondary exam-&gt; Consider disposition </a:t>
            </a:r>
          </a:p>
          <a:p>
            <a:r>
              <a:rPr lang="en-US" sz="2600" dirty="0"/>
              <a:t>If you have to intervene in any of the ABCDE categories, immediately consider HANDOVER/TRANSFER to a higher level of care</a:t>
            </a:r>
          </a:p>
          <a:p>
            <a:r>
              <a:rPr lang="en-US" sz="2600" dirty="0"/>
              <a:t>A good handover includes:</a:t>
            </a:r>
          </a:p>
          <a:p>
            <a:pPr lvl="1"/>
            <a:r>
              <a:rPr lang="en-US" sz="2600" dirty="0"/>
              <a:t>Brief identification of the patient</a:t>
            </a:r>
          </a:p>
          <a:p>
            <a:pPr lvl="1"/>
            <a:r>
              <a:rPr lang="en-US" sz="2600" dirty="0"/>
              <a:t>Relevant elements of the SAMPLE history</a:t>
            </a:r>
          </a:p>
          <a:p>
            <a:pPr lvl="1"/>
            <a:r>
              <a:rPr lang="en-US" sz="2600" dirty="0"/>
              <a:t>Physical exam findings</a:t>
            </a:r>
          </a:p>
          <a:p>
            <a:pPr lvl="1"/>
            <a:r>
              <a:rPr lang="en-US" sz="2600" dirty="0"/>
              <a:t>Record of interventions given</a:t>
            </a:r>
          </a:p>
          <a:p>
            <a:pPr lvl="1"/>
            <a:r>
              <a:rPr lang="en-US" sz="2600" dirty="0"/>
              <a:t>Plans for future care</a:t>
            </a:r>
          </a:p>
          <a:p>
            <a:pPr lvl="1"/>
            <a:r>
              <a:rPr lang="en-US" sz="2600" dirty="0"/>
              <a:t>Things you may be concerned about </a:t>
            </a:r>
          </a:p>
        </p:txBody>
      </p:sp>
    </p:spTree>
    <p:extLst>
      <p:ext uri="{BB962C8B-B14F-4D97-AF65-F5344CB8AC3E}">
        <p14:creationId xmlns:p14="http://schemas.microsoft.com/office/powerpoint/2010/main" val="12055622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050" y="2898775"/>
            <a:ext cx="10515600" cy="1325563"/>
          </a:xfrm>
        </p:spPr>
        <p:txBody>
          <a:bodyPr/>
          <a:lstStyle/>
          <a:p>
            <a:r>
              <a:rPr lang="en-US" dirty="0"/>
              <a:t>Questions</a:t>
            </a:r>
          </a:p>
        </p:txBody>
      </p:sp>
      <p:sp>
        <p:nvSpPr>
          <p:cNvPr id="4" name="Rectangle 3"/>
          <p:cNvSpPr/>
          <p:nvPr/>
        </p:nvSpPr>
        <p:spPr>
          <a:xfrm>
            <a:off x="5185410" y="1207065"/>
            <a:ext cx="1706880" cy="4708981"/>
          </a:xfrm>
          <a:prstGeom prst="rect">
            <a:avLst/>
          </a:prstGeom>
          <a:noFill/>
        </p:spPr>
        <p:txBody>
          <a:bodyPr wrap="square" lIns="91440" tIns="45720" rIns="91440" bIns="45720">
            <a:spAutoFit/>
          </a:bodyPr>
          <a:lstStyle/>
          <a:p>
            <a:pPr algn="ctr"/>
            <a:r>
              <a:rPr lang="en-US" sz="300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p>
        </p:txBody>
      </p:sp>
    </p:spTree>
    <p:extLst>
      <p:ext uri="{BB962C8B-B14F-4D97-AF65-F5344CB8AC3E}">
        <p14:creationId xmlns:p14="http://schemas.microsoft.com/office/powerpoint/2010/main" val="12032356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65425"/>
            <a:ext cx="10515600" cy="1325563"/>
          </a:xfrm>
        </p:spPr>
        <p:txBody>
          <a:bodyPr/>
          <a:lstStyle/>
          <a:p>
            <a:r>
              <a:rPr lang="en-US" dirty="0"/>
              <a:t>Quick Cards</a:t>
            </a:r>
          </a:p>
        </p:txBody>
      </p:sp>
    </p:spTree>
    <p:extLst>
      <p:ext uri="{BB962C8B-B14F-4D97-AF65-F5344CB8AC3E}">
        <p14:creationId xmlns:p14="http://schemas.microsoft.com/office/powerpoint/2010/main" val="4509929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0604310" cy="6858000"/>
          </a:xfrm>
          <a:prstGeom prst="rect">
            <a:avLst/>
          </a:prstGeom>
        </p:spPr>
      </p:pic>
    </p:spTree>
    <p:extLst>
      <p:ext uri="{BB962C8B-B14F-4D97-AF65-F5344CB8AC3E}">
        <p14:creationId xmlns:p14="http://schemas.microsoft.com/office/powerpoint/2010/main" val="5818310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0668000" cy="6858000"/>
          </a:xfrm>
          <a:prstGeom prst="rect">
            <a:avLst/>
          </a:prstGeom>
        </p:spPr>
      </p:pic>
    </p:spTree>
    <p:extLst>
      <p:ext uri="{BB962C8B-B14F-4D97-AF65-F5344CB8AC3E}">
        <p14:creationId xmlns:p14="http://schemas.microsoft.com/office/powerpoint/2010/main" val="207522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6" name="Shape 114"/>
          <p:cNvSpPr txBox="1">
            <a:spLocks/>
          </p:cNvSpPr>
          <p:nvPr/>
        </p:nvSpPr>
        <p:spPr>
          <a:xfrm>
            <a:off x="937889" y="1356001"/>
            <a:ext cx="11181561" cy="5005428"/>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228600" marR="0" lvl="0" indent="304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2286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52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342900" indent="-342900"/>
            <a:r>
              <a:rPr lang="en-US" sz="2000" dirty="0">
                <a:latin typeface="Calibri" charset="0"/>
                <a:ea typeface="Calibri" charset="0"/>
                <a:cs typeface="Calibri" charset="0"/>
                <a:sym typeface="Lato"/>
              </a:rPr>
              <a:t>Scene safety</a:t>
            </a:r>
          </a:p>
          <a:p>
            <a:pPr marL="800100" lvl="1" indent="-342900"/>
            <a:r>
              <a:rPr lang="en-US" sz="1800" dirty="0">
                <a:latin typeface="Calibri" charset="0"/>
                <a:ea typeface="Calibri" charset="0"/>
                <a:cs typeface="Calibri" charset="0"/>
                <a:sym typeface="Lato"/>
              </a:rPr>
              <a:t>Scene hazards </a:t>
            </a:r>
          </a:p>
          <a:p>
            <a:pPr marL="800100" lvl="1" indent="-342900">
              <a:spcBef>
                <a:spcPts val="0"/>
              </a:spcBef>
            </a:pPr>
            <a:r>
              <a:rPr lang="en-US" sz="1800" dirty="0">
                <a:latin typeface="Calibri" charset="0"/>
                <a:ea typeface="Calibri" charset="0"/>
                <a:cs typeface="Calibri" charset="0"/>
                <a:sym typeface="Lato"/>
              </a:rPr>
              <a:t>Violence</a:t>
            </a:r>
          </a:p>
          <a:p>
            <a:pPr marL="800100" lvl="1" indent="-342900">
              <a:spcBef>
                <a:spcPts val="0"/>
              </a:spcBef>
            </a:pPr>
            <a:r>
              <a:rPr lang="en-US" sz="1800" dirty="0">
                <a:latin typeface="Calibri" charset="0"/>
                <a:ea typeface="Calibri" charset="0"/>
                <a:cs typeface="Calibri" charset="0"/>
                <a:sym typeface="Lato"/>
              </a:rPr>
              <a:t>Infectious disease risk</a:t>
            </a:r>
          </a:p>
          <a:p>
            <a:pPr marL="800100" lvl="1" indent="-342900">
              <a:spcBef>
                <a:spcPts val="0"/>
              </a:spcBef>
            </a:pPr>
            <a:endParaRPr lang="en-US" sz="2000" dirty="0">
              <a:latin typeface="Calibri" charset="0"/>
              <a:ea typeface="Calibri" charset="0"/>
              <a:cs typeface="Calibri" charset="0"/>
              <a:sym typeface="Lato"/>
            </a:endParaRPr>
          </a:p>
          <a:p>
            <a:pPr marL="342900" indent="-342900">
              <a:spcBef>
                <a:spcPts val="0"/>
              </a:spcBef>
            </a:pPr>
            <a:r>
              <a:rPr lang="en-US" sz="2000" dirty="0">
                <a:latin typeface="Calibri" charset="0"/>
                <a:ea typeface="Calibri" charset="0"/>
                <a:cs typeface="Calibri" charset="0"/>
                <a:sym typeface="Lato"/>
              </a:rPr>
              <a:t>Use personal protective equipment</a:t>
            </a:r>
          </a:p>
          <a:p>
            <a:pPr marL="800100" lvl="1" indent="-342900">
              <a:spcBef>
                <a:spcPts val="0"/>
              </a:spcBef>
            </a:pPr>
            <a:r>
              <a:rPr lang="en-US" sz="1800" dirty="0">
                <a:latin typeface="Calibri" charset="0"/>
                <a:ea typeface="Calibri" charset="0"/>
                <a:cs typeface="Calibri" charset="0"/>
                <a:sym typeface="Lato"/>
              </a:rPr>
              <a:t>Consider appropriate PPE for situation</a:t>
            </a:r>
          </a:p>
          <a:p>
            <a:pPr marL="800100" lvl="1" indent="-342900">
              <a:spcBef>
                <a:spcPts val="0"/>
              </a:spcBef>
            </a:pPr>
            <a:r>
              <a:rPr lang="en-US" sz="1800" dirty="0">
                <a:latin typeface="Calibri" charset="0"/>
                <a:ea typeface="Calibri" charset="0"/>
                <a:cs typeface="Calibri" charset="0"/>
                <a:sym typeface="Lato"/>
              </a:rPr>
              <a:t>Gloves, eye protection, gown and mask</a:t>
            </a:r>
          </a:p>
          <a:p>
            <a:pPr marL="800100" lvl="1" indent="-342900">
              <a:spcBef>
                <a:spcPts val="0"/>
              </a:spcBef>
            </a:pPr>
            <a:endParaRPr lang="en-US" sz="2000" dirty="0">
              <a:latin typeface="Calibri" charset="0"/>
              <a:ea typeface="Calibri" charset="0"/>
              <a:cs typeface="Calibri" charset="0"/>
              <a:sym typeface="Lato"/>
            </a:endParaRPr>
          </a:p>
          <a:p>
            <a:pPr marL="342900" indent="-342900">
              <a:spcBef>
                <a:spcPts val="0"/>
              </a:spcBef>
            </a:pPr>
            <a:r>
              <a:rPr lang="en-US" sz="2000" dirty="0">
                <a:latin typeface="Calibri" charset="0"/>
                <a:ea typeface="Calibri" charset="0"/>
                <a:cs typeface="Calibri" charset="0"/>
                <a:sym typeface="Lato"/>
              </a:rPr>
              <a:t>Cleaning and decontamination </a:t>
            </a:r>
          </a:p>
          <a:p>
            <a:pPr marL="800100" lvl="1" indent="-342900">
              <a:spcBef>
                <a:spcPts val="0"/>
              </a:spcBef>
            </a:pPr>
            <a:r>
              <a:rPr lang="en-US" sz="1800" dirty="0">
                <a:latin typeface="Calibri" charset="0"/>
                <a:ea typeface="Calibri" charset="0"/>
                <a:cs typeface="Calibri" charset="0"/>
                <a:sym typeface="Lato"/>
              </a:rPr>
              <a:t>Use PPE and wash your hands before and after </a:t>
            </a:r>
            <a:r>
              <a:rPr lang="en-US" sz="1800" u="sng" dirty="0">
                <a:latin typeface="Calibri" charset="0"/>
                <a:ea typeface="Calibri" charset="0"/>
                <a:cs typeface="Calibri" charset="0"/>
                <a:sym typeface="Lato"/>
              </a:rPr>
              <a:t>every</a:t>
            </a:r>
            <a:r>
              <a:rPr lang="en-US" sz="1800" dirty="0">
                <a:latin typeface="Calibri" charset="0"/>
                <a:ea typeface="Calibri" charset="0"/>
                <a:cs typeface="Calibri" charset="0"/>
                <a:sym typeface="Lato"/>
              </a:rPr>
              <a:t> patient contact (or alcohol gel cleanser) </a:t>
            </a:r>
          </a:p>
          <a:p>
            <a:pPr marL="800100" lvl="1" indent="-342900">
              <a:spcBef>
                <a:spcPts val="0"/>
              </a:spcBef>
            </a:pPr>
            <a:r>
              <a:rPr lang="en-US" sz="1800" dirty="0">
                <a:latin typeface="Calibri" charset="0"/>
                <a:ea typeface="Calibri" charset="0"/>
                <a:cs typeface="Calibri" charset="0"/>
                <a:sym typeface="Lato"/>
              </a:rPr>
              <a:t>Clean/disinfect surfaces </a:t>
            </a:r>
          </a:p>
          <a:p>
            <a:pPr marL="800100" lvl="1" indent="-342900">
              <a:spcBef>
                <a:spcPts val="0"/>
              </a:spcBef>
            </a:pPr>
            <a:r>
              <a:rPr lang="en-US" sz="1800" dirty="0">
                <a:latin typeface="Calibri" charset="0"/>
                <a:ea typeface="Calibri" charset="0"/>
                <a:cs typeface="Calibri" charset="0"/>
                <a:sym typeface="Lato"/>
              </a:rPr>
              <a:t>Refer to local decontamination protocols for chemical exposures </a:t>
            </a:r>
          </a:p>
          <a:p>
            <a:pPr marL="800100" lvl="1" indent="-342900">
              <a:spcBef>
                <a:spcPts val="0"/>
              </a:spcBef>
            </a:pPr>
            <a:endParaRPr lang="en-US" sz="2000" dirty="0">
              <a:latin typeface="Calibri" charset="0"/>
              <a:ea typeface="Calibri" charset="0"/>
              <a:cs typeface="Calibri" charset="0"/>
              <a:sym typeface="Lato"/>
            </a:endParaRPr>
          </a:p>
          <a:p>
            <a:pPr marL="342900" indent="-342900">
              <a:spcBef>
                <a:spcPts val="0"/>
              </a:spcBef>
            </a:pPr>
            <a:r>
              <a:rPr lang="en-US" sz="2000" dirty="0">
                <a:latin typeface="Calibri" charset="0"/>
                <a:ea typeface="Calibri" charset="0"/>
                <a:cs typeface="Calibri" charset="0"/>
                <a:sym typeface="Lato"/>
              </a:rPr>
              <a:t>Ask for help early</a:t>
            </a:r>
          </a:p>
          <a:p>
            <a:pPr marL="800100" lvl="1" indent="-342900">
              <a:spcBef>
                <a:spcPts val="0"/>
              </a:spcBef>
            </a:pPr>
            <a:r>
              <a:rPr lang="en-US" sz="1800" dirty="0">
                <a:latin typeface="Calibri" charset="0"/>
                <a:ea typeface="Calibri" charset="0"/>
                <a:cs typeface="Calibri" charset="0"/>
                <a:sym typeface="Lato"/>
              </a:rPr>
              <a:t>Multiple patients</a:t>
            </a:r>
          </a:p>
          <a:p>
            <a:pPr marL="800100" lvl="1" indent="-342900">
              <a:spcBef>
                <a:spcPts val="0"/>
              </a:spcBef>
            </a:pPr>
            <a:r>
              <a:rPr lang="en-US" sz="1800" dirty="0">
                <a:latin typeface="Calibri" charset="0"/>
                <a:ea typeface="Calibri" charset="0"/>
                <a:cs typeface="Calibri" charset="0"/>
                <a:sym typeface="Lato"/>
              </a:rPr>
              <a:t>Make arrangements if transfer is needed</a:t>
            </a:r>
          </a:p>
          <a:p>
            <a:pPr marL="800100" lvl="1" indent="-342900">
              <a:spcBef>
                <a:spcPts val="0"/>
              </a:spcBef>
            </a:pPr>
            <a:r>
              <a:rPr lang="en-US" sz="1800" dirty="0">
                <a:latin typeface="Calibri" charset="0"/>
                <a:ea typeface="Calibri" charset="0"/>
                <a:cs typeface="Calibri" charset="0"/>
                <a:sym typeface="Lato"/>
              </a:rPr>
              <a:t>Know who to call for infectious outbreaks or hazardous exposures</a:t>
            </a:r>
          </a:p>
        </p:txBody>
      </p:sp>
      <p:sp>
        <p:nvSpPr>
          <p:cNvPr id="9" name="Shape 113"/>
          <p:cNvSpPr txBox="1">
            <a:spLocks/>
          </p:cNvSpPr>
          <p:nvPr/>
        </p:nvSpPr>
        <p:spPr>
          <a:xfrm>
            <a:off x="838200" y="109950"/>
            <a:ext cx="10515599" cy="13257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pPr>
              <a:buSzPct val="25000"/>
            </a:pPr>
            <a:r>
              <a:rPr lang="en-US" dirty="0"/>
              <a:t>Safety considerations</a:t>
            </a:r>
          </a:p>
        </p:txBody>
      </p:sp>
    </p:spTree>
    <p:extLst>
      <p:ext uri="{BB962C8B-B14F-4D97-AF65-F5344CB8AC3E}">
        <p14:creationId xmlns:p14="http://schemas.microsoft.com/office/powerpoint/2010/main" val="21876412"/>
      </p:ext>
    </p:extLst>
  </p:cSld>
  <p:clrMapOvr>
    <a:masterClrMapping/>
  </p:clrMapOvr>
  <p:transition spd="slow">
    <p:cu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256168"/>
            <a:ext cx="12192000" cy="4345663"/>
          </a:xfrm>
          <a:prstGeom prst="rect">
            <a:avLst/>
          </a:prstGeom>
        </p:spPr>
      </p:pic>
    </p:spTree>
    <p:extLst>
      <p:ext uri="{BB962C8B-B14F-4D97-AF65-F5344CB8AC3E}">
        <p14:creationId xmlns:p14="http://schemas.microsoft.com/office/powerpoint/2010/main" val="156173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400" b="1" i="0" u="none" strike="noStrike" cap="none" dirty="0">
                <a:solidFill>
                  <a:schemeClr val="dk1"/>
                </a:solidFill>
                <a:ea typeface="Economica"/>
                <a:sym typeface="Economica"/>
              </a:rPr>
              <a:t>Workbook Question</a:t>
            </a:r>
            <a:r>
              <a:rPr lang="en-US" b="1" dirty="0">
                <a:ea typeface="Economica"/>
                <a:sym typeface="Economica"/>
              </a:rPr>
              <a:t> 1: </a:t>
            </a:r>
            <a:br>
              <a:rPr lang="en-US" b="1" dirty="0">
                <a:ea typeface="Economica"/>
                <a:sym typeface="Economica"/>
              </a:rPr>
            </a:br>
            <a:r>
              <a:rPr lang="en-US" b="1" dirty="0">
                <a:ea typeface="Economica"/>
                <a:sym typeface="Economica"/>
              </a:rPr>
              <a:t>Safety</a:t>
            </a:r>
            <a:endParaRPr lang="en-US" sz="4400" b="0" i="0" u="none" strike="noStrike" cap="none" dirty="0">
              <a:solidFill>
                <a:schemeClr val="dk1"/>
              </a:solidFill>
              <a:ea typeface="Economica"/>
              <a:sym typeface="Economica"/>
            </a:endParaRPr>
          </a:p>
        </p:txBody>
      </p:sp>
      <p:sp>
        <p:nvSpPr>
          <p:cNvPr id="136" name="Shape 136"/>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endParaRPr lang="en-US" sz="2800" b="1" i="0" u="none" strike="noStrike" cap="none" dirty="0">
              <a:solidFill>
                <a:schemeClr val="dk1"/>
              </a:solidFill>
              <a:latin typeface="Calibri" charset="0"/>
              <a:ea typeface="Calibri" charset="0"/>
              <a:cs typeface="Calibri" charset="0"/>
              <a:sym typeface="Economica"/>
            </a:endParaRPr>
          </a:p>
          <a:p>
            <a:pPr marL="0" marR="0" lvl="0" indent="0" algn="l" rtl="0">
              <a:lnSpc>
                <a:spcPct val="90000"/>
              </a:lnSpc>
              <a:spcBef>
                <a:spcPts val="0"/>
              </a:spcBef>
              <a:spcAft>
                <a:spcPts val="0"/>
              </a:spcAft>
              <a:buClr>
                <a:schemeClr val="dk1"/>
              </a:buClr>
              <a:buSzPct val="25000"/>
              <a:buFont typeface="Arial"/>
              <a:buNone/>
            </a:pPr>
            <a:endParaRPr lang="en-US" b="1" dirty="0">
              <a:latin typeface="Calibri" charset="0"/>
              <a:ea typeface="Calibri" charset="0"/>
              <a:cs typeface="Calibri" charset="0"/>
              <a:sym typeface="Economica"/>
            </a:endParaRPr>
          </a:p>
          <a:p>
            <a:pPr marL="0" marR="0" lvl="0" indent="0" algn="l" rtl="0">
              <a:lnSpc>
                <a:spcPct val="90000"/>
              </a:lnSpc>
              <a:spcBef>
                <a:spcPts val="0"/>
              </a:spcBef>
              <a:spcAft>
                <a:spcPts val="0"/>
              </a:spcAft>
              <a:buClr>
                <a:schemeClr val="dk1"/>
              </a:buClr>
              <a:buSzPct val="25000"/>
              <a:buFont typeface="Arial"/>
              <a:buNone/>
            </a:pPr>
            <a:r>
              <a:rPr lang="en-US" sz="2800" b="1" i="0" u="none" strike="noStrike" cap="none" dirty="0">
                <a:solidFill>
                  <a:schemeClr val="dk1"/>
                </a:solidFill>
                <a:latin typeface="Calibri" charset="0"/>
                <a:ea typeface="Calibri" charset="0"/>
                <a:cs typeface="Calibri" charset="0"/>
                <a:sym typeface="Economica"/>
              </a:rPr>
              <a:t>A person walks into your health post vomiting, bleeding from the mouth and complaining of abdominal pain</a:t>
            </a:r>
          </a:p>
          <a:p>
            <a:pPr marL="228600" marR="0" lvl="0" indent="-120650" algn="l" rtl="0">
              <a:lnSpc>
                <a:spcPct val="90000"/>
              </a:lnSpc>
              <a:spcBef>
                <a:spcPts val="1000"/>
              </a:spcBef>
              <a:spcAft>
                <a:spcPts val="0"/>
              </a:spcAft>
              <a:buClr>
                <a:schemeClr val="dk1"/>
              </a:buClr>
              <a:buSzPct val="39285"/>
              <a:buFont typeface="Arial"/>
              <a:buNone/>
            </a:pPr>
            <a:r>
              <a:rPr lang="en-US" b="1" dirty="0">
                <a:latin typeface="Calibri" charset="0"/>
                <a:ea typeface="Calibri" charset="0"/>
                <a:cs typeface="Calibri" charset="0"/>
                <a:sym typeface="Economica"/>
              </a:rPr>
              <a:t> </a:t>
            </a:r>
          </a:p>
          <a:p>
            <a:pPr marL="228600" marR="0" lvl="0" indent="-50800" algn="l" rtl="0">
              <a:lnSpc>
                <a:spcPct val="90000"/>
              </a:lnSpc>
              <a:spcBef>
                <a:spcPts val="1000"/>
              </a:spcBef>
              <a:spcAft>
                <a:spcPts val="0"/>
              </a:spcAft>
              <a:buClr>
                <a:schemeClr val="dk1"/>
              </a:buClr>
              <a:buSzPct val="25000"/>
              <a:buFont typeface="Arial"/>
              <a:buNone/>
            </a:pPr>
            <a:endParaRPr b="1" dirty="0">
              <a:latin typeface="Calibri" charset="0"/>
              <a:ea typeface="Calibri" charset="0"/>
              <a:cs typeface="Calibri" charset="0"/>
              <a:sym typeface="Economica"/>
            </a:endParaRPr>
          </a:p>
          <a:p>
            <a:pPr marL="0" marR="0" lvl="0" indent="0" algn="l" rtl="0">
              <a:lnSpc>
                <a:spcPct val="90000"/>
              </a:lnSpc>
              <a:spcBef>
                <a:spcPts val="1000"/>
              </a:spcBef>
              <a:spcAft>
                <a:spcPts val="0"/>
              </a:spcAft>
              <a:buClr>
                <a:schemeClr val="dk1"/>
              </a:buClr>
              <a:buSzPct val="25000"/>
              <a:buFont typeface="Arial"/>
              <a:buNone/>
            </a:pPr>
            <a:r>
              <a:rPr lang="en-US" sz="2800" b="1" i="0" u="none" strike="noStrike" cap="none" dirty="0">
                <a:solidFill>
                  <a:schemeClr val="dk1"/>
                </a:solidFill>
                <a:latin typeface="Calibri" charset="0"/>
                <a:ea typeface="Calibri" charset="0"/>
                <a:cs typeface="Calibri" charset="0"/>
                <a:sym typeface="Economica"/>
              </a:rPr>
              <a:t>Describe what is needed to safely approach this patient:</a:t>
            </a:r>
            <a:endParaRPr lang="en-US" b="1" dirty="0">
              <a:latin typeface="Calibri" charset="0"/>
              <a:ea typeface="Calibri" charset="0"/>
              <a:cs typeface="Calibri" charset="0"/>
              <a:sym typeface="Economica"/>
            </a:endParaRPr>
          </a:p>
          <a:p>
            <a:pPr marL="0" marR="0" lvl="0" indent="0" algn="l" rtl="0">
              <a:lnSpc>
                <a:spcPct val="90000"/>
              </a:lnSpc>
              <a:spcBef>
                <a:spcPts val="1000"/>
              </a:spcBef>
              <a:spcAft>
                <a:spcPts val="0"/>
              </a:spcAft>
              <a:buClr>
                <a:schemeClr val="dk1"/>
              </a:buClr>
              <a:buSzPct val="25000"/>
              <a:buFont typeface="Arial"/>
              <a:buNone/>
            </a:pPr>
            <a:endParaRPr sz="2800" b="1" i="0" u="none" strike="noStrike" cap="none" dirty="0">
              <a:solidFill>
                <a:schemeClr val="dk1"/>
              </a:solidFill>
              <a:latin typeface="Calibri" charset="0"/>
              <a:ea typeface="Calibri" charset="0"/>
              <a:cs typeface="Calibri" charset="0"/>
              <a:sym typeface="Calibri"/>
            </a:endParaRPr>
          </a:p>
          <a:p>
            <a:pPr marL="0" marR="0" lvl="0" indent="0" algn="l" rtl="0">
              <a:lnSpc>
                <a:spcPct val="90000"/>
              </a:lnSpc>
              <a:spcBef>
                <a:spcPts val="1000"/>
              </a:spcBef>
              <a:spcAft>
                <a:spcPts val="0"/>
              </a:spcAft>
              <a:buClr>
                <a:schemeClr val="dk1"/>
              </a:buClr>
              <a:buSzPct val="25000"/>
              <a:buFont typeface="Arial"/>
              <a:buNone/>
            </a:pPr>
            <a:endParaRPr sz="2800" b="1" i="0" u="none" strike="noStrike" cap="none" dirty="0">
              <a:solidFill>
                <a:schemeClr val="dk1"/>
              </a:solidFill>
              <a:latin typeface="Calibri" charset="0"/>
              <a:ea typeface="Calibri" charset="0"/>
              <a:cs typeface="Calibri" charset="0"/>
              <a:sym typeface="Calibri"/>
            </a:endParaRPr>
          </a:p>
          <a:p>
            <a:pPr marL="0" marR="0" lvl="0" indent="0" algn="l" rtl="0">
              <a:lnSpc>
                <a:spcPct val="90000"/>
              </a:lnSpc>
              <a:spcBef>
                <a:spcPts val="1000"/>
              </a:spcBef>
              <a:spcAft>
                <a:spcPts val="0"/>
              </a:spcAft>
              <a:buClr>
                <a:schemeClr val="dk1"/>
              </a:buClr>
              <a:buSzPct val="25000"/>
              <a:buFont typeface="Arial"/>
              <a:buNone/>
            </a:pPr>
            <a:endParaRPr lang="en-US" sz="1200" dirty="0">
              <a:latin typeface="Calibri" charset="0"/>
              <a:ea typeface="Calibri" charset="0"/>
              <a:cs typeface="Calibri" charset="0"/>
              <a:sym typeface="Arial"/>
            </a:endParaRPr>
          </a:p>
          <a:p>
            <a:pPr marL="228600" marR="0" lvl="0" indent="-50800" algn="l" rtl="0">
              <a:lnSpc>
                <a:spcPct val="90000"/>
              </a:lnSpc>
              <a:spcBef>
                <a:spcPts val="1000"/>
              </a:spcBef>
              <a:spcAft>
                <a:spcPts val="0"/>
              </a:spcAft>
              <a:buClr>
                <a:schemeClr val="dk1"/>
              </a:buClr>
              <a:buSzPct val="25000"/>
              <a:buFont typeface="Arial"/>
              <a:buNone/>
            </a:pPr>
            <a:endParaRPr sz="2800" b="1" i="0" u="none" strike="noStrike" cap="none" dirty="0">
              <a:solidFill>
                <a:schemeClr val="dk1"/>
              </a:solidFill>
              <a:latin typeface="Calibri" charset="0"/>
              <a:ea typeface="Calibri" charset="0"/>
              <a:cs typeface="Calibri" charset="0"/>
              <a:sym typeface="Calibri"/>
            </a:endParaRPr>
          </a:p>
          <a:p>
            <a:pPr marL="0" marR="0" lvl="0" indent="0" algn="ctr" rtl="0">
              <a:lnSpc>
                <a:spcPct val="90000"/>
              </a:lnSpc>
              <a:spcBef>
                <a:spcPts val="1000"/>
              </a:spcBef>
              <a:spcAft>
                <a:spcPts val="0"/>
              </a:spcAft>
              <a:buClr>
                <a:schemeClr val="dk1"/>
              </a:buClr>
              <a:buSzPct val="25000"/>
              <a:buFont typeface="Arial"/>
              <a:buNone/>
            </a:pPr>
            <a:endParaRPr sz="2800" b="0" i="0" u="none" strike="noStrike" cap="none" dirty="0">
              <a:solidFill>
                <a:schemeClr val="dk1"/>
              </a:solidFill>
              <a:latin typeface="Calibri" charset="0"/>
              <a:ea typeface="Calibri" charset="0"/>
              <a:cs typeface="Calibri" charset="0"/>
              <a:sym typeface="Calibri"/>
            </a:endParaRPr>
          </a:p>
        </p:txBody>
      </p:sp>
      <p:sp>
        <p:nvSpPr>
          <p:cNvPr id="138" name="Shape 138"/>
          <p:cNvSpPr txBox="1"/>
          <p:nvPr/>
        </p:nvSpPr>
        <p:spPr>
          <a:xfrm>
            <a:off x="558200" y="6220050"/>
            <a:ext cx="9186600" cy="10719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7" name="Picture 6"/>
          <p:cNvPicPr>
            <a:picLocks noChangeAspect="1"/>
          </p:cNvPicPr>
          <p:nvPr/>
        </p:nvPicPr>
        <p:blipFill>
          <a:blip r:embed="rId3"/>
          <a:stretch>
            <a:fillRect/>
          </a:stretch>
        </p:blipFill>
        <p:spPr>
          <a:xfrm>
            <a:off x="9735399" y="365124"/>
            <a:ext cx="2170852" cy="1696758"/>
          </a:xfrm>
          <a:prstGeom prst="rect">
            <a:avLst/>
          </a:prstGeom>
        </p:spPr>
      </p:pic>
    </p:spTree>
    <p:extLst>
      <p:ext uri="{BB962C8B-B14F-4D97-AF65-F5344CB8AC3E}">
        <p14:creationId xmlns:p14="http://schemas.microsoft.com/office/powerpoint/2010/main" val="1818894210"/>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ABCDE Approach: Elements</a:t>
            </a:r>
          </a:p>
        </p:txBody>
      </p:sp>
      <p:sp>
        <p:nvSpPr>
          <p:cNvPr id="3" name="Content Placeholder 2"/>
          <p:cNvSpPr>
            <a:spLocks noGrp="1"/>
          </p:cNvSpPr>
          <p:nvPr>
            <p:ph idx="1"/>
          </p:nvPr>
        </p:nvSpPr>
        <p:spPr>
          <a:xfrm>
            <a:off x="3048000" y="3570874"/>
            <a:ext cx="8382000" cy="2209737"/>
          </a:xfrm>
        </p:spPr>
        <p:txBody>
          <a:bodyPr>
            <a:normAutofit/>
          </a:bodyPr>
          <a:lstStyle/>
          <a:p>
            <a:r>
              <a:rPr lang="en-US" u="sng" dirty="0"/>
              <a:t>Breathing plus oxygen if needed:</a:t>
            </a:r>
          </a:p>
          <a:p>
            <a:pPr lvl="1"/>
            <a:r>
              <a:rPr lang="en-US" dirty="0"/>
              <a:t>Ensure adequate movement of air into the lungs </a:t>
            </a:r>
          </a:p>
        </p:txBody>
      </p:sp>
      <p:sp>
        <p:nvSpPr>
          <p:cNvPr id="9" name="Content Placeholder 2"/>
          <p:cNvSpPr txBox="1">
            <a:spLocks/>
          </p:cNvSpPr>
          <p:nvPr/>
        </p:nvSpPr>
        <p:spPr>
          <a:xfrm>
            <a:off x="2971800" y="1978025"/>
            <a:ext cx="8534400" cy="2003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u="sng" dirty="0"/>
              <a:t>Airway with cervical spine immobilization</a:t>
            </a:r>
            <a:r>
              <a:rPr lang="en-US" dirty="0"/>
              <a:t>:</a:t>
            </a:r>
          </a:p>
          <a:p>
            <a:pPr lvl="1"/>
            <a:r>
              <a:rPr lang="en-US" b="1" dirty="0"/>
              <a:t>Check</a:t>
            </a:r>
            <a:r>
              <a:rPr lang="en-US" dirty="0"/>
              <a:t> for obstruction</a:t>
            </a:r>
          </a:p>
          <a:p>
            <a:pPr lvl="1"/>
            <a:r>
              <a:rPr lang="en-US" dirty="0"/>
              <a:t>If trauma-immobilize cervical spine </a:t>
            </a:r>
          </a:p>
        </p:txBody>
      </p:sp>
      <p:sp>
        <p:nvSpPr>
          <p:cNvPr id="12" name="Content Placeholder 2"/>
          <p:cNvSpPr txBox="1">
            <a:spLocks/>
          </p:cNvSpPr>
          <p:nvPr/>
        </p:nvSpPr>
        <p:spPr>
          <a:xfrm>
            <a:off x="2971800" y="4983163"/>
            <a:ext cx="8382000" cy="22097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u="sng" dirty="0"/>
              <a:t>Circulation with bleeding control and IV fluids</a:t>
            </a:r>
          </a:p>
          <a:p>
            <a:pPr lvl="1"/>
            <a:r>
              <a:rPr lang="en-US" dirty="0"/>
              <a:t>Determine if there is adequate perfusion</a:t>
            </a:r>
          </a:p>
          <a:p>
            <a:pPr lvl="1"/>
            <a:r>
              <a:rPr lang="en-US" b="1" dirty="0"/>
              <a:t>Check </a:t>
            </a:r>
            <a:r>
              <a:rPr lang="en-US" dirty="0"/>
              <a:t>for life-threatening bleeding</a:t>
            </a:r>
            <a:endParaRPr lang="en-US" b="1" dirty="0"/>
          </a:p>
        </p:txBody>
      </p:sp>
      <p:pic>
        <p:nvPicPr>
          <p:cNvPr id="13" name="Picture 12"/>
          <p:cNvPicPr>
            <a:picLocks noChangeAspect="1"/>
          </p:cNvPicPr>
          <p:nvPr/>
        </p:nvPicPr>
        <p:blipFill>
          <a:blip r:embed="rId3"/>
          <a:stretch>
            <a:fillRect/>
          </a:stretch>
        </p:blipFill>
        <p:spPr>
          <a:xfrm>
            <a:off x="838200" y="1924075"/>
            <a:ext cx="1865077" cy="994708"/>
          </a:xfrm>
          <a:prstGeom prst="rect">
            <a:avLst/>
          </a:prstGeom>
        </p:spPr>
      </p:pic>
      <p:pic>
        <p:nvPicPr>
          <p:cNvPr id="14" name="Picture 13"/>
          <p:cNvPicPr>
            <a:picLocks noChangeAspect="1"/>
          </p:cNvPicPr>
          <p:nvPr/>
        </p:nvPicPr>
        <p:blipFill>
          <a:blip r:embed="rId4"/>
          <a:stretch>
            <a:fillRect/>
          </a:stretch>
        </p:blipFill>
        <p:spPr>
          <a:xfrm>
            <a:off x="796921" y="3495471"/>
            <a:ext cx="1899278" cy="1044603"/>
          </a:xfrm>
          <a:prstGeom prst="rect">
            <a:avLst/>
          </a:prstGeom>
        </p:spPr>
      </p:pic>
      <p:pic>
        <p:nvPicPr>
          <p:cNvPr id="15" name="Picture 14"/>
          <p:cNvPicPr>
            <a:picLocks noChangeAspect="1"/>
          </p:cNvPicPr>
          <p:nvPr/>
        </p:nvPicPr>
        <p:blipFill>
          <a:blip r:embed="rId5"/>
          <a:stretch>
            <a:fillRect/>
          </a:stretch>
        </p:blipFill>
        <p:spPr>
          <a:xfrm>
            <a:off x="838200" y="5018957"/>
            <a:ext cx="1896637" cy="984994"/>
          </a:xfrm>
          <a:prstGeom prst="rect">
            <a:avLst/>
          </a:prstGeom>
        </p:spPr>
      </p:pic>
    </p:spTree>
    <p:extLst>
      <p:ext uri="{BB962C8B-B14F-4D97-AF65-F5344CB8AC3E}">
        <p14:creationId xmlns:p14="http://schemas.microsoft.com/office/powerpoint/2010/main" val="12083099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A8C45457-CFCA-9447-94C8-EEC13298E5DE}" vid="{72CB8762-5401-C14D-9E66-90CA3EF8A0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BEC Template</Template>
  <TotalTime>33967</TotalTime>
  <Words>8992</Words>
  <Application>Microsoft Office PowerPoint</Application>
  <PresentationFormat>Widescreen</PresentationFormat>
  <Paragraphs>1335</Paragraphs>
  <Slides>70</Slides>
  <Notes>64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70</vt:i4>
      </vt:variant>
    </vt:vector>
  </HeadingPairs>
  <TitlesOfParts>
    <vt:vector size="76" baseType="lpstr">
      <vt:lpstr>Arial</vt:lpstr>
      <vt:lpstr>Calibri</vt:lpstr>
      <vt:lpstr>Calibri Light</vt:lpstr>
      <vt:lpstr>Economica</vt:lpstr>
      <vt:lpstr>Lato</vt:lpstr>
      <vt:lpstr>Office Theme</vt:lpstr>
      <vt:lpstr>The ABCDE and SAMPLE History Approach</vt:lpstr>
      <vt:lpstr>Objectives</vt:lpstr>
      <vt:lpstr>Essential skills</vt:lpstr>
      <vt:lpstr>Why the ABCDE approach?</vt:lpstr>
      <vt:lpstr>What is a SAMPLE history?</vt:lpstr>
      <vt:lpstr>ABCDE: Initial Approach</vt:lpstr>
      <vt:lpstr>PowerPoint Presentation</vt:lpstr>
      <vt:lpstr>Workbook Question 1:  Safety</vt:lpstr>
      <vt:lpstr>ABCDE Approach: Elements</vt:lpstr>
      <vt:lpstr>ABCDE Approach: Elements </vt:lpstr>
      <vt:lpstr>                 REMEMBER… </vt:lpstr>
      <vt:lpstr>Airway Assessment</vt:lpstr>
      <vt:lpstr>Airway Management</vt:lpstr>
      <vt:lpstr>Airway Management: Choking</vt:lpstr>
      <vt:lpstr>Airway Management: </vt:lpstr>
      <vt:lpstr>QUESTIONS?</vt:lpstr>
      <vt:lpstr>Breathing: Assessment</vt:lpstr>
      <vt:lpstr>Breathing: Assessment</vt:lpstr>
      <vt:lpstr>Breathing: Management</vt:lpstr>
      <vt:lpstr>QUESTIONS?</vt:lpstr>
      <vt:lpstr>Circulation: Assessment</vt:lpstr>
      <vt:lpstr>Circulation: Assessment</vt:lpstr>
      <vt:lpstr>Circulation: Management</vt:lpstr>
      <vt:lpstr>QUESTIONS?</vt:lpstr>
      <vt:lpstr>Disability: Assessment </vt:lpstr>
      <vt:lpstr>Disability: Management</vt:lpstr>
      <vt:lpstr>Disability: Management</vt:lpstr>
      <vt:lpstr>QUESTIONS?</vt:lpstr>
      <vt:lpstr>Exposure: Assessment</vt:lpstr>
      <vt:lpstr>Exposure: Management</vt:lpstr>
      <vt:lpstr>QUESTIONS?</vt:lpstr>
      <vt:lpstr>In-Depth, Acute, Life-Threatening Conditions</vt:lpstr>
      <vt:lpstr>Airway Obstruction: Foreign Body</vt:lpstr>
      <vt:lpstr>Airway Obstruction: Burns</vt:lpstr>
      <vt:lpstr>Airway Obstruction: Severe Allergic Reaction</vt:lpstr>
      <vt:lpstr>Airway Obstruction: Trauma</vt:lpstr>
      <vt:lpstr>PowerPoint Presentation</vt:lpstr>
      <vt:lpstr>Breathing Conditions: Tension Pneumothorax </vt:lpstr>
      <vt:lpstr>Breathing Conditions: Suspected Opiate Overdose</vt:lpstr>
      <vt:lpstr>Breathing Conditions: Asthma/ COPD</vt:lpstr>
      <vt:lpstr>Breathing Conditions: Large Pleural Effusion/ Haemothorax</vt:lpstr>
      <vt:lpstr>Circulation Conditions: Pulselessness</vt:lpstr>
      <vt:lpstr>Circulation Conditions: Shock</vt:lpstr>
      <vt:lpstr>Circulation Conditions: Severe Bleeding</vt:lpstr>
      <vt:lpstr>Circulation Conditions: Pericardial Tamponade </vt:lpstr>
      <vt:lpstr>Disability Conditions: Hypoglycaemia</vt:lpstr>
      <vt:lpstr>Disability Conditions: Increased Intracranial Pressure</vt:lpstr>
      <vt:lpstr>Disability Conditions: Seizure/ Convulsions</vt:lpstr>
      <vt:lpstr>Exposure Conditions: Snake Bite </vt:lpstr>
      <vt:lpstr>PowerPoint Presentation</vt:lpstr>
      <vt:lpstr>Workbook Question 2</vt:lpstr>
      <vt:lpstr>Special Paediatric Considerations </vt:lpstr>
      <vt:lpstr>Paediatric Airway Considerations</vt:lpstr>
      <vt:lpstr>Paediatric Breathing Considerations</vt:lpstr>
      <vt:lpstr>Paediatric Breathing Considerations</vt:lpstr>
      <vt:lpstr>Paediatric Circulation Considerations</vt:lpstr>
      <vt:lpstr>Paediatric Disability Considerations</vt:lpstr>
      <vt:lpstr>Paediatric Exposure Considerations</vt:lpstr>
      <vt:lpstr>Assess all children for the presence of danger signs </vt:lpstr>
      <vt:lpstr>Workbook Question 3</vt:lpstr>
      <vt:lpstr>ABCDE Approach: Summary</vt:lpstr>
      <vt:lpstr>Remember</vt:lpstr>
      <vt:lpstr>PowerPoint Presentation</vt:lpstr>
      <vt:lpstr>Workbook Question 4</vt:lpstr>
      <vt:lpstr>Disposition Considerations</vt:lpstr>
      <vt:lpstr>Questions</vt:lpstr>
      <vt:lpstr>Quick Cards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WHO</dc:creator>
  <cp:lastModifiedBy>DUFAYS, Helene</cp:lastModifiedBy>
  <cp:revision>98</cp:revision>
  <dcterms:created xsi:type="dcterms:W3CDTF">2017-04-15T01:47:45Z</dcterms:created>
  <dcterms:modified xsi:type="dcterms:W3CDTF">2019-05-31T09:04:12Z</dcterms:modified>
</cp:coreProperties>
</file>